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2.xml" ContentType="application/vnd.openxmlformats-officedocument.drawingml.chartshape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147376642" r:id="rId5"/>
    <p:sldId id="2147376643" r:id="rId6"/>
    <p:sldId id="2147376644" r:id="rId7"/>
    <p:sldId id="2147376660" r:id="rId8"/>
    <p:sldId id="2147376661" r:id="rId9"/>
    <p:sldId id="2147376645" r:id="rId10"/>
    <p:sldId id="2147376646" r:id="rId11"/>
    <p:sldId id="2147376569" r:id="rId12"/>
    <p:sldId id="2147376652" r:id="rId13"/>
    <p:sldId id="2147376689" r:id="rId14"/>
    <p:sldId id="2147376655" r:id="rId15"/>
    <p:sldId id="2147376662" r:id="rId16"/>
    <p:sldId id="2147376663" r:id="rId17"/>
    <p:sldId id="2147376664" r:id="rId18"/>
    <p:sldId id="2147376666" r:id="rId19"/>
    <p:sldId id="2147376667" r:id="rId20"/>
    <p:sldId id="2147376668" r:id="rId21"/>
    <p:sldId id="2147376670" r:id="rId22"/>
    <p:sldId id="2147376675" r:id="rId23"/>
    <p:sldId id="2147376676" r:id="rId24"/>
    <p:sldId id="2147376677" r:id="rId25"/>
    <p:sldId id="2147376678" r:id="rId26"/>
    <p:sldId id="2147376679" r:id="rId27"/>
    <p:sldId id="2147376680" r:id="rId28"/>
    <p:sldId id="2147376681" r:id="rId29"/>
    <p:sldId id="2147376682" r:id="rId30"/>
    <p:sldId id="2147376683" r:id="rId31"/>
    <p:sldId id="2147376684" r:id="rId32"/>
    <p:sldId id="2147376685" r:id="rId33"/>
    <p:sldId id="2147376686" r:id="rId34"/>
    <p:sldId id="2147376687" r:id="rId35"/>
    <p:sldId id="214737667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E4121F-F3FD-B232-68A1-031662039F62}" name="Anisha Sawhney" initials="AS" userId="S::anisha.sawhney@cii.in::6b12f95e-fd8a-4a67-bba9-635cf4384758" providerId="AD"/>
  <p188:author id="{E457C0D9-5D76-2863-283E-C9089B2A93AC}" name="Bidisha Ganguly" initials="BG" userId="S::bidisha.ganguly@cii.in::3b2a3635-a41a-4a03-8dbd-d64ea6c8fa4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145D"/>
    <a:srgbClr val="736796"/>
    <a:srgbClr val="2614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34217A-8FCA-416D-AA4B-9B98D2D34882}" v="4" dt="2024-03-28T11:50:40.224"/>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41" autoAdjust="0"/>
    <p:restoredTop sz="84416" autoAdjust="0"/>
  </p:normalViewPr>
  <p:slideViewPr>
    <p:cSldViewPr snapToGrid="0">
      <p:cViewPr varScale="1">
        <p:scale>
          <a:sx n="59" d="100"/>
          <a:sy n="59" d="100"/>
        </p:scale>
        <p:origin x="852"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isha Sawhney" userId="6b12f95e-fd8a-4a67-bba9-635cf4384758" providerId="ADAL" clId="{307BC9CC-9E79-4D05-8423-E52E2BCBA483}"/>
    <pc:docChg chg="custSel modSld">
      <pc:chgData name="Anisha Sawhney" userId="6b12f95e-fd8a-4a67-bba9-635cf4384758" providerId="ADAL" clId="{307BC9CC-9E79-4D05-8423-E52E2BCBA483}" dt="2024-03-22T10:23:52.159" v="79" actId="20577"/>
      <pc:docMkLst>
        <pc:docMk/>
      </pc:docMkLst>
      <pc:sldChg chg="addSp delSp modSp mod">
        <pc:chgData name="Anisha Sawhney" userId="6b12f95e-fd8a-4a67-bba9-635cf4384758" providerId="ADAL" clId="{307BC9CC-9E79-4D05-8423-E52E2BCBA483}" dt="2024-03-22T10:23:52.159" v="79" actId="20577"/>
        <pc:sldMkLst>
          <pc:docMk/>
          <pc:sldMk cId="29541843" sldId="2147376652"/>
        </pc:sldMkLst>
        <pc:spChg chg="mod">
          <ac:chgData name="Anisha Sawhney" userId="6b12f95e-fd8a-4a67-bba9-635cf4384758" providerId="ADAL" clId="{307BC9CC-9E79-4D05-8423-E52E2BCBA483}" dt="2024-03-19T11:26:49.781" v="9" actId="20577"/>
          <ac:spMkLst>
            <pc:docMk/>
            <pc:sldMk cId="29541843" sldId="2147376652"/>
            <ac:spMk id="5" creationId="{03FF2006-A537-8EBE-0C1E-49EF13E32FF3}"/>
          </ac:spMkLst>
        </pc:spChg>
        <pc:spChg chg="mod">
          <ac:chgData name="Anisha Sawhney" userId="6b12f95e-fd8a-4a67-bba9-635cf4384758" providerId="ADAL" clId="{307BC9CC-9E79-4D05-8423-E52E2BCBA483}" dt="2024-03-22T10:17:31.077" v="30" actId="20577"/>
          <ac:spMkLst>
            <pc:docMk/>
            <pc:sldMk cId="29541843" sldId="2147376652"/>
            <ac:spMk id="18" creationId="{F9093397-633A-F3E9-E8BF-73F71532FFD7}"/>
          </ac:spMkLst>
        </pc:spChg>
        <pc:graphicFrameChg chg="del">
          <ac:chgData name="Anisha Sawhney" userId="6b12f95e-fd8a-4a67-bba9-635cf4384758" providerId="ADAL" clId="{307BC9CC-9E79-4D05-8423-E52E2BCBA483}" dt="2024-03-22T10:21:18.263" v="39" actId="478"/>
          <ac:graphicFrameMkLst>
            <pc:docMk/>
            <pc:sldMk cId="29541843" sldId="2147376652"/>
            <ac:graphicFrameMk id="7" creationId="{9E7826B2-58D2-7EF6-2481-D8C8934AAE36}"/>
          </ac:graphicFrameMkLst>
        </pc:graphicFrameChg>
        <pc:graphicFrameChg chg="add mod">
          <ac:chgData name="Anisha Sawhney" userId="6b12f95e-fd8a-4a67-bba9-635cf4384758" providerId="ADAL" clId="{307BC9CC-9E79-4D05-8423-E52E2BCBA483}" dt="2024-03-22T10:23:52.159" v="79" actId="20577"/>
          <ac:graphicFrameMkLst>
            <pc:docMk/>
            <pc:sldMk cId="29541843" sldId="2147376652"/>
            <ac:graphicFrameMk id="9" creationId="{BF62EDD3-DF38-1BBC-9386-F8276734DB39}"/>
          </ac:graphicFrameMkLst>
        </pc:graphicFrameChg>
      </pc:sldChg>
    </pc:docChg>
  </pc:docChgLst>
  <pc:docChgLst>
    <pc:chgData name="Kamila Lubytė" userId="3af5c336-a5ca-4dba-b92e-e6d5136fdb3a" providerId="ADAL" clId="{AE34217A-8FCA-416D-AA4B-9B98D2D34882}"/>
    <pc:docChg chg="modSld">
      <pc:chgData name="Kamila Lubytė" userId="3af5c336-a5ca-4dba-b92e-e6d5136fdb3a" providerId="ADAL" clId="{AE34217A-8FCA-416D-AA4B-9B98D2D34882}" dt="2024-03-28T11:50:40.223" v="3"/>
      <pc:docMkLst>
        <pc:docMk/>
      </pc:docMkLst>
      <pc:sldChg chg="modSp">
        <pc:chgData name="Kamila Lubytė" userId="3af5c336-a5ca-4dba-b92e-e6d5136fdb3a" providerId="ADAL" clId="{AE34217A-8FCA-416D-AA4B-9B98D2D34882}" dt="2024-03-28T11:50:40.223" v="3"/>
        <pc:sldMkLst>
          <pc:docMk/>
          <pc:sldMk cId="3945372703" sldId="2147376676"/>
        </pc:sldMkLst>
        <pc:graphicFrameChg chg="mod">
          <ac:chgData name="Kamila Lubytė" userId="3af5c336-a5ca-4dba-b92e-e6d5136fdb3a" providerId="ADAL" clId="{AE34217A-8FCA-416D-AA4B-9B98D2D34882}" dt="2024-03-28T11:50:40.223" v="3"/>
          <ac:graphicFrameMkLst>
            <pc:docMk/>
            <pc:sldMk cId="3945372703" sldId="2147376676"/>
            <ac:graphicFrameMk id="7" creationId="{1A647886-23FC-59B9-BB13-4D67BEEACBB4}"/>
          </ac:graphicFrameMkLst>
        </pc:graphicFrameChg>
      </pc:sldChg>
    </pc:docChg>
  </pc:docChgLst>
  <pc:docChgLst>
    <pc:chgData name="Shobha Ahuja" userId="0e3f38d4-ba7a-4e18-910d-7214ad107cb8" providerId="ADAL" clId="{17AEB492-C56D-4082-BE0D-ACA4540C9ACC}"/>
    <pc:docChg chg="custSel delSld modSld sldOrd">
      <pc:chgData name="Shobha Ahuja" userId="0e3f38d4-ba7a-4e18-910d-7214ad107cb8" providerId="ADAL" clId="{17AEB492-C56D-4082-BE0D-ACA4540C9ACC}" dt="2024-03-22T11:39:08.711" v="75" actId="20577"/>
      <pc:docMkLst>
        <pc:docMk/>
      </pc:docMkLst>
      <pc:sldChg chg="modSp mod">
        <pc:chgData name="Shobha Ahuja" userId="0e3f38d4-ba7a-4e18-910d-7214ad107cb8" providerId="ADAL" clId="{17AEB492-C56D-4082-BE0D-ACA4540C9ACC}" dt="2024-03-22T11:39:08.711" v="75" actId="20577"/>
        <pc:sldMkLst>
          <pc:docMk/>
          <pc:sldMk cId="2744454501" sldId="2147376569"/>
        </pc:sldMkLst>
        <pc:spChg chg="mod">
          <ac:chgData name="Shobha Ahuja" userId="0e3f38d4-ba7a-4e18-910d-7214ad107cb8" providerId="ADAL" clId="{17AEB492-C56D-4082-BE0D-ACA4540C9ACC}" dt="2024-03-22T11:39:08.711" v="75" actId="20577"/>
          <ac:spMkLst>
            <pc:docMk/>
            <pc:sldMk cId="2744454501" sldId="2147376569"/>
            <ac:spMk id="3" creationId="{BC1367D1-29C8-4C52-09A9-768E8D3308A3}"/>
          </ac:spMkLst>
        </pc:spChg>
      </pc:sldChg>
      <pc:sldChg chg="del">
        <pc:chgData name="Shobha Ahuja" userId="0e3f38d4-ba7a-4e18-910d-7214ad107cb8" providerId="ADAL" clId="{17AEB492-C56D-4082-BE0D-ACA4540C9ACC}" dt="2024-03-22T11:38:52.353" v="67" actId="47"/>
        <pc:sldMkLst>
          <pc:docMk/>
          <pc:sldMk cId="374365778" sldId="2147376653"/>
        </pc:sldMkLst>
      </pc:sldChg>
      <pc:sldChg chg="modSp mod ord">
        <pc:chgData name="Shobha Ahuja" userId="0e3f38d4-ba7a-4e18-910d-7214ad107cb8" providerId="ADAL" clId="{17AEB492-C56D-4082-BE0D-ACA4540C9ACC}" dt="2024-03-22T11:06:06.645" v="66" actId="6549"/>
        <pc:sldMkLst>
          <pc:docMk/>
          <pc:sldMk cId="327768447" sldId="2147376655"/>
        </pc:sldMkLst>
        <pc:spChg chg="mod">
          <ac:chgData name="Shobha Ahuja" userId="0e3f38d4-ba7a-4e18-910d-7214ad107cb8" providerId="ADAL" clId="{17AEB492-C56D-4082-BE0D-ACA4540C9ACC}" dt="2024-03-22T11:06:06.645" v="66" actId="6549"/>
          <ac:spMkLst>
            <pc:docMk/>
            <pc:sldMk cId="327768447" sldId="2147376655"/>
            <ac:spMk id="2" creationId="{3D8BECFB-92CC-D20E-8787-E3575A71B60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ciiindia-my.sharepoint.com/personal/anisha_sawhney_cii_in/Documents/C%20Drive/Desktop/CII/Economy%20Presentations/International%20delegation/India%20fdi%20rank.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D:\Important%20Data\OneDrive%20-%20Confederation%20of%20Indian%20Industry\C%20Drive\Desktop\CII\Amita%20Poland%20Presentation\g20%20global%20infra%20outlook.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2.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ciiindia-my.sharepoint.com/personal/anisha_sawhney_cii_in/Documents/C%20Drive/Desktop/CII/Economy%20Presentations/CREDAI%20PPT/real%20estate%20sector%20.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ciiindia-my.sharepoint.com/personal/anisha_sawhney_cii_in/Documents/C%20Drive/Desktop/CII/Economy%20Presentations/CREDAI%20PPT/real%20estate%20sector%20.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3" Type="http://schemas.openxmlformats.org/officeDocument/2006/relationships/oleObject" Target="https://ciiindia-my.sharepoint.com/personal/anisha_sawhney_cii_in/Documents/C%20Drive/Desktop/CII/Data%20files/India%20long%20term%20growth.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https://ciiindia-my.sharepoint.com/personal/anisha_sawhney_cii_in/Documents/C%20Drive/Desktop/CII/Data%20files/India%20long%20term%20growth.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ciiindia-my.sharepoint.com/personal/anisha_sawhney_cii_in/Documents/C%20Drive/Desktop/CII/Data%20files/GDP%20data%20.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ciiindia-my.sharepoint.com/personal/anisha_sawhney_cii_in/Documents/C%20Drive/Desktop/CII/Economy2021/monetary%20policy_india_step%20chart.xls"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1" i="0" u="none" strike="noStrike" kern="1200" baseline="0">
                <a:solidFill>
                  <a:schemeClr val="tx1"/>
                </a:solidFill>
                <a:effectLst/>
                <a:latin typeface="+mn-lt"/>
                <a:ea typeface="+mn-ea"/>
                <a:cs typeface="+mn-cs"/>
              </a:defRPr>
            </a:pPr>
            <a:r>
              <a:rPr lang="en-US" b="1">
                <a:solidFill>
                  <a:schemeClr val="tx1"/>
                </a:solidFill>
              </a:rPr>
              <a:t>GDP in current prices, 2022</a:t>
            </a:r>
          </a:p>
          <a:p>
            <a:pPr>
              <a:defRPr b="1">
                <a:solidFill>
                  <a:schemeClr val="tx1"/>
                </a:solidFill>
              </a:defRPr>
            </a:pPr>
            <a:r>
              <a:rPr lang="en-US" b="1">
                <a:solidFill>
                  <a:schemeClr val="tx1"/>
                </a:solidFill>
              </a:rPr>
              <a:t>(US$ trillion)</a:t>
            </a:r>
          </a:p>
        </c:rich>
      </c:tx>
      <c:layout>
        <c:manualLayout>
          <c:xMode val="edge"/>
          <c:yMode val="edge"/>
          <c:x val="0.25153548740531601"/>
          <c:y val="2.1462280970662922E-2"/>
        </c:manualLayout>
      </c:layout>
      <c:overlay val="0"/>
      <c:spPr>
        <a:noFill/>
        <a:ln>
          <a:noFill/>
        </a:ln>
        <a:effectLst/>
      </c:spPr>
      <c:txPr>
        <a:bodyPr rot="0" spcFirstLastPara="1" vertOverflow="ellipsis" vert="horz" wrap="square" anchor="ctr" anchorCtr="1"/>
        <a:lstStyle/>
        <a:p>
          <a:pPr>
            <a:defRPr b="1" i="0" u="none" strike="noStrike" kern="1200" baseline="0">
              <a:solidFill>
                <a:schemeClr val="tx1"/>
              </a:solidFill>
              <a:effectLst/>
              <a:latin typeface="+mn-lt"/>
              <a:ea typeface="+mn-ea"/>
              <a:cs typeface="+mn-cs"/>
            </a:defRPr>
          </a:pPr>
          <a:endParaRPr lang="en-US"/>
        </a:p>
      </c:txPr>
    </c:title>
    <c:autoTitleDeleted val="0"/>
    <c:plotArea>
      <c:layout>
        <c:manualLayout>
          <c:layoutTarget val="inner"/>
          <c:xMode val="edge"/>
          <c:yMode val="edge"/>
          <c:x val="5.7749867683671303E-2"/>
          <c:y val="0.22977559205715672"/>
          <c:w val="0.90888444437650828"/>
          <c:h val="0.47425482299345362"/>
        </c:manualLayout>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2"/>
            <c:invertIfNegative val="0"/>
            <c:bubble3D val="0"/>
            <c:extLst>
              <c:ext xmlns:c16="http://schemas.microsoft.com/office/drawing/2014/chart" uri="{C3380CC4-5D6E-409C-BE32-E72D297353CC}">
                <c16:uniqueId val="{00000000-240B-4DD6-A390-8B83E7A19189}"/>
              </c:ext>
            </c:extLst>
          </c:dPt>
          <c:dPt>
            <c:idx val="4"/>
            <c:invertIfNegative val="0"/>
            <c:bubble3D val="0"/>
            <c:spPr>
              <a:solidFill>
                <a:srgbClr val="00206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2-240B-4DD6-A390-8B83E7A19189}"/>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Sheet1!$C$3:$C$11</c:f>
              <c:strCache>
                <c:ptCount val="9"/>
                <c:pt idx="0">
                  <c:v>United States</c:v>
                </c:pt>
                <c:pt idx="1">
                  <c:v>China</c:v>
                </c:pt>
                <c:pt idx="2">
                  <c:v>Japan</c:v>
                </c:pt>
                <c:pt idx="3">
                  <c:v>Germany</c:v>
                </c:pt>
                <c:pt idx="4">
                  <c:v>India</c:v>
                </c:pt>
                <c:pt idx="5">
                  <c:v>United Kingdom</c:v>
                </c:pt>
                <c:pt idx="6">
                  <c:v>France</c:v>
                </c:pt>
                <c:pt idx="7">
                  <c:v>Canada</c:v>
                </c:pt>
                <c:pt idx="8">
                  <c:v>Italy</c:v>
                </c:pt>
              </c:strCache>
            </c:strRef>
          </c:cat>
          <c:val>
            <c:numRef>
              <c:f>Sheet1!$D$3:$D$11</c:f>
              <c:numCache>
                <c:formatCode>0.0</c:formatCode>
                <c:ptCount val="9"/>
                <c:pt idx="0">
                  <c:v>25.5</c:v>
                </c:pt>
                <c:pt idx="1">
                  <c:v>17.89</c:v>
                </c:pt>
                <c:pt idx="2">
                  <c:v>4.2</c:v>
                </c:pt>
                <c:pt idx="3">
                  <c:v>4.0999999999999996</c:v>
                </c:pt>
                <c:pt idx="4">
                  <c:v>3.39</c:v>
                </c:pt>
                <c:pt idx="5">
                  <c:v>3.1</c:v>
                </c:pt>
                <c:pt idx="6">
                  <c:v>2.78</c:v>
                </c:pt>
                <c:pt idx="7">
                  <c:v>2.14</c:v>
                </c:pt>
                <c:pt idx="8">
                  <c:v>2</c:v>
                </c:pt>
              </c:numCache>
            </c:numRef>
          </c:val>
          <c:extLst>
            <c:ext xmlns:c16="http://schemas.microsoft.com/office/drawing/2014/chart" uri="{C3380CC4-5D6E-409C-BE32-E72D297353CC}">
              <c16:uniqueId val="{00000003-240B-4DD6-A390-8B83E7A19189}"/>
            </c:ext>
          </c:extLst>
        </c:ser>
        <c:dLbls>
          <c:dLblPos val="inEnd"/>
          <c:showLegendKey val="0"/>
          <c:showVal val="1"/>
          <c:showCatName val="0"/>
          <c:showSerName val="0"/>
          <c:showPercent val="0"/>
          <c:showBubbleSize val="0"/>
        </c:dLbls>
        <c:gapWidth val="41"/>
        <c:axId val="673082720"/>
        <c:axId val="883466080"/>
      </c:barChart>
      <c:catAx>
        <c:axId val="673082720"/>
        <c:scaling>
          <c:orientation val="minMax"/>
        </c:scaling>
        <c:delete val="0"/>
        <c:axPos val="b"/>
        <c:numFmt formatCode="General" sourceLinked="1"/>
        <c:majorTickMark val="none"/>
        <c:minorTickMark val="none"/>
        <c:tickLblPos val="nextTo"/>
        <c:spPr>
          <a:noFill/>
          <a:ln>
            <a:noFill/>
          </a:ln>
          <a:effectLst/>
        </c:spPr>
        <c:txPr>
          <a:bodyPr rot="-5400000" spcFirstLastPara="1" vertOverflow="ellipsis" wrap="square" anchor="ctr" anchorCtr="1"/>
          <a:lstStyle/>
          <a:p>
            <a:pPr>
              <a:defRPr sz="1197" b="1" i="0" u="none" strike="noStrike" kern="1200" baseline="0">
                <a:solidFill>
                  <a:schemeClr val="tx1"/>
                </a:solidFill>
                <a:effectLst/>
                <a:latin typeface="+mn-lt"/>
                <a:ea typeface="+mn-ea"/>
                <a:cs typeface="+mn-cs"/>
              </a:defRPr>
            </a:pPr>
            <a:endParaRPr lang="en-US"/>
          </a:p>
        </c:txPr>
        <c:crossAx val="883466080"/>
        <c:crosses val="autoZero"/>
        <c:auto val="1"/>
        <c:lblAlgn val="ctr"/>
        <c:lblOffset val="100"/>
        <c:noMultiLvlLbl val="0"/>
      </c:catAx>
      <c:valAx>
        <c:axId val="883466080"/>
        <c:scaling>
          <c:orientation val="minMax"/>
        </c:scaling>
        <c:delete val="1"/>
        <c:axPos val="l"/>
        <c:numFmt formatCode="0.0" sourceLinked="1"/>
        <c:majorTickMark val="none"/>
        <c:minorTickMark val="none"/>
        <c:tickLblPos val="nextTo"/>
        <c:crossAx val="673082720"/>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1" i="0" u="none" strike="noStrike" kern="1200" baseline="0">
                <a:solidFill>
                  <a:schemeClr val="tx1"/>
                </a:solidFill>
                <a:effectLst/>
                <a:latin typeface="+mn-lt"/>
                <a:ea typeface="+mn-ea"/>
                <a:cs typeface="+mn-cs"/>
              </a:defRPr>
            </a:pPr>
            <a:r>
              <a:rPr lang="en-IN" b="1" dirty="0">
                <a:solidFill>
                  <a:schemeClr val="tx1"/>
                </a:solidFill>
              </a:rPr>
              <a:t>Gross Foreign Investment Inflows</a:t>
            </a:r>
          </a:p>
          <a:p>
            <a:pPr>
              <a:defRPr b="1">
                <a:solidFill>
                  <a:schemeClr val="tx1"/>
                </a:solidFill>
              </a:defRPr>
            </a:pPr>
            <a:r>
              <a:rPr lang="en-IN" b="1" dirty="0">
                <a:solidFill>
                  <a:schemeClr val="tx1"/>
                </a:solidFill>
              </a:rPr>
              <a:t>(US$ billion)</a:t>
            </a:r>
          </a:p>
        </c:rich>
      </c:tx>
      <c:layout>
        <c:manualLayout>
          <c:xMode val="edge"/>
          <c:yMode val="edge"/>
          <c:x val="0.16499574309481263"/>
          <c:y val="1.0275409910446407E-2"/>
        </c:manualLayout>
      </c:layout>
      <c:overlay val="0"/>
      <c:spPr>
        <a:noFill/>
        <a:ln>
          <a:noFill/>
        </a:ln>
        <a:effectLst/>
      </c:spPr>
      <c:txPr>
        <a:bodyPr rot="0" spcFirstLastPara="1" vertOverflow="ellipsis" vert="horz" wrap="square" anchor="ctr" anchorCtr="1"/>
        <a:lstStyle/>
        <a:p>
          <a:pPr>
            <a:defRPr b="1" i="0" u="none" strike="noStrike" kern="1200" baseline="0">
              <a:solidFill>
                <a:schemeClr val="tx1"/>
              </a:solidFill>
              <a:effectLst/>
              <a:latin typeface="+mn-lt"/>
              <a:ea typeface="+mn-ea"/>
              <a:cs typeface="+mn-cs"/>
            </a:defRPr>
          </a:pPr>
          <a:endParaRPr lang="en-US"/>
        </a:p>
      </c:txPr>
    </c:title>
    <c:autoTitleDeleted val="0"/>
    <c:plotArea>
      <c:layout>
        <c:manualLayout>
          <c:layoutTarget val="inner"/>
          <c:xMode val="edge"/>
          <c:yMode val="edge"/>
          <c:x val="3.1515894525663485E-4"/>
          <c:y val="0.131739926600834"/>
          <c:w val="0.92824586093156758"/>
          <c:h val="0.68442132971377501"/>
        </c:manualLayout>
      </c:layout>
      <c:barChart>
        <c:barDir val="col"/>
        <c:grouping val="clustered"/>
        <c:varyColors val="0"/>
        <c:ser>
          <c:idx val="0"/>
          <c:order val="0"/>
          <c:tx>
            <c:strRef>
              <c:f>Sheet1!$B$1</c:f>
              <c:strCache>
                <c:ptCount val="1"/>
                <c:pt idx="0">
                  <c:v>India FDI Inflow ($ Bil)</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3"/>
            <c:invertIfNegative val="0"/>
            <c:bubble3D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8DC2-4755-BD68-68BFC5CF64FB}"/>
              </c:ext>
            </c:extLst>
          </c:dPt>
          <c:dPt>
            <c:idx val="4"/>
            <c:invertIfNegative val="0"/>
            <c:bubble3D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8DC2-4755-BD68-68BFC5CF64FB}"/>
              </c:ext>
            </c:extLst>
          </c:dPt>
          <c:dPt>
            <c:idx val="5"/>
            <c:invertIfNegative val="0"/>
            <c:bubble3D val="0"/>
            <c:spPr>
              <a:solidFill>
                <a:srgbClr val="00B0F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5-8DC2-4755-BD68-68BFC5CF64FB}"/>
              </c:ext>
            </c:extLst>
          </c:dPt>
          <c:dPt>
            <c:idx val="6"/>
            <c:invertIfNegative val="0"/>
            <c:bubble3D val="0"/>
            <c:spPr>
              <a:solidFill>
                <a:srgbClr val="00B0F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7-8DC2-4755-BD68-68BFC5CF64FB}"/>
              </c:ext>
            </c:extLst>
          </c:dPt>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Sheet1!$A$6:$A$12</c:f>
              <c:strCache>
                <c:ptCount val="7"/>
                <c:pt idx="0">
                  <c:v>2018-19</c:v>
                </c:pt>
                <c:pt idx="1">
                  <c:v>2019-20</c:v>
                </c:pt>
                <c:pt idx="2">
                  <c:v>2020-21</c:v>
                </c:pt>
                <c:pt idx="3">
                  <c:v>2021-22</c:v>
                </c:pt>
                <c:pt idx="4">
                  <c:v>2022-23</c:v>
                </c:pt>
                <c:pt idx="5">
                  <c:v>Apr-Dec FY23</c:v>
                </c:pt>
                <c:pt idx="6">
                  <c:v>Apr-Dec FY24</c:v>
                </c:pt>
              </c:strCache>
            </c:strRef>
          </c:cat>
          <c:val>
            <c:numRef>
              <c:f>Sheet1!$B$6:$B$12</c:f>
              <c:numCache>
                <c:formatCode>0.0</c:formatCode>
                <c:ptCount val="7"/>
                <c:pt idx="0">
                  <c:v>62.001197869000002</c:v>
                </c:pt>
                <c:pt idx="1">
                  <c:v>74.390497369000002</c:v>
                </c:pt>
                <c:pt idx="2">
                  <c:v>81.973002610999998</c:v>
                </c:pt>
                <c:pt idx="3">
                  <c:v>84.8</c:v>
                </c:pt>
                <c:pt idx="4">
                  <c:v>71.349999999999994</c:v>
                </c:pt>
                <c:pt idx="5">
                  <c:v>55.5</c:v>
                </c:pt>
                <c:pt idx="6">
                  <c:v>51.5</c:v>
                </c:pt>
              </c:numCache>
            </c:numRef>
          </c:val>
          <c:extLst>
            <c:ext xmlns:c16="http://schemas.microsoft.com/office/drawing/2014/chart" uri="{C3380CC4-5D6E-409C-BE32-E72D297353CC}">
              <c16:uniqueId val="{00000008-8DC2-4755-BD68-68BFC5CF64FB}"/>
            </c:ext>
          </c:extLst>
        </c:ser>
        <c:dLbls>
          <c:dLblPos val="inEnd"/>
          <c:showLegendKey val="0"/>
          <c:showVal val="1"/>
          <c:showCatName val="0"/>
          <c:showSerName val="0"/>
          <c:showPercent val="0"/>
          <c:showBubbleSize val="0"/>
        </c:dLbls>
        <c:gapWidth val="41"/>
        <c:axId val="-2090814944"/>
        <c:axId val="2140940064"/>
      </c:barChart>
      <c:catAx>
        <c:axId val="-2090814944"/>
        <c:scaling>
          <c:orientation val="minMax"/>
        </c:scaling>
        <c:delete val="0"/>
        <c:axPos val="b"/>
        <c:numFmt formatCode="General" sourceLinked="1"/>
        <c:majorTickMark val="none"/>
        <c:minorTickMark val="none"/>
        <c:tickLblPos val="nextTo"/>
        <c:spPr>
          <a:noFill/>
          <a:ln>
            <a:noFill/>
          </a:ln>
          <a:effectLst/>
        </c:spPr>
        <c:txPr>
          <a:bodyPr rot="-5400000" spcFirstLastPara="1" vertOverflow="ellipsis" wrap="square" anchor="ctr" anchorCtr="1"/>
          <a:lstStyle/>
          <a:p>
            <a:pPr>
              <a:defRPr sz="1197" b="1" i="0" u="none" strike="noStrike" kern="1200" baseline="0">
                <a:solidFill>
                  <a:schemeClr val="tx1"/>
                </a:solidFill>
                <a:effectLst/>
                <a:latin typeface="+mn-lt"/>
                <a:ea typeface="+mn-ea"/>
                <a:cs typeface="+mn-cs"/>
              </a:defRPr>
            </a:pPr>
            <a:endParaRPr lang="en-US"/>
          </a:p>
        </c:txPr>
        <c:crossAx val="2140940064"/>
        <c:crosses val="autoZero"/>
        <c:auto val="1"/>
        <c:lblAlgn val="ctr"/>
        <c:lblOffset val="100"/>
        <c:noMultiLvlLbl val="0"/>
      </c:catAx>
      <c:valAx>
        <c:axId val="2140940064"/>
        <c:scaling>
          <c:orientation val="minMax"/>
        </c:scaling>
        <c:delete val="1"/>
        <c:axPos val="l"/>
        <c:numFmt formatCode="0.0" sourceLinked="1"/>
        <c:majorTickMark val="none"/>
        <c:minorTickMark val="none"/>
        <c:tickLblPos val="nextTo"/>
        <c:crossAx val="-2090814944"/>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r>
              <a:rPr lang="en-US"/>
              <a:t>India's rank in global FDI inflows</a:t>
            </a:r>
          </a:p>
        </c:rich>
      </c:tx>
      <c:overlay val="0"/>
      <c:spPr>
        <a:noFill/>
        <a:ln>
          <a:noFill/>
        </a:ln>
        <a:effectLst/>
      </c:spPr>
      <c:txPr>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endParaRPr lang="en-US"/>
        </a:p>
      </c:txPr>
    </c:title>
    <c:autoTitleDeleted val="0"/>
    <c:plotArea>
      <c:layout/>
      <c:lineChart>
        <c:grouping val="standard"/>
        <c:varyColors val="0"/>
        <c:ser>
          <c:idx val="0"/>
          <c:order val="0"/>
          <c:tx>
            <c:strRef>
              <c:f>'[India fdi rank.xlsx]Sheet1'!$B$2</c:f>
              <c:strCache>
                <c:ptCount val="1"/>
                <c:pt idx="0">
                  <c:v>Global Rank </c:v>
                </c:pt>
              </c:strCache>
            </c:strRef>
          </c:tx>
          <c:spPr>
            <a:ln w="34925" cap="rnd">
              <a:solidFill>
                <a:schemeClr val="lt1"/>
              </a:solidFill>
              <a:round/>
            </a:ln>
            <a:effectLst>
              <a:outerShdw dist="25400" dir="2700000" algn="tl" rotWithShape="0">
                <a:schemeClr val="accent1"/>
              </a:outerShdw>
            </a:effectLst>
          </c:spPr>
          <c:marker>
            <c:symbol val="none"/>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9E7-4E49-B2B2-88353AC3CA86}"/>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E7-4E49-B2B2-88353AC3CA86}"/>
                </c:ext>
              </c:extLst>
            </c:dLbl>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9E7-4E49-B2B2-88353AC3CA8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cat>
            <c:numRef>
              <c:f>'[India fdi rank.xlsx]Sheet1'!$A$3:$A$25</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'[India fdi rank.xlsx]Sheet1'!$B$3:$B$25</c:f>
              <c:numCache>
                <c:formatCode>General</c:formatCode>
                <c:ptCount val="23"/>
                <c:pt idx="0">
                  <c:v>35</c:v>
                </c:pt>
                <c:pt idx="1">
                  <c:v>27</c:v>
                </c:pt>
                <c:pt idx="2">
                  <c:v>22</c:v>
                </c:pt>
                <c:pt idx="3">
                  <c:v>26</c:v>
                </c:pt>
                <c:pt idx="4">
                  <c:v>23</c:v>
                </c:pt>
                <c:pt idx="5">
                  <c:v>31</c:v>
                </c:pt>
                <c:pt idx="6">
                  <c:v>19</c:v>
                </c:pt>
                <c:pt idx="7">
                  <c:v>22</c:v>
                </c:pt>
                <c:pt idx="8">
                  <c:v>8</c:v>
                </c:pt>
                <c:pt idx="9">
                  <c:v>9</c:v>
                </c:pt>
                <c:pt idx="10">
                  <c:v>18</c:v>
                </c:pt>
                <c:pt idx="11">
                  <c:v>13</c:v>
                </c:pt>
                <c:pt idx="12">
                  <c:v>18</c:v>
                </c:pt>
                <c:pt idx="13">
                  <c:v>16</c:v>
                </c:pt>
                <c:pt idx="14">
                  <c:v>12</c:v>
                </c:pt>
                <c:pt idx="15">
                  <c:v>11</c:v>
                </c:pt>
                <c:pt idx="16">
                  <c:v>11</c:v>
                </c:pt>
                <c:pt idx="17">
                  <c:v>12</c:v>
                </c:pt>
                <c:pt idx="18">
                  <c:v>12</c:v>
                </c:pt>
                <c:pt idx="19">
                  <c:v>9</c:v>
                </c:pt>
                <c:pt idx="20">
                  <c:v>8</c:v>
                </c:pt>
                <c:pt idx="21">
                  <c:v>7</c:v>
                </c:pt>
                <c:pt idx="22">
                  <c:v>8</c:v>
                </c:pt>
              </c:numCache>
            </c:numRef>
          </c:val>
          <c:smooth val="0"/>
          <c:extLst>
            <c:ext xmlns:c16="http://schemas.microsoft.com/office/drawing/2014/chart" uri="{C3380CC4-5D6E-409C-BE32-E72D297353CC}">
              <c16:uniqueId val="{00000003-19E7-4E49-B2B2-88353AC3CA86}"/>
            </c:ext>
          </c:extLst>
        </c:ser>
        <c:dLbls>
          <c:showLegendKey val="0"/>
          <c:showVal val="0"/>
          <c:showCatName val="0"/>
          <c:showSerName val="0"/>
          <c:showPercent val="0"/>
          <c:showBubbleSize val="0"/>
        </c:dLbls>
        <c:smooth val="0"/>
        <c:axId val="666133984"/>
        <c:axId val="242721824"/>
      </c:lineChart>
      <c:catAx>
        <c:axId val="666133984"/>
        <c:scaling>
          <c:orientation val="minMax"/>
        </c:scaling>
        <c:delete val="0"/>
        <c:axPos val="t"/>
        <c:numFmt formatCode="General" sourceLinked="1"/>
        <c:majorTickMark val="none"/>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1197" b="0" i="0" u="none" strike="noStrike" kern="1200" spc="100" baseline="0">
                <a:solidFill>
                  <a:schemeClr val="lt1"/>
                </a:solidFill>
                <a:latin typeface="+mn-lt"/>
                <a:ea typeface="+mn-ea"/>
                <a:cs typeface="+mn-cs"/>
              </a:defRPr>
            </a:pPr>
            <a:endParaRPr lang="en-US"/>
          </a:p>
        </c:txPr>
        <c:crossAx val="242721824"/>
        <c:crosses val="autoZero"/>
        <c:auto val="1"/>
        <c:lblAlgn val="ctr"/>
        <c:lblOffset val="100"/>
        <c:noMultiLvlLbl val="0"/>
      </c:catAx>
      <c:valAx>
        <c:axId val="242721824"/>
        <c:scaling>
          <c:orientation val="maxMin"/>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mn-lt"/>
                <a:ea typeface="+mn-ea"/>
                <a:cs typeface="+mn-cs"/>
              </a:defRPr>
            </a:pPr>
            <a:endParaRPr lang="en-US"/>
          </a:p>
        </c:txPr>
        <c:crossAx val="666133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1" i="0" u="none" strike="noStrike" kern="1200" baseline="0">
                <a:solidFill>
                  <a:schemeClr val="tx1"/>
                </a:solidFill>
                <a:effectLst/>
                <a:latin typeface="+mn-lt"/>
                <a:ea typeface="+mn-ea"/>
                <a:cs typeface="+mn-cs"/>
              </a:defRPr>
            </a:pPr>
            <a:r>
              <a:rPr lang="en-IN" b="1" dirty="0">
                <a:solidFill>
                  <a:schemeClr val="tx1"/>
                </a:solidFill>
              </a:rPr>
              <a:t>INDIA'S OVERALL DOING BUSINESS RANKING (2015-20)</a:t>
            </a:r>
          </a:p>
        </c:rich>
      </c:tx>
      <c:layout>
        <c:manualLayout>
          <c:xMode val="edge"/>
          <c:yMode val="edge"/>
          <c:x val="0.14987014857867617"/>
          <c:y val="0"/>
        </c:manualLayout>
      </c:layout>
      <c:overlay val="0"/>
      <c:spPr>
        <a:noFill/>
        <a:ln>
          <a:noFill/>
        </a:ln>
        <a:effectLst/>
      </c:spPr>
      <c:txPr>
        <a:bodyPr rot="0" spcFirstLastPara="1" vertOverflow="ellipsis" vert="horz" wrap="square" anchor="ctr" anchorCtr="1"/>
        <a:lstStyle/>
        <a:p>
          <a:pPr>
            <a:defRPr b="1" i="0" u="none" strike="noStrike" kern="1200" baseline="0">
              <a:solidFill>
                <a:schemeClr val="tx1"/>
              </a:solidFill>
              <a:effectLst/>
              <a:latin typeface="+mn-lt"/>
              <a:ea typeface="+mn-ea"/>
              <a:cs typeface="+mn-cs"/>
            </a:defRPr>
          </a:pPr>
          <a:endParaRPr lang="en-US"/>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Sheet3!$E$7:$E$12</c:f>
              <c:numCache>
                <c:formatCode>General</c:formatCode>
                <c:ptCount val="6"/>
                <c:pt idx="0">
                  <c:v>2015</c:v>
                </c:pt>
                <c:pt idx="1">
                  <c:v>2016</c:v>
                </c:pt>
                <c:pt idx="2">
                  <c:v>2017</c:v>
                </c:pt>
                <c:pt idx="3">
                  <c:v>2018</c:v>
                </c:pt>
                <c:pt idx="4">
                  <c:v>2019</c:v>
                </c:pt>
                <c:pt idx="5">
                  <c:v>2020</c:v>
                </c:pt>
              </c:numCache>
            </c:numRef>
          </c:cat>
          <c:val>
            <c:numRef>
              <c:f>Sheet3!$F$7:$F$12</c:f>
              <c:numCache>
                <c:formatCode>General</c:formatCode>
                <c:ptCount val="6"/>
                <c:pt idx="0">
                  <c:v>142</c:v>
                </c:pt>
                <c:pt idx="1">
                  <c:v>131</c:v>
                </c:pt>
                <c:pt idx="2">
                  <c:v>130</c:v>
                </c:pt>
                <c:pt idx="3">
                  <c:v>100</c:v>
                </c:pt>
                <c:pt idx="4">
                  <c:v>77</c:v>
                </c:pt>
                <c:pt idx="5">
                  <c:v>63</c:v>
                </c:pt>
              </c:numCache>
            </c:numRef>
          </c:val>
          <c:extLst>
            <c:ext xmlns:c16="http://schemas.microsoft.com/office/drawing/2014/chart" uri="{C3380CC4-5D6E-409C-BE32-E72D297353CC}">
              <c16:uniqueId val="{00000000-C12D-40ED-96F6-A81B91AEE709}"/>
            </c:ext>
          </c:extLst>
        </c:ser>
        <c:dLbls>
          <c:dLblPos val="inEnd"/>
          <c:showLegendKey val="0"/>
          <c:showVal val="1"/>
          <c:showCatName val="0"/>
          <c:showSerName val="0"/>
          <c:showPercent val="0"/>
          <c:showBubbleSize val="0"/>
        </c:dLbls>
        <c:gapWidth val="41"/>
        <c:axId val="343625104"/>
        <c:axId val="343625496"/>
      </c:barChart>
      <c:catAx>
        <c:axId val="3436251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effectLst/>
                <a:latin typeface="+mn-lt"/>
                <a:ea typeface="+mn-ea"/>
                <a:cs typeface="+mn-cs"/>
              </a:defRPr>
            </a:pPr>
            <a:endParaRPr lang="en-US"/>
          </a:p>
        </c:txPr>
        <c:crossAx val="343625496"/>
        <c:crosses val="autoZero"/>
        <c:auto val="1"/>
        <c:lblAlgn val="ctr"/>
        <c:lblOffset val="100"/>
        <c:noMultiLvlLbl val="0"/>
      </c:catAx>
      <c:valAx>
        <c:axId val="343625496"/>
        <c:scaling>
          <c:orientation val="minMax"/>
        </c:scaling>
        <c:delete val="1"/>
        <c:axPos val="l"/>
        <c:numFmt formatCode="General" sourceLinked="1"/>
        <c:majorTickMark val="none"/>
        <c:minorTickMark val="none"/>
        <c:tickLblPos val="nextTo"/>
        <c:crossAx val="343625104"/>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solidFill>
                <a:latin typeface="+mn-lt"/>
                <a:ea typeface="+mn-ea"/>
                <a:cs typeface="+mn-cs"/>
              </a:defRPr>
            </a:pPr>
            <a:r>
              <a:rPr lang="en-IN" sz="1800" dirty="0">
                <a:solidFill>
                  <a:schemeClr val="tx1"/>
                </a:solidFill>
              </a:rPr>
              <a:t>INDIA'S PARAMETER WISE RANKING IN DOING BUSINESS REPORT (2015 &amp; 2020)</a:t>
            </a:r>
          </a:p>
        </c:rich>
      </c:tx>
      <c:layout>
        <c:manualLayout>
          <c:xMode val="edge"/>
          <c:yMode val="edge"/>
          <c:x val="0.15117842086316485"/>
          <c:y val="0"/>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Sheet2!$D$6</c:f>
              <c:strCache>
                <c:ptCount val="1"/>
                <c:pt idx="0">
                  <c:v>Rank 2015</c:v>
                </c:pt>
              </c:strCache>
            </c:strRef>
          </c:tx>
          <c:spPr>
            <a:solidFill>
              <a:srgbClr val="002060"/>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Sheet2!$C$7:$C$16</c:f>
              <c:strCache>
                <c:ptCount val="10"/>
                <c:pt idx="0">
                  <c:v>Protecting Minority 
Investors</c:v>
                </c:pt>
                <c:pt idx="1">
                  <c:v>Getting Electricity</c:v>
                </c:pt>
                <c:pt idx="2">
                  <c:v>Getting Credit</c:v>
                </c:pt>
                <c:pt idx="3">
                  <c:v>Dealing With Construction Permits</c:v>
                </c:pt>
                <c:pt idx="4">
                  <c:v>Resolving Insolvency</c:v>
                </c:pt>
                <c:pt idx="5">
                  <c:v>Trading Across Borders</c:v>
                </c:pt>
                <c:pt idx="6">
                  <c:v>Paying Taxes</c:v>
                </c:pt>
                <c:pt idx="7">
                  <c:v>Starting a Business</c:v>
                </c:pt>
                <c:pt idx="8">
                  <c:v>Registering Property</c:v>
                </c:pt>
                <c:pt idx="9">
                  <c:v>Enforcing Contracts</c:v>
                </c:pt>
              </c:strCache>
            </c:strRef>
          </c:cat>
          <c:val>
            <c:numRef>
              <c:f>Sheet2!$D$7:$D$16</c:f>
              <c:numCache>
                <c:formatCode>General</c:formatCode>
                <c:ptCount val="10"/>
                <c:pt idx="0">
                  <c:v>7</c:v>
                </c:pt>
                <c:pt idx="1">
                  <c:v>137</c:v>
                </c:pt>
                <c:pt idx="2">
                  <c:v>36</c:v>
                </c:pt>
                <c:pt idx="3">
                  <c:v>184</c:v>
                </c:pt>
                <c:pt idx="4">
                  <c:v>137</c:v>
                </c:pt>
                <c:pt idx="5">
                  <c:v>126</c:v>
                </c:pt>
                <c:pt idx="6">
                  <c:v>156</c:v>
                </c:pt>
                <c:pt idx="7">
                  <c:v>158</c:v>
                </c:pt>
                <c:pt idx="8">
                  <c:v>121</c:v>
                </c:pt>
                <c:pt idx="9">
                  <c:v>186</c:v>
                </c:pt>
              </c:numCache>
            </c:numRef>
          </c:val>
          <c:extLst>
            <c:ext xmlns:c16="http://schemas.microsoft.com/office/drawing/2014/chart" uri="{C3380CC4-5D6E-409C-BE32-E72D297353CC}">
              <c16:uniqueId val="{00000001-2410-4F1E-92FC-345E8E8A690A}"/>
            </c:ext>
          </c:extLst>
        </c:ser>
        <c:ser>
          <c:idx val="1"/>
          <c:order val="1"/>
          <c:tx>
            <c:strRef>
              <c:f>Sheet2!$E$6</c:f>
              <c:strCache>
                <c:ptCount val="1"/>
                <c:pt idx="0">
                  <c:v>Rank 2020</c:v>
                </c:pt>
              </c:strCache>
            </c:strRef>
          </c:tx>
          <c:spPr>
            <a:solidFill>
              <a:srgbClr val="00B0F0"/>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Sheet2!$C$7:$C$16</c:f>
              <c:strCache>
                <c:ptCount val="10"/>
                <c:pt idx="0">
                  <c:v>Protecting Minority 
Investors</c:v>
                </c:pt>
                <c:pt idx="1">
                  <c:v>Getting Electricity</c:v>
                </c:pt>
                <c:pt idx="2">
                  <c:v>Getting Credit</c:v>
                </c:pt>
                <c:pt idx="3">
                  <c:v>Dealing With Construction Permits</c:v>
                </c:pt>
                <c:pt idx="4">
                  <c:v>Resolving Insolvency</c:v>
                </c:pt>
                <c:pt idx="5">
                  <c:v>Trading Across Borders</c:v>
                </c:pt>
                <c:pt idx="6">
                  <c:v>Paying Taxes</c:v>
                </c:pt>
                <c:pt idx="7">
                  <c:v>Starting a Business</c:v>
                </c:pt>
                <c:pt idx="8">
                  <c:v>Registering Property</c:v>
                </c:pt>
                <c:pt idx="9">
                  <c:v>Enforcing Contracts</c:v>
                </c:pt>
              </c:strCache>
            </c:strRef>
          </c:cat>
          <c:val>
            <c:numRef>
              <c:f>Sheet2!$E$7:$E$16</c:f>
              <c:numCache>
                <c:formatCode>General</c:formatCode>
                <c:ptCount val="10"/>
                <c:pt idx="0">
                  <c:v>13</c:v>
                </c:pt>
                <c:pt idx="1">
                  <c:v>22</c:v>
                </c:pt>
                <c:pt idx="2">
                  <c:v>25</c:v>
                </c:pt>
                <c:pt idx="3">
                  <c:v>27</c:v>
                </c:pt>
                <c:pt idx="4">
                  <c:v>52</c:v>
                </c:pt>
                <c:pt idx="5">
                  <c:v>68</c:v>
                </c:pt>
                <c:pt idx="6">
                  <c:v>115</c:v>
                </c:pt>
                <c:pt idx="7">
                  <c:v>136</c:v>
                </c:pt>
                <c:pt idx="8">
                  <c:v>154</c:v>
                </c:pt>
                <c:pt idx="9">
                  <c:v>163</c:v>
                </c:pt>
              </c:numCache>
            </c:numRef>
          </c:val>
          <c:extLst>
            <c:ext xmlns:c16="http://schemas.microsoft.com/office/drawing/2014/chart" uri="{C3380CC4-5D6E-409C-BE32-E72D297353CC}">
              <c16:uniqueId val="{00000002-2410-4F1E-92FC-345E8E8A690A}"/>
            </c:ext>
          </c:extLst>
        </c:ser>
        <c:dLbls>
          <c:dLblPos val="outEnd"/>
          <c:showLegendKey val="0"/>
          <c:showVal val="1"/>
          <c:showCatName val="0"/>
          <c:showSerName val="0"/>
          <c:showPercent val="0"/>
          <c:showBubbleSize val="0"/>
        </c:dLbls>
        <c:gapWidth val="444"/>
        <c:overlap val="-90"/>
        <c:axId val="343625888"/>
        <c:axId val="343623928"/>
      </c:barChart>
      <c:catAx>
        <c:axId val="343625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64" b="1" i="0" u="none" strike="noStrike" kern="1200" cap="all" spc="120" normalizeH="0" baseline="0">
                <a:solidFill>
                  <a:schemeClr val="tx1"/>
                </a:solidFill>
                <a:latin typeface="+mn-lt"/>
                <a:ea typeface="+mn-ea"/>
                <a:cs typeface="+mn-cs"/>
              </a:defRPr>
            </a:pPr>
            <a:endParaRPr lang="en-US"/>
          </a:p>
        </c:txPr>
        <c:crossAx val="343623928"/>
        <c:crosses val="autoZero"/>
        <c:auto val="1"/>
        <c:lblAlgn val="ctr"/>
        <c:lblOffset val="100"/>
        <c:noMultiLvlLbl val="0"/>
      </c:catAx>
      <c:valAx>
        <c:axId val="343623928"/>
        <c:scaling>
          <c:orientation val="minMax"/>
        </c:scaling>
        <c:delete val="1"/>
        <c:axPos val="l"/>
        <c:numFmt formatCode="General" sourceLinked="1"/>
        <c:majorTickMark val="none"/>
        <c:minorTickMark val="none"/>
        <c:tickLblPos val="nextTo"/>
        <c:crossAx val="3436258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a:outerShdw blurRad="241300" dist="38100" dir="5400000" sx="102000" sy="102000" algn="t" rotWithShape="0">
        <a:prstClr val="black">
          <a:alpha val="40000"/>
        </a:prstClr>
      </a:outerShdw>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877296341844324E-2"/>
          <c:y val="9.1333281428763943E-2"/>
          <c:w val="0.95024540731631135"/>
          <c:h val="0.79443351634384218"/>
        </c:manualLayout>
      </c:layout>
      <c:barChart>
        <c:barDir val="col"/>
        <c:grouping val="clustered"/>
        <c:varyColors val="0"/>
        <c:ser>
          <c:idx val="0"/>
          <c:order val="0"/>
          <c:tx>
            <c:strRef>
              <c:f>Sheet1!$B$1</c:f>
              <c:strCache>
                <c:ptCount val="1"/>
                <c:pt idx="0">
                  <c:v>India</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Sheet1!$B$2:$B$10</c:f>
              <c:numCache>
                <c:formatCode>General</c:formatCode>
                <c:ptCount val="9"/>
                <c:pt idx="0">
                  <c:v>44</c:v>
                </c:pt>
                <c:pt idx="1">
                  <c:v>41</c:v>
                </c:pt>
                <c:pt idx="2">
                  <c:v>45</c:v>
                </c:pt>
                <c:pt idx="3">
                  <c:v>44</c:v>
                </c:pt>
                <c:pt idx="4">
                  <c:v>43</c:v>
                </c:pt>
                <c:pt idx="5">
                  <c:v>43</c:v>
                </c:pt>
                <c:pt idx="6">
                  <c:v>43</c:v>
                </c:pt>
                <c:pt idx="7">
                  <c:v>37</c:v>
                </c:pt>
                <c:pt idx="8">
                  <c:v>40</c:v>
                </c:pt>
              </c:numCache>
            </c:numRef>
          </c:val>
          <c:extLst>
            <c:ext xmlns:c16="http://schemas.microsoft.com/office/drawing/2014/chart" uri="{C3380CC4-5D6E-409C-BE32-E72D297353CC}">
              <c16:uniqueId val="{00000000-B28E-4823-A89F-73CE83FF13DD}"/>
            </c:ext>
          </c:extLst>
        </c:ser>
        <c:dLbls>
          <c:dLblPos val="inEnd"/>
          <c:showLegendKey val="0"/>
          <c:showVal val="1"/>
          <c:showCatName val="0"/>
          <c:showSerName val="0"/>
          <c:showPercent val="0"/>
          <c:showBubbleSize val="0"/>
        </c:dLbls>
        <c:gapWidth val="41"/>
        <c:axId val="718997679"/>
        <c:axId val="1574682191"/>
      </c:barChart>
      <c:catAx>
        <c:axId val="71899767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effectLst/>
                <a:latin typeface="+mn-lt"/>
                <a:ea typeface="+mn-ea"/>
                <a:cs typeface="+mn-cs"/>
              </a:defRPr>
            </a:pPr>
            <a:endParaRPr lang="en-US"/>
          </a:p>
        </c:txPr>
        <c:crossAx val="1574682191"/>
        <c:crosses val="autoZero"/>
        <c:auto val="1"/>
        <c:lblAlgn val="ctr"/>
        <c:lblOffset val="100"/>
        <c:noMultiLvlLbl val="0"/>
      </c:catAx>
      <c:valAx>
        <c:axId val="1574682191"/>
        <c:scaling>
          <c:orientation val="minMax"/>
        </c:scaling>
        <c:delete val="1"/>
        <c:axPos val="l"/>
        <c:numFmt formatCode="General" sourceLinked="1"/>
        <c:majorTickMark val="none"/>
        <c:minorTickMark val="none"/>
        <c:tickLblPos val="nextTo"/>
        <c:crossAx val="7189976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1" i="0" u="none" strike="noStrike" kern="1200" baseline="0">
                <a:solidFill>
                  <a:schemeClr val="tx1"/>
                </a:solidFill>
                <a:effectLst/>
                <a:latin typeface="+mn-lt"/>
                <a:ea typeface="+mn-ea"/>
                <a:cs typeface="+mn-cs"/>
              </a:defRPr>
            </a:pPr>
            <a:r>
              <a:rPr lang="en-US" b="1">
                <a:solidFill>
                  <a:schemeClr val="tx1"/>
                </a:solidFill>
              </a:rPr>
              <a:t>Infrastructure spending in 2019 (% of GDP)</a:t>
            </a:r>
          </a:p>
        </c:rich>
      </c:tx>
      <c:overlay val="0"/>
      <c:spPr>
        <a:noFill/>
        <a:ln>
          <a:noFill/>
        </a:ln>
        <a:effectLst/>
      </c:spPr>
      <c:txPr>
        <a:bodyPr rot="0" spcFirstLastPara="1" vertOverflow="ellipsis" vert="horz" wrap="square" anchor="ctr" anchorCtr="1"/>
        <a:lstStyle/>
        <a:p>
          <a:pPr>
            <a:defRPr b="1" i="0" u="none" strike="noStrike" kern="1200" baseline="0">
              <a:solidFill>
                <a:schemeClr val="tx1"/>
              </a:solidFill>
              <a:effectLst/>
              <a:latin typeface="+mn-lt"/>
              <a:ea typeface="+mn-ea"/>
              <a:cs typeface="+mn-cs"/>
            </a:defRPr>
          </a:pPr>
          <a:endParaRPr lang="en-US"/>
        </a:p>
      </c:txPr>
    </c:title>
    <c:autoTitleDeleted val="0"/>
    <c:plotArea>
      <c:layout/>
      <c:barChart>
        <c:barDir val="col"/>
        <c:grouping val="clustered"/>
        <c:varyColors val="0"/>
        <c:ser>
          <c:idx val="0"/>
          <c:order val="0"/>
          <c:tx>
            <c:strRef>
              <c:f>Sheet1!$B$13</c:f>
              <c:strCache>
                <c:ptCount val="1"/>
                <c:pt idx="0">
                  <c:v>2019</c:v>
                </c:pt>
              </c:strCache>
            </c:strRef>
          </c:tx>
          <c:spPr>
            <a:solidFill>
              <a:srgbClr val="002060"/>
            </a:solidFill>
            <a:ln>
              <a:noFill/>
            </a:ln>
            <a:effectLst>
              <a:outerShdw blurRad="76200" dir="18900000" sy="23000" kx="-1200000" algn="bl" rotWithShape="0">
                <a:prstClr val="black">
                  <a:alpha val="20000"/>
                </a:prstClr>
              </a:outerShdw>
            </a:effectLst>
          </c:spPr>
          <c:invertIfNegative val="0"/>
          <c:dPt>
            <c:idx val="1"/>
            <c:invertIfNegative val="0"/>
            <c:bubble3D val="0"/>
            <c:spPr>
              <a:solidFill>
                <a:srgbClr val="00206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6741-4B1B-85D9-2E893E956930}"/>
              </c:ext>
            </c:extLst>
          </c:dPt>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Sheet1!$A$14:$A$19</c:f>
              <c:strCache>
                <c:ptCount val="6"/>
                <c:pt idx="0">
                  <c:v>China</c:v>
                </c:pt>
                <c:pt idx="1">
                  <c:v>India</c:v>
                </c:pt>
                <c:pt idx="2">
                  <c:v>Japan</c:v>
                </c:pt>
                <c:pt idx="3">
                  <c:v>UK</c:v>
                </c:pt>
                <c:pt idx="4">
                  <c:v>USA</c:v>
                </c:pt>
                <c:pt idx="5">
                  <c:v>Germany </c:v>
                </c:pt>
              </c:strCache>
            </c:strRef>
          </c:cat>
          <c:val>
            <c:numRef>
              <c:f>Sheet1!$B$14:$B$19</c:f>
              <c:numCache>
                <c:formatCode>0.0</c:formatCode>
                <c:ptCount val="6"/>
                <c:pt idx="0">
                  <c:v>6.1</c:v>
                </c:pt>
                <c:pt idx="1">
                  <c:v>4.4800000000000004</c:v>
                </c:pt>
                <c:pt idx="2">
                  <c:v>3.04</c:v>
                </c:pt>
                <c:pt idx="3">
                  <c:v>1.9</c:v>
                </c:pt>
                <c:pt idx="4">
                  <c:v>1.56</c:v>
                </c:pt>
                <c:pt idx="5">
                  <c:v>1.54</c:v>
                </c:pt>
              </c:numCache>
            </c:numRef>
          </c:val>
          <c:extLst>
            <c:ext xmlns:c16="http://schemas.microsoft.com/office/drawing/2014/chart" uri="{C3380CC4-5D6E-409C-BE32-E72D297353CC}">
              <c16:uniqueId val="{00000002-6741-4B1B-85D9-2E893E956930}"/>
            </c:ext>
          </c:extLst>
        </c:ser>
        <c:dLbls>
          <c:dLblPos val="inEnd"/>
          <c:showLegendKey val="0"/>
          <c:showVal val="1"/>
          <c:showCatName val="0"/>
          <c:showSerName val="0"/>
          <c:showPercent val="0"/>
          <c:showBubbleSize val="0"/>
        </c:dLbls>
        <c:gapWidth val="41"/>
        <c:axId val="1130790319"/>
        <c:axId val="1130792399"/>
      </c:barChart>
      <c:catAx>
        <c:axId val="1130790319"/>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effectLst/>
                <a:latin typeface="+mn-lt"/>
                <a:ea typeface="+mn-ea"/>
                <a:cs typeface="+mn-cs"/>
              </a:defRPr>
            </a:pPr>
            <a:endParaRPr lang="en-US"/>
          </a:p>
        </c:txPr>
        <c:crossAx val="1130792399"/>
        <c:crosses val="autoZero"/>
        <c:auto val="1"/>
        <c:lblAlgn val="ctr"/>
        <c:lblOffset val="100"/>
        <c:noMultiLvlLbl val="0"/>
      </c:catAx>
      <c:valAx>
        <c:axId val="1130792399"/>
        <c:scaling>
          <c:orientation val="minMax"/>
        </c:scaling>
        <c:delete val="0"/>
        <c:axPos val="l"/>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30790319"/>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280142238791287E-2"/>
          <c:y val="0.11481868621841794"/>
          <c:w val="0.94343971552241745"/>
          <c:h val="0.81014349461437463"/>
        </c:manualLayout>
      </c:layout>
      <c:barChart>
        <c:barDir val="col"/>
        <c:grouping val="clustered"/>
        <c:varyColors val="0"/>
        <c:ser>
          <c:idx val="0"/>
          <c:order val="0"/>
          <c:spPr>
            <a:solidFill>
              <a:srgbClr val="002060"/>
            </a:soli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00B0F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1E34-4D1C-B360-E036F6DC1757}"/>
              </c:ext>
            </c:extLst>
          </c:dPt>
          <c:dLbls>
            <c:dLbl>
              <c:idx val="0"/>
              <c:layout>
                <c:manualLayout>
                  <c:x val="-2.5709220217082986E-3"/>
                  <c:y val="7.4395749497919257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34-4D1C-B360-E036F6DC1757}"/>
                </c:ext>
              </c:extLst>
            </c:dLbl>
            <c:dLbl>
              <c:idx val="2"/>
              <c:layout>
                <c:manualLayout>
                  <c:x val="0"/>
                  <c:y val="1.831904984789365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E34-4D1C-B360-E036F6DC1757}"/>
                </c:ext>
              </c:extLst>
            </c:dLbl>
            <c:dLbl>
              <c:idx val="3"/>
              <c:layout>
                <c:manualLayout>
                  <c:x val="0"/>
                  <c:y val="1.023994560761026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E34-4D1C-B360-E036F6DC1757}"/>
                </c:ext>
              </c:extLst>
            </c:dLbl>
            <c:dLbl>
              <c:idx val="4"/>
              <c:layout>
                <c:manualLayout>
                  <c:x val="-5.1418440434165972E-3"/>
                  <c:y val="1.34054411331482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E34-4D1C-B360-E036F6DC1757}"/>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Sheet3!$F$4:$F$8</c:f>
              <c:strCache>
                <c:ptCount val="5"/>
                <c:pt idx="0">
                  <c:v>India</c:v>
                </c:pt>
                <c:pt idx="1">
                  <c:v>US</c:v>
                </c:pt>
                <c:pt idx="2">
                  <c:v>Japan</c:v>
                </c:pt>
                <c:pt idx="3">
                  <c:v>China</c:v>
                </c:pt>
                <c:pt idx="4">
                  <c:v>Europe</c:v>
                </c:pt>
              </c:strCache>
            </c:strRef>
          </c:cat>
          <c:val>
            <c:numRef>
              <c:f>Sheet3!$G$4:$G$8</c:f>
              <c:numCache>
                <c:formatCode>General</c:formatCode>
                <c:ptCount val="5"/>
                <c:pt idx="0">
                  <c:v>183</c:v>
                </c:pt>
                <c:pt idx="1">
                  <c:v>16</c:v>
                </c:pt>
                <c:pt idx="2" formatCode="0">
                  <c:v>-21.031999999999996</c:v>
                </c:pt>
                <c:pt idx="3">
                  <c:v>-174</c:v>
                </c:pt>
                <c:pt idx="4">
                  <c:v>-271</c:v>
                </c:pt>
              </c:numCache>
            </c:numRef>
          </c:val>
          <c:extLst>
            <c:ext xmlns:c16="http://schemas.microsoft.com/office/drawing/2014/chart" uri="{C3380CC4-5D6E-409C-BE32-E72D297353CC}">
              <c16:uniqueId val="{00000002-1E34-4D1C-B360-E036F6DC1757}"/>
            </c:ext>
          </c:extLst>
        </c:ser>
        <c:dLbls>
          <c:dLblPos val="inEnd"/>
          <c:showLegendKey val="0"/>
          <c:showVal val="1"/>
          <c:showCatName val="0"/>
          <c:showSerName val="0"/>
          <c:showPercent val="0"/>
          <c:showBubbleSize val="0"/>
        </c:dLbls>
        <c:gapWidth val="41"/>
        <c:axId val="686162111"/>
        <c:axId val="686160031"/>
      </c:barChart>
      <c:catAx>
        <c:axId val="686162111"/>
        <c:scaling>
          <c:orientation val="minMax"/>
        </c:scaling>
        <c:delete val="0"/>
        <c:axPos val="b"/>
        <c:numFmt formatCode="General" sourceLinked="1"/>
        <c:majorTickMark val="none"/>
        <c:minorTickMark val="none"/>
        <c:tickLblPos val="low"/>
        <c:spPr>
          <a:noFill/>
          <a:ln>
            <a:noFill/>
          </a:ln>
          <a:effectLst/>
        </c:spPr>
        <c:txPr>
          <a:bodyPr rot="-60000000" spcFirstLastPara="1" vertOverflow="ellipsis" vert="horz" wrap="square" anchor="ctr" anchorCtr="1"/>
          <a:lstStyle/>
          <a:p>
            <a:pPr>
              <a:defRPr sz="1197" b="1" i="0" u="none" strike="noStrike" kern="1200" baseline="0">
                <a:solidFill>
                  <a:schemeClr val="tx1"/>
                </a:solidFill>
                <a:effectLst/>
                <a:latin typeface="+mn-lt"/>
                <a:ea typeface="+mn-ea"/>
                <a:cs typeface="+mn-cs"/>
              </a:defRPr>
            </a:pPr>
            <a:endParaRPr lang="en-US"/>
          </a:p>
        </c:txPr>
        <c:crossAx val="686160031"/>
        <c:crosses val="autoZero"/>
        <c:auto val="1"/>
        <c:lblAlgn val="ctr"/>
        <c:lblOffset val="100"/>
        <c:noMultiLvlLbl val="0"/>
      </c:catAx>
      <c:valAx>
        <c:axId val="686160031"/>
        <c:scaling>
          <c:orientation val="minMax"/>
        </c:scaling>
        <c:delete val="1"/>
        <c:axPos val="l"/>
        <c:numFmt formatCode="General" sourceLinked="1"/>
        <c:majorTickMark val="none"/>
        <c:minorTickMark val="none"/>
        <c:tickLblPos val="nextTo"/>
        <c:crossAx val="686162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a:outerShdw blurRad="241300" dist="38100" dir="5400000" sx="102000" sy="102000" algn="t" rotWithShape="0">
        <a:prstClr val="black">
          <a:alpha val="40000"/>
        </a:prstClr>
      </a:outerShdw>
    </a:effectLst>
  </c:spPr>
  <c:txPr>
    <a:bodyPr/>
    <a:lstStyle/>
    <a:p>
      <a:pPr>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35046043494746E-2"/>
          <c:y val="0.11174334434353715"/>
          <c:w val="0.77253549800808652"/>
          <c:h val="0.71443622805192486"/>
        </c:manualLayout>
      </c:layout>
      <c:barChart>
        <c:barDir val="col"/>
        <c:grouping val="clustered"/>
        <c:varyColors val="0"/>
        <c:ser>
          <c:idx val="0"/>
          <c:order val="0"/>
          <c:tx>
            <c:strRef>
              <c:f>Sheet9!$G$4</c:f>
              <c:strCache>
                <c:ptCount val="1"/>
                <c:pt idx="0">
                  <c:v>Total population (billion)</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Sheet9!$F$5:$F$8</c:f>
              <c:strCache>
                <c:ptCount val="4"/>
                <c:pt idx="0">
                  <c:v>1991</c:v>
                </c:pt>
                <c:pt idx="1">
                  <c:v>2001</c:v>
                </c:pt>
                <c:pt idx="2">
                  <c:v>2011</c:v>
                </c:pt>
                <c:pt idx="3">
                  <c:v>2030P</c:v>
                </c:pt>
              </c:strCache>
            </c:strRef>
          </c:cat>
          <c:val>
            <c:numRef>
              <c:f>Sheet9!$G$5:$G$8</c:f>
              <c:numCache>
                <c:formatCode>0.0</c:formatCode>
                <c:ptCount val="4"/>
                <c:pt idx="0" formatCode="General">
                  <c:v>0.8</c:v>
                </c:pt>
                <c:pt idx="1">
                  <c:v>1</c:v>
                </c:pt>
                <c:pt idx="2" formatCode="General">
                  <c:v>1.2</c:v>
                </c:pt>
                <c:pt idx="3" formatCode="General">
                  <c:v>1.5</c:v>
                </c:pt>
              </c:numCache>
            </c:numRef>
          </c:val>
          <c:extLst>
            <c:ext xmlns:c16="http://schemas.microsoft.com/office/drawing/2014/chart" uri="{C3380CC4-5D6E-409C-BE32-E72D297353CC}">
              <c16:uniqueId val="{00000000-0754-41E4-BC1C-532986093B83}"/>
            </c:ext>
          </c:extLst>
        </c:ser>
        <c:dLbls>
          <c:showLegendKey val="0"/>
          <c:showVal val="0"/>
          <c:showCatName val="0"/>
          <c:showSerName val="0"/>
          <c:showPercent val="0"/>
          <c:showBubbleSize val="0"/>
        </c:dLbls>
        <c:gapWidth val="219"/>
        <c:overlap val="-27"/>
        <c:axId val="2023289279"/>
        <c:axId val="2023281791"/>
      </c:barChart>
      <c:lineChart>
        <c:grouping val="standard"/>
        <c:varyColors val="0"/>
        <c:ser>
          <c:idx val="1"/>
          <c:order val="1"/>
          <c:tx>
            <c:strRef>
              <c:f>Sheet9!$H$4</c:f>
              <c:strCache>
                <c:ptCount val="1"/>
                <c:pt idx="0">
                  <c:v>Urbanisation (%) rhs</c:v>
                </c:pt>
              </c:strCache>
            </c:strRef>
          </c:tx>
          <c:spPr>
            <a:ln w="31750" cap="rnd">
              <a:solidFill>
                <a:schemeClr val="accent2"/>
              </a:solidFill>
              <a:round/>
            </a:ln>
            <a:effectLst/>
          </c:spPr>
          <c:marker>
            <c:symbol val="circle"/>
            <c:size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12700">
                <a:solidFill>
                  <a:schemeClr val="lt2"/>
                </a:solidFill>
                <a:round/>
              </a:ln>
              <a:effectLst/>
            </c:spPr>
          </c:marker>
          <c:dLbls>
            <c:dLbl>
              <c:idx val="0"/>
              <c:layout>
                <c:manualLayout>
                  <c:x val="-0.11323528100564138"/>
                  <c:y val="-5.86505643385009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54-41E4-BC1C-532986093B83}"/>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54-41E4-BC1C-532986093B83}"/>
                </c:ext>
              </c:extLst>
            </c:dLbl>
            <c:dLbl>
              <c:idx val="3"/>
              <c:layout>
                <c:manualLayout>
                  <c:x val="0"/>
                  <c:y val="-4.14003983565889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754-41E4-BC1C-532986093B8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Sheet9!$F$5:$F$8</c:f>
              <c:strCache>
                <c:ptCount val="4"/>
                <c:pt idx="0">
                  <c:v>1991</c:v>
                </c:pt>
                <c:pt idx="1">
                  <c:v>2001</c:v>
                </c:pt>
                <c:pt idx="2">
                  <c:v>2011</c:v>
                </c:pt>
                <c:pt idx="3">
                  <c:v>2030P</c:v>
                </c:pt>
              </c:strCache>
            </c:strRef>
          </c:cat>
          <c:val>
            <c:numRef>
              <c:f>Sheet9!$H$5:$H$8</c:f>
              <c:numCache>
                <c:formatCode>0.0%</c:formatCode>
                <c:ptCount val="4"/>
                <c:pt idx="0">
                  <c:v>0.25700000000000001</c:v>
                </c:pt>
                <c:pt idx="1">
                  <c:v>0.27800000000000002</c:v>
                </c:pt>
                <c:pt idx="2">
                  <c:v>0.311</c:v>
                </c:pt>
                <c:pt idx="3">
                  <c:v>0.41699999999999998</c:v>
                </c:pt>
              </c:numCache>
            </c:numRef>
          </c:val>
          <c:smooth val="0"/>
          <c:extLst>
            <c:ext xmlns:c16="http://schemas.microsoft.com/office/drawing/2014/chart" uri="{C3380CC4-5D6E-409C-BE32-E72D297353CC}">
              <c16:uniqueId val="{00000004-0754-41E4-BC1C-532986093B83}"/>
            </c:ext>
          </c:extLst>
        </c:ser>
        <c:dLbls>
          <c:showLegendKey val="0"/>
          <c:showVal val="0"/>
          <c:showCatName val="0"/>
          <c:showSerName val="0"/>
          <c:showPercent val="0"/>
          <c:showBubbleSize val="0"/>
        </c:dLbls>
        <c:marker val="1"/>
        <c:smooth val="0"/>
        <c:axId val="2068295535"/>
        <c:axId val="2068297199"/>
      </c:lineChart>
      <c:catAx>
        <c:axId val="2023289279"/>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2023281791"/>
        <c:crosses val="autoZero"/>
        <c:auto val="1"/>
        <c:lblAlgn val="ctr"/>
        <c:lblOffset val="100"/>
        <c:noMultiLvlLbl val="0"/>
      </c:catAx>
      <c:valAx>
        <c:axId val="2023281791"/>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2023289279"/>
        <c:crosses val="autoZero"/>
        <c:crossBetween val="between"/>
        <c:majorUnit val="0.5"/>
      </c:valAx>
      <c:valAx>
        <c:axId val="2068297199"/>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2068295535"/>
        <c:crosses val="max"/>
        <c:crossBetween val="between"/>
        <c:majorUnit val="0.2"/>
      </c:valAx>
      <c:catAx>
        <c:axId val="2068295535"/>
        <c:scaling>
          <c:orientation val="minMax"/>
        </c:scaling>
        <c:delete val="1"/>
        <c:axPos val="b"/>
        <c:numFmt formatCode="General" sourceLinked="1"/>
        <c:majorTickMark val="none"/>
        <c:minorTickMark val="none"/>
        <c:tickLblPos val="nextTo"/>
        <c:crossAx val="206829719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outerShdw blurRad="241300" dist="38100" dir="5400000" sx="102000" sy="102000" algn="t" rotWithShape="0">
        <a:prstClr val="black">
          <a:alpha val="40000"/>
        </a:prstClr>
      </a:outerShdw>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Trend in FMCG revenues over the years (US$billion) </c:v>
                </c:pt>
              </c:strCache>
            </c:strRef>
          </c:tx>
          <c:spPr>
            <a:solidFill>
              <a:srgbClr val="00206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2016</c:v>
                </c:pt>
                <c:pt idx="1">
                  <c:v>2017</c:v>
                </c:pt>
                <c:pt idx="2">
                  <c:v>2018</c:v>
                </c:pt>
                <c:pt idx="3">
                  <c:v>2019</c:v>
                </c:pt>
                <c:pt idx="4">
                  <c:v>2020</c:v>
                </c:pt>
              </c:numCache>
            </c:numRef>
          </c:cat>
          <c:val>
            <c:numRef>
              <c:f>Sheet1!$B$2:$B$6</c:f>
              <c:numCache>
                <c:formatCode>General</c:formatCode>
                <c:ptCount val="5"/>
                <c:pt idx="0">
                  <c:v>49</c:v>
                </c:pt>
                <c:pt idx="1">
                  <c:v>52.8</c:v>
                </c:pt>
                <c:pt idx="2">
                  <c:v>68.400000000000006</c:v>
                </c:pt>
                <c:pt idx="3">
                  <c:v>83.3</c:v>
                </c:pt>
                <c:pt idx="4">
                  <c:v>110</c:v>
                </c:pt>
              </c:numCache>
            </c:numRef>
          </c:val>
          <c:extLst>
            <c:ext xmlns:c16="http://schemas.microsoft.com/office/drawing/2014/chart" uri="{C3380CC4-5D6E-409C-BE32-E72D297353CC}">
              <c16:uniqueId val="{00000000-553D-4B9E-9BCF-96AFA0F2CA3A}"/>
            </c:ext>
          </c:extLst>
        </c:ser>
        <c:dLbls>
          <c:showLegendKey val="0"/>
          <c:showVal val="0"/>
          <c:showCatName val="0"/>
          <c:showSerName val="0"/>
          <c:showPercent val="0"/>
          <c:showBubbleSize val="0"/>
        </c:dLbls>
        <c:gapWidth val="219"/>
        <c:overlap val="-27"/>
        <c:axId val="1989675679"/>
        <c:axId val="1390245023"/>
      </c:barChart>
      <c:catAx>
        <c:axId val="1989675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90245023"/>
        <c:crosses val="autoZero"/>
        <c:auto val="1"/>
        <c:lblAlgn val="ctr"/>
        <c:lblOffset val="100"/>
        <c:noMultiLvlLbl val="0"/>
      </c:catAx>
      <c:valAx>
        <c:axId val="1390245023"/>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896756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solidFill>
            <a:schemeClr val="tx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Sheet3!$C$2</c:f>
              <c:strCache>
                <c:ptCount val="1"/>
                <c:pt idx="0">
                  <c:v>Demand for Commercial Space in top 8 cities (million sq. ft) </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Sheet3!$B$3:$B$8</c:f>
              <c:numCache>
                <c:formatCode>General</c:formatCode>
                <c:ptCount val="6"/>
                <c:pt idx="0">
                  <c:v>2015</c:v>
                </c:pt>
                <c:pt idx="1">
                  <c:v>2016</c:v>
                </c:pt>
                <c:pt idx="2">
                  <c:v>2017</c:v>
                </c:pt>
                <c:pt idx="3">
                  <c:v>2018</c:v>
                </c:pt>
                <c:pt idx="4">
                  <c:v>2019</c:v>
                </c:pt>
                <c:pt idx="5">
                  <c:v>2020</c:v>
                </c:pt>
              </c:numCache>
            </c:numRef>
          </c:cat>
          <c:val>
            <c:numRef>
              <c:f>Sheet3!$C$3:$C$8</c:f>
              <c:numCache>
                <c:formatCode>0.0</c:formatCode>
                <c:ptCount val="6"/>
                <c:pt idx="0">
                  <c:v>28</c:v>
                </c:pt>
                <c:pt idx="1">
                  <c:v>28</c:v>
                </c:pt>
                <c:pt idx="2">
                  <c:v>29</c:v>
                </c:pt>
                <c:pt idx="3">
                  <c:v>33.200000000000003</c:v>
                </c:pt>
                <c:pt idx="4">
                  <c:v>33</c:v>
                </c:pt>
                <c:pt idx="5">
                  <c:v>39.299999999999997</c:v>
                </c:pt>
              </c:numCache>
            </c:numRef>
          </c:val>
          <c:extLst>
            <c:ext xmlns:c16="http://schemas.microsoft.com/office/drawing/2014/chart" uri="{C3380CC4-5D6E-409C-BE32-E72D297353CC}">
              <c16:uniqueId val="{00000000-F737-4B57-8B06-781AC7CB20F9}"/>
            </c:ext>
          </c:extLst>
        </c:ser>
        <c:dLbls>
          <c:showLegendKey val="0"/>
          <c:showVal val="0"/>
          <c:showCatName val="0"/>
          <c:showSerName val="0"/>
          <c:showPercent val="0"/>
          <c:showBubbleSize val="0"/>
        </c:dLbls>
        <c:gapWidth val="219"/>
        <c:overlap val="-27"/>
        <c:axId val="785481359"/>
        <c:axId val="1827824527"/>
      </c:barChart>
      <c:catAx>
        <c:axId val="785481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827824527"/>
        <c:crosses val="autoZero"/>
        <c:auto val="1"/>
        <c:lblAlgn val="ctr"/>
        <c:lblOffset val="100"/>
        <c:noMultiLvlLbl val="0"/>
      </c:catAx>
      <c:valAx>
        <c:axId val="1827824527"/>
        <c:scaling>
          <c:orientation val="minMax"/>
        </c:scaling>
        <c:delete val="1"/>
        <c:axPos val="l"/>
        <c:numFmt formatCode="0.0" sourceLinked="1"/>
        <c:majorTickMark val="none"/>
        <c:minorTickMark val="none"/>
        <c:tickLblPos val="nextTo"/>
        <c:crossAx val="7854813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sz="14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1" i="0" u="none" strike="noStrike" kern="1200" baseline="0">
                <a:solidFill>
                  <a:schemeClr val="tx1"/>
                </a:solidFill>
                <a:effectLst/>
                <a:latin typeface="+mn-lt"/>
                <a:ea typeface="+mn-ea"/>
                <a:cs typeface="+mn-cs"/>
              </a:defRPr>
            </a:pPr>
            <a:r>
              <a:rPr lang="en-US" b="1">
                <a:solidFill>
                  <a:schemeClr val="tx1"/>
                </a:solidFill>
              </a:rPr>
              <a:t>GDP per capita, current prices in 2022</a:t>
            </a:r>
          </a:p>
          <a:p>
            <a:pPr>
              <a:defRPr b="1">
                <a:solidFill>
                  <a:schemeClr val="tx1"/>
                </a:solidFill>
              </a:defRPr>
            </a:pPr>
            <a:r>
              <a:rPr lang="en-US" b="1">
                <a:solidFill>
                  <a:schemeClr val="tx1"/>
                </a:solidFill>
              </a:rPr>
              <a:t>(US$) </a:t>
            </a:r>
          </a:p>
        </c:rich>
      </c:tx>
      <c:overlay val="0"/>
      <c:spPr>
        <a:noFill/>
        <a:ln>
          <a:noFill/>
        </a:ln>
        <a:effectLst/>
      </c:spPr>
      <c:txPr>
        <a:bodyPr rot="0" spcFirstLastPara="1" vertOverflow="ellipsis" vert="horz" wrap="square" anchor="ctr" anchorCtr="1"/>
        <a:lstStyle/>
        <a:p>
          <a:pPr>
            <a:defRPr b="1" i="0" u="none" strike="noStrike" kern="1200" baseline="0">
              <a:solidFill>
                <a:schemeClr val="tx1"/>
              </a:solidFill>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GDP per capita, current prices in 2022 (US$) </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5"/>
            <c:invertIfNegative val="0"/>
            <c:bubble3D val="0"/>
            <c:spPr>
              <a:solidFill>
                <a:srgbClr val="00206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3227-4C30-9A07-1DAFBA0A944D}"/>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Sheet1!$A$2:$A$10</c:f>
              <c:strCache>
                <c:ptCount val="9"/>
                <c:pt idx="0">
                  <c:v>US </c:v>
                </c:pt>
                <c:pt idx="1">
                  <c:v>UK </c:v>
                </c:pt>
                <c:pt idx="2">
                  <c:v>Japan </c:v>
                </c:pt>
                <c:pt idx="3">
                  <c:v>China </c:v>
                </c:pt>
                <c:pt idx="4">
                  <c:v>Bangladesh </c:v>
                </c:pt>
                <c:pt idx="5">
                  <c:v>India </c:v>
                </c:pt>
                <c:pt idx="6">
                  <c:v>Kenya </c:v>
                </c:pt>
                <c:pt idx="7">
                  <c:v>Nigeria</c:v>
                </c:pt>
                <c:pt idx="8">
                  <c:v>Myanmar</c:v>
                </c:pt>
              </c:strCache>
            </c:strRef>
          </c:cat>
          <c:val>
            <c:numRef>
              <c:f>Sheet1!$B$2:$B$10</c:f>
              <c:numCache>
                <c:formatCode>0.0</c:formatCode>
                <c:ptCount val="9"/>
                <c:pt idx="0">
                  <c:v>76343.25</c:v>
                </c:pt>
                <c:pt idx="1">
                  <c:v>45461.07</c:v>
                </c:pt>
                <c:pt idx="2">
                  <c:v>33853.800000000003</c:v>
                </c:pt>
                <c:pt idx="3">
                  <c:v>12669.62</c:v>
                </c:pt>
                <c:pt idx="4">
                  <c:v>2731</c:v>
                </c:pt>
                <c:pt idx="5">
                  <c:v>2391.87</c:v>
                </c:pt>
                <c:pt idx="6">
                  <c:v>2252</c:v>
                </c:pt>
                <c:pt idx="7">
                  <c:v>2202</c:v>
                </c:pt>
                <c:pt idx="8">
                  <c:v>1228</c:v>
                </c:pt>
              </c:numCache>
            </c:numRef>
          </c:val>
          <c:extLst>
            <c:ext xmlns:c16="http://schemas.microsoft.com/office/drawing/2014/chart" uri="{C3380CC4-5D6E-409C-BE32-E72D297353CC}">
              <c16:uniqueId val="{00000002-3227-4C30-9A07-1DAFBA0A944D}"/>
            </c:ext>
          </c:extLst>
        </c:ser>
        <c:dLbls>
          <c:dLblPos val="inEnd"/>
          <c:showLegendKey val="0"/>
          <c:showVal val="1"/>
          <c:showCatName val="0"/>
          <c:showSerName val="0"/>
          <c:showPercent val="0"/>
          <c:showBubbleSize val="0"/>
        </c:dLbls>
        <c:gapWidth val="41"/>
        <c:axId val="237538239"/>
        <c:axId val="231195999"/>
      </c:barChart>
      <c:catAx>
        <c:axId val="237538239"/>
        <c:scaling>
          <c:orientation val="minMax"/>
        </c:scaling>
        <c:delete val="0"/>
        <c:axPos val="b"/>
        <c:numFmt formatCode="General" sourceLinked="1"/>
        <c:majorTickMark val="none"/>
        <c:minorTickMark val="none"/>
        <c:tickLblPos val="nextTo"/>
        <c:spPr>
          <a:noFill/>
          <a:ln>
            <a:noFill/>
          </a:ln>
          <a:effectLst/>
        </c:spPr>
        <c:txPr>
          <a:bodyPr rot="-5400000" spcFirstLastPara="1" vertOverflow="ellipsis" wrap="square" anchor="ctr" anchorCtr="1"/>
          <a:lstStyle/>
          <a:p>
            <a:pPr>
              <a:defRPr sz="1197" b="1" i="0" u="none" strike="noStrike" kern="1200" baseline="0">
                <a:solidFill>
                  <a:schemeClr val="tx1"/>
                </a:solidFill>
                <a:effectLst/>
                <a:latin typeface="+mn-lt"/>
                <a:ea typeface="+mn-ea"/>
                <a:cs typeface="+mn-cs"/>
              </a:defRPr>
            </a:pPr>
            <a:endParaRPr lang="en-US"/>
          </a:p>
        </c:txPr>
        <c:crossAx val="231195999"/>
        <c:crosses val="autoZero"/>
        <c:auto val="1"/>
        <c:lblAlgn val="ctr"/>
        <c:lblOffset val="100"/>
        <c:noMultiLvlLbl val="0"/>
      </c:catAx>
      <c:valAx>
        <c:axId val="231195999"/>
        <c:scaling>
          <c:orientation val="minMax"/>
        </c:scaling>
        <c:delete val="1"/>
        <c:axPos val="l"/>
        <c:numFmt formatCode="0.0" sourceLinked="1"/>
        <c:majorTickMark val="none"/>
        <c:minorTickMark val="none"/>
        <c:tickLblPos val="nextTo"/>
        <c:crossAx val="2375382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r>
              <a:rPr lang="en-IN"/>
              <a:t>Cumulative housing demand-supply in top 8 cities ('000 units, 2016-20)</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Sheet3!$C$24</c:f>
              <c:strCache>
                <c:ptCount val="1"/>
                <c:pt idx="0">
                  <c:v>Demand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Sheet3!$B$25:$B$27</c:f>
              <c:strCache>
                <c:ptCount val="3"/>
                <c:pt idx="0">
                  <c:v>High income group </c:v>
                </c:pt>
                <c:pt idx="1">
                  <c:v>Middle income group </c:v>
                </c:pt>
                <c:pt idx="2">
                  <c:v>Low income group </c:v>
                </c:pt>
              </c:strCache>
            </c:strRef>
          </c:cat>
          <c:val>
            <c:numRef>
              <c:f>Sheet3!$C$25:$C$27</c:f>
              <c:numCache>
                <c:formatCode>General</c:formatCode>
                <c:ptCount val="3"/>
                <c:pt idx="0">
                  <c:v>717</c:v>
                </c:pt>
                <c:pt idx="1">
                  <c:v>1457</c:v>
                </c:pt>
                <c:pt idx="2">
                  <c:v>1982</c:v>
                </c:pt>
              </c:numCache>
            </c:numRef>
          </c:val>
          <c:extLst>
            <c:ext xmlns:c16="http://schemas.microsoft.com/office/drawing/2014/chart" uri="{C3380CC4-5D6E-409C-BE32-E72D297353CC}">
              <c16:uniqueId val="{00000000-4A91-4B32-AAF3-169B4068B8F7}"/>
            </c:ext>
          </c:extLst>
        </c:ser>
        <c:ser>
          <c:idx val="1"/>
          <c:order val="1"/>
          <c:tx>
            <c:strRef>
              <c:f>Sheet3!$D$24</c:f>
              <c:strCache>
                <c:ptCount val="1"/>
                <c:pt idx="0">
                  <c:v>Supply </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Sheet3!$B$25:$B$27</c:f>
              <c:strCache>
                <c:ptCount val="3"/>
                <c:pt idx="0">
                  <c:v>High income group </c:v>
                </c:pt>
                <c:pt idx="1">
                  <c:v>Middle income group </c:v>
                </c:pt>
                <c:pt idx="2">
                  <c:v>Low income group </c:v>
                </c:pt>
              </c:strCache>
            </c:strRef>
          </c:cat>
          <c:val>
            <c:numRef>
              <c:f>Sheet3!$D$25:$D$27</c:f>
              <c:numCache>
                <c:formatCode>General</c:formatCode>
                <c:ptCount val="3"/>
                <c:pt idx="0">
                  <c:v>351</c:v>
                </c:pt>
                <c:pt idx="1">
                  <c:v>647</c:v>
                </c:pt>
                <c:pt idx="2">
                  <c:v>25</c:v>
                </c:pt>
              </c:numCache>
            </c:numRef>
          </c:val>
          <c:extLst>
            <c:ext xmlns:c16="http://schemas.microsoft.com/office/drawing/2014/chart" uri="{C3380CC4-5D6E-409C-BE32-E72D297353CC}">
              <c16:uniqueId val="{00000001-4A91-4B32-AAF3-169B4068B8F7}"/>
            </c:ext>
          </c:extLst>
        </c:ser>
        <c:dLbls>
          <c:showLegendKey val="0"/>
          <c:showVal val="0"/>
          <c:showCatName val="0"/>
          <c:showSerName val="0"/>
          <c:showPercent val="0"/>
          <c:showBubbleSize val="0"/>
        </c:dLbls>
        <c:gapWidth val="219"/>
        <c:overlap val="-27"/>
        <c:axId val="782090879"/>
        <c:axId val="580275295"/>
      </c:barChart>
      <c:catAx>
        <c:axId val="782090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80275295"/>
        <c:crosses val="autoZero"/>
        <c:auto val="1"/>
        <c:lblAlgn val="ctr"/>
        <c:lblOffset val="100"/>
        <c:noMultiLvlLbl val="0"/>
      </c:catAx>
      <c:valAx>
        <c:axId val="580275295"/>
        <c:scaling>
          <c:orientation val="minMax"/>
        </c:scaling>
        <c:delete val="1"/>
        <c:axPos val="l"/>
        <c:numFmt formatCode="General" sourceLinked="1"/>
        <c:majorTickMark val="none"/>
        <c:minorTickMark val="none"/>
        <c:tickLblPos val="nextTo"/>
        <c:crossAx val="782090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sz="1400">
          <a:solidFill>
            <a:schemeClr val="tx1"/>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Healthcare sector growth trends (US$ billion) </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2016</c:v>
                </c:pt>
                <c:pt idx="1">
                  <c:v>2017</c:v>
                </c:pt>
                <c:pt idx="2">
                  <c:v>2020</c:v>
                </c:pt>
                <c:pt idx="3">
                  <c:v>2022</c:v>
                </c:pt>
              </c:numCache>
            </c:numRef>
          </c:cat>
          <c:val>
            <c:numRef>
              <c:f>Sheet1!$B$2:$B$5</c:f>
              <c:numCache>
                <c:formatCode>General</c:formatCode>
                <c:ptCount val="4"/>
                <c:pt idx="0">
                  <c:v>110</c:v>
                </c:pt>
                <c:pt idx="1">
                  <c:v>160</c:v>
                </c:pt>
                <c:pt idx="2">
                  <c:v>280</c:v>
                </c:pt>
                <c:pt idx="3">
                  <c:v>372</c:v>
                </c:pt>
              </c:numCache>
            </c:numRef>
          </c:val>
          <c:extLst>
            <c:ext xmlns:c16="http://schemas.microsoft.com/office/drawing/2014/chart" uri="{C3380CC4-5D6E-409C-BE32-E72D297353CC}">
              <c16:uniqueId val="{00000000-D32B-4493-BB5E-3CA85F8673C8}"/>
            </c:ext>
          </c:extLst>
        </c:ser>
        <c:dLbls>
          <c:showLegendKey val="0"/>
          <c:showVal val="0"/>
          <c:showCatName val="0"/>
          <c:showSerName val="0"/>
          <c:showPercent val="0"/>
          <c:showBubbleSize val="0"/>
        </c:dLbls>
        <c:gapWidth val="219"/>
        <c:overlap val="-27"/>
        <c:axId val="1989692479"/>
        <c:axId val="1390206335"/>
      </c:barChart>
      <c:catAx>
        <c:axId val="1989692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390206335"/>
        <c:crosses val="autoZero"/>
        <c:auto val="1"/>
        <c:lblAlgn val="ctr"/>
        <c:lblOffset val="100"/>
        <c:noMultiLvlLbl val="0"/>
      </c:catAx>
      <c:valAx>
        <c:axId val="1390206335"/>
        <c:scaling>
          <c:orientation val="minMax"/>
        </c:scaling>
        <c:delete val="1"/>
        <c:axPos val="l"/>
        <c:numFmt formatCode="General" sourceLinked="1"/>
        <c:majorTickMark val="none"/>
        <c:minorTickMark val="none"/>
        <c:tickLblPos val="nextTo"/>
        <c:crossAx val="1989692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sz="1400">
          <a:solidFill>
            <a:schemeClr val="tx1"/>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IN" sz="1800"/>
              <a:t>India’s trade with Lithuania (US$ million)</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Exports </c:v>
                </c:pt>
              </c:strCache>
            </c:strRef>
          </c:tx>
          <c:spPr>
            <a:solidFill>
              <a:srgbClr val="002060"/>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2018-19</c:v>
                </c:pt>
                <c:pt idx="1">
                  <c:v>2019-20</c:v>
                </c:pt>
                <c:pt idx="2">
                  <c:v>2020-21</c:v>
                </c:pt>
                <c:pt idx="3">
                  <c:v>2021-22</c:v>
                </c:pt>
                <c:pt idx="4">
                  <c:v>2022-23</c:v>
                </c:pt>
                <c:pt idx="5">
                  <c:v>2023-24 (Apr-Jan)</c:v>
                </c:pt>
              </c:strCache>
            </c:strRef>
          </c:cat>
          <c:val>
            <c:numRef>
              <c:f>Sheet1!$B$2:$B$7</c:f>
              <c:numCache>
                <c:formatCode>General</c:formatCode>
                <c:ptCount val="6"/>
                <c:pt idx="0">
                  <c:v>127.4</c:v>
                </c:pt>
                <c:pt idx="1">
                  <c:v>110.8</c:v>
                </c:pt>
                <c:pt idx="2">
                  <c:v>163.69999999999999</c:v>
                </c:pt>
                <c:pt idx="3">
                  <c:v>330.9</c:v>
                </c:pt>
                <c:pt idx="4">
                  <c:v>357.4</c:v>
                </c:pt>
                <c:pt idx="5">
                  <c:v>264.5</c:v>
                </c:pt>
              </c:numCache>
            </c:numRef>
          </c:val>
          <c:extLst>
            <c:ext xmlns:c16="http://schemas.microsoft.com/office/drawing/2014/chart" uri="{C3380CC4-5D6E-409C-BE32-E72D297353CC}">
              <c16:uniqueId val="{00000000-47B8-4AC2-A087-0366D864B159}"/>
            </c:ext>
          </c:extLst>
        </c:ser>
        <c:ser>
          <c:idx val="1"/>
          <c:order val="1"/>
          <c:tx>
            <c:strRef>
              <c:f>Sheet1!$C$1</c:f>
              <c:strCache>
                <c:ptCount val="1"/>
                <c:pt idx="0">
                  <c:v>Imports </c:v>
                </c:pt>
              </c:strCache>
            </c:strRef>
          </c:tx>
          <c:spPr>
            <a:solidFill>
              <a:srgbClr val="00B0F0"/>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2018-19</c:v>
                </c:pt>
                <c:pt idx="1">
                  <c:v>2019-20</c:v>
                </c:pt>
                <c:pt idx="2">
                  <c:v>2020-21</c:v>
                </c:pt>
                <c:pt idx="3">
                  <c:v>2021-22</c:v>
                </c:pt>
                <c:pt idx="4">
                  <c:v>2022-23</c:v>
                </c:pt>
                <c:pt idx="5">
                  <c:v>2023-24 (Apr-Jan)</c:v>
                </c:pt>
              </c:strCache>
            </c:strRef>
          </c:cat>
          <c:val>
            <c:numRef>
              <c:f>Sheet1!$C$2:$C$7</c:f>
              <c:numCache>
                <c:formatCode>General</c:formatCode>
                <c:ptCount val="6"/>
                <c:pt idx="0">
                  <c:v>212.1</c:v>
                </c:pt>
                <c:pt idx="1">
                  <c:v>262.10000000000002</c:v>
                </c:pt>
                <c:pt idx="2">
                  <c:v>321.10000000000002</c:v>
                </c:pt>
                <c:pt idx="3">
                  <c:v>200.9</c:v>
                </c:pt>
                <c:pt idx="4">
                  <c:v>114.2</c:v>
                </c:pt>
                <c:pt idx="5">
                  <c:v>111.7</c:v>
                </c:pt>
              </c:numCache>
            </c:numRef>
          </c:val>
          <c:extLst>
            <c:ext xmlns:c16="http://schemas.microsoft.com/office/drawing/2014/chart" uri="{C3380CC4-5D6E-409C-BE32-E72D297353CC}">
              <c16:uniqueId val="{00000001-47B8-4AC2-A087-0366D864B159}"/>
            </c:ext>
          </c:extLst>
        </c:ser>
        <c:dLbls>
          <c:showLegendKey val="0"/>
          <c:showVal val="0"/>
          <c:showCatName val="0"/>
          <c:showSerName val="0"/>
          <c:showPercent val="0"/>
          <c:showBubbleSize val="0"/>
        </c:dLbls>
        <c:gapWidth val="150"/>
        <c:overlap val="100"/>
        <c:axId val="1409387503"/>
        <c:axId val="1409385583"/>
      </c:barChart>
      <c:catAx>
        <c:axId val="140938750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09385583"/>
        <c:crosses val="autoZero"/>
        <c:auto val="1"/>
        <c:lblAlgn val="ctr"/>
        <c:lblOffset val="100"/>
        <c:noMultiLvlLbl val="0"/>
      </c:catAx>
      <c:valAx>
        <c:axId val="1409385583"/>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093875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b="1" i="0" u="none" strike="noStrike" kern="1200" baseline="0">
              <a:solidFill>
                <a:schemeClr val="tx1"/>
              </a:solidFill>
              <a:effectLst/>
              <a:latin typeface="+mn-lt"/>
              <a:ea typeface="+mn-ea"/>
              <a:cs typeface="+mn-cs"/>
            </a:defRPr>
          </a:pPr>
          <a:endParaRPr lang="en-US"/>
        </a:p>
      </c:txPr>
    </c:title>
    <c:autoTitleDeleted val="0"/>
    <c:plotArea>
      <c:layout/>
      <c:barChart>
        <c:barDir val="col"/>
        <c:grouping val="clustered"/>
        <c:varyColors val="0"/>
        <c:ser>
          <c:idx val="0"/>
          <c:order val="0"/>
          <c:tx>
            <c:strRef>
              <c:f>Sheet1!$C$2</c:f>
              <c:strCache>
                <c:ptCount val="1"/>
                <c:pt idx="0">
                  <c:v>GDP (US$ trillion) </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12"/>
            <c:invertIfNegative val="0"/>
            <c:bubble3D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825F-4238-80A3-ED7C005EDFA6}"/>
              </c:ext>
            </c:extLst>
          </c:dPt>
          <c:dPt>
            <c:idx val="16"/>
            <c:invertIfNegative val="0"/>
            <c:bubble3D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825F-4238-80A3-ED7C005EDFA6}"/>
              </c:ext>
            </c:extLst>
          </c:dPt>
          <c:dPt>
            <c:idx val="17"/>
            <c:invertIfNegative val="0"/>
            <c:bubble3D val="0"/>
            <c:spPr>
              <a:solidFill>
                <a:srgbClr val="00B0F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5-825F-4238-80A3-ED7C005EDFA6}"/>
              </c:ext>
            </c:extLst>
          </c:dPt>
          <c:dPt>
            <c:idx val="20"/>
            <c:invertIfNegative val="0"/>
            <c:bubble3D val="0"/>
            <c:spPr>
              <a:solidFill>
                <a:srgbClr val="00B0F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7-825F-4238-80A3-ED7C005EDFA6}"/>
              </c:ext>
            </c:extLst>
          </c:dPt>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0D-4B66-BB18-ACF78A05474F}"/>
                </c:ext>
              </c:extLst>
            </c:dLbl>
            <c:dLbl>
              <c:idx val="1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5F-4238-80A3-ED7C005EDFA6}"/>
                </c:ext>
              </c:extLst>
            </c:dLbl>
            <c:dLbl>
              <c:idx val="17"/>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25F-4238-80A3-ED7C005EDFA6}"/>
                </c:ext>
              </c:extLst>
            </c:dLbl>
            <c:dLbl>
              <c:idx val="2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25F-4238-80A3-ED7C005EDFA6}"/>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Sheet1!$B$3:$B$23</c:f>
              <c:strCache>
                <c:ptCount val="21"/>
                <c:pt idx="0">
                  <c:v>2010-11</c:v>
                </c:pt>
                <c:pt idx="1">
                  <c:v>2011-12</c:v>
                </c:pt>
                <c:pt idx="2">
                  <c:v>2012-13</c:v>
                </c:pt>
                <c:pt idx="3">
                  <c:v>2013-14</c:v>
                </c:pt>
                <c:pt idx="4">
                  <c:v>2014-15</c:v>
                </c:pt>
                <c:pt idx="5">
                  <c:v>2015-16</c:v>
                </c:pt>
                <c:pt idx="6">
                  <c:v>2016-17</c:v>
                </c:pt>
                <c:pt idx="7">
                  <c:v>2017-18</c:v>
                </c:pt>
                <c:pt idx="8">
                  <c:v>2018-19</c:v>
                </c:pt>
                <c:pt idx="9">
                  <c:v>2019-20</c:v>
                </c:pt>
                <c:pt idx="10">
                  <c:v>2020-21</c:v>
                </c:pt>
                <c:pt idx="11">
                  <c:v>2021-22</c:v>
                </c:pt>
                <c:pt idx="12">
                  <c:v>2022-23</c:v>
                </c:pt>
                <c:pt idx="13">
                  <c:v>2023-24</c:v>
                </c:pt>
                <c:pt idx="14">
                  <c:v>2024-25</c:v>
                </c:pt>
                <c:pt idx="15">
                  <c:v>2025-26</c:v>
                </c:pt>
                <c:pt idx="16">
                  <c:v>2026-27</c:v>
                </c:pt>
                <c:pt idx="17">
                  <c:v>2027-28</c:v>
                </c:pt>
                <c:pt idx="18">
                  <c:v>2028-29</c:v>
                </c:pt>
                <c:pt idx="19">
                  <c:v>2029-30</c:v>
                </c:pt>
                <c:pt idx="20">
                  <c:v>2030-31</c:v>
                </c:pt>
              </c:strCache>
            </c:strRef>
          </c:cat>
          <c:val>
            <c:numRef>
              <c:f>Sheet1!$C$3:$C$23</c:f>
              <c:numCache>
                <c:formatCode>0.0</c:formatCode>
                <c:ptCount val="21"/>
                <c:pt idx="0">
                  <c:v>1.7084600000000001</c:v>
                </c:pt>
                <c:pt idx="1">
                  <c:v>1.8230519999999999</c:v>
                </c:pt>
                <c:pt idx="2">
                  <c:v>1.827637</c:v>
                </c:pt>
                <c:pt idx="3">
                  <c:v>1.8567210000000001</c:v>
                </c:pt>
                <c:pt idx="4">
                  <c:v>2.0391270000000001</c:v>
                </c:pt>
                <c:pt idx="5">
                  <c:v>2.1035880000000002</c:v>
                </c:pt>
                <c:pt idx="6">
                  <c:v>2.294797</c:v>
                </c:pt>
                <c:pt idx="7">
                  <c:v>2.6514740000000003</c:v>
                </c:pt>
                <c:pt idx="8">
                  <c:v>2.7029299999999998</c:v>
                </c:pt>
                <c:pt idx="9">
                  <c:v>2.8356060000000003</c:v>
                </c:pt>
                <c:pt idx="10">
                  <c:v>2.6715960000000001</c:v>
                </c:pt>
                <c:pt idx="11">
                  <c:v>3.1503069999999997</c:v>
                </c:pt>
                <c:pt idx="12">
                  <c:v>3.3896889999999997</c:v>
                </c:pt>
                <c:pt idx="13">
                  <c:v>3.8552388906902721</c:v>
                </c:pt>
                <c:pt idx="14">
                  <c:v>4.3516008978666445</c:v>
                </c:pt>
                <c:pt idx="15">
                  <c:v>4.911869513466975</c:v>
                </c:pt>
                <c:pt idx="16">
                  <c:v>5.5442727133258485</c:v>
                </c:pt>
                <c:pt idx="17">
                  <c:v>6.2580978251665513</c:v>
                </c:pt>
                <c:pt idx="18">
                  <c:v>7.0638279201567444</c:v>
                </c:pt>
                <c:pt idx="19">
                  <c:v>7.9732957648769256</c:v>
                </c:pt>
                <c:pt idx="20">
                  <c:v>8.9998575946048298</c:v>
                </c:pt>
              </c:numCache>
            </c:numRef>
          </c:val>
          <c:extLst>
            <c:ext xmlns:c16="http://schemas.microsoft.com/office/drawing/2014/chart" uri="{C3380CC4-5D6E-409C-BE32-E72D297353CC}">
              <c16:uniqueId val="{00000009-825F-4238-80A3-ED7C005EDFA6}"/>
            </c:ext>
          </c:extLst>
        </c:ser>
        <c:dLbls>
          <c:dLblPos val="inEnd"/>
          <c:showLegendKey val="0"/>
          <c:showVal val="1"/>
          <c:showCatName val="0"/>
          <c:showSerName val="0"/>
          <c:showPercent val="0"/>
          <c:showBubbleSize val="0"/>
        </c:dLbls>
        <c:gapWidth val="41"/>
        <c:axId val="178212720"/>
        <c:axId val="1870667344"/>
      </c:barChart>
      <c:catAx>
        <c:axId val="178212720"/>
        <c:scaling>
          <c:orientation val="minMax"/>
        </c:scaling>
        <c:delete val="0"/>
        <c:axPos val="b"/>
        <c:numFmt formatCode="General" sourceLinked="1"/>
        <c:majorTickMark val="out"/>
        <c:minorTickMark val="none"/>
        <c:tickLblPos val="nextTo"/>
        <c:spPr>
          <a:noFill/>
          <a:ln>
            <a:noFill/>
          </a:ln>
          <a:effectLst/>
        </c:spPr>
        <c:txPr>
          <a:bodyPr rot="-5400000" spcFirstLastPara="1" vertOverflow="ellipsis" wrap="square" anchor="ctr" anchorCtr="1"/>
          <a:lstStyle/>
          <a:p>
            <a:pPr>
              <a:defRPr sz="1197" b="1" i="0" u="none" strike="noStrike" kern="1200" baseline="0">
                <a:solidFill>
                  <a:schemeClr val="tx1"/>
                </a:solidFill>
                <a:effectLst/>
                <a:latin typeface="+mn-lt"/>
                <a:ea typeface="+mn-ea"/>
                <a:cs typeface="+mn-cs"/>
              </a:defRPr>
            </a:pPr>
            <a:endParaRPr lang="en-US"/>
          </a:p>
        </c:txPr>
        <c:crossAx val="1870667344"/>
        <c:crosses val="autoZero"/>
        <c:auto val="1"/>
        <c:lblAlgn val="ctr"/>
        <c:lblOffset val="100"/>
        <c:noMultiLvlLbl val="0"/>
      </c:catAx>
      <c:valAx>
        <c:axId val="1870667344"/>
        <c:scaling>
          <c:orientation val="minMax"/>
        </c:scaling>
        <c:delete val="0"/>
        <c:axPos val="l"/>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78212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tx1"/>
                </a:solidFill>
                <a:latin typeface="+mn-lt"/>
                <a:ea typeface="+mn-ea"/>
                <a:cs typeface="+mn-cs"/>
              </a:defRPr>
            </a:pPr>
            <a:r>
              <a:rPr lang="en-US">
                <a:solidFill>
                  <a:schemeClr val="tx1"/>
                </a:solidFill>
              </a:rPr>
              <a:t>India's per capita nominal GDP trajectory  </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1460321279205882"/>
          <c:y val="0.11855754562475759"/>
          <c:w val="0.83172453547511338"/>
          <c:h val="0.69624114673921933"/>
        </c:manualLayout>
      </c:layout>
      <c:lineChart>
        <c:grouping val="standard"/>
        <c:varyColors val="0"/>
        <c:ser>
          <c:idx val="0"/>
          <c:order val="0"/>
          <c:tx>
            <c:strRef>
              <c:f>'[India long term growth.xlsx]Sheet4'!$C$1</c:f>
              <c:strCache>
                <c:ptCount val="1"/>
                <c:pt idx="0">
                  <c:v>High-income country </c:v>
                </c:pt>
              </c:strCache>
            </c:strRef>
          </c:tx>
          <c:spPr>
            <a:ln w="31750" cap="rnd">
              <a:solidFill>
                <a:schemeClr val="accent1"/>
              </a:solidFill>
              <a:round/>
            </a:ln>
            <a:effectLst/>
          </c:spPr>
          <c:marker>
            <c:symbol val="circle"/>
            <c:size val="17"/>
            <c:spPr>
              <a:solidFill>
                <a:schemeClr val="accent1"/>
              </a:solidFill>
              <a:ln w="0">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D7E0-4674-9931-6E0A186FEA9B}"/>
                </c:ext>
              </c:extLst>
            </c:dLbl>
            <c:dLbl>
              <c:idx val="2"/>
              <c:delete val="1"/>
              <c:extLst>
                <c:ext xmlns:c15="http://schemas.microsoft.com/office/drawing/2012/chart" uri="{CE6537A1-D6FC-4f65-9D91-7224C49458BB}"/>
                <c:ext xmlns:c16="http://schemas.microsoft.com/office/drawing/2014/chart" uri="{C3380CC4-5D6E-409C-BE32-E72D297353CC}">
                  <c16:uniqueId val="{00000016-D7E0-4674-9931-6E0A186FEA9B}"/>
                </c:ext>
              </c:extLst>
            </c:dLbl>
            <c:dLbl>
              <c:idx val="3"/>
              <c:delete val="1"/>
              <c:extLst>
                <c:ext xmlns:c15="http://schemas.microsoft.com/office/drawing/2012/chart" uri="{CE6537A1-D6FC-4f65-9D91-7224C49458BB}"/>
                <c:ext xmlns:c16="http://schemas.microsoft.com/office/drawing/2014/chart" uri="{C3380CC4-5D6E-409C-BE32-E72D297353CC}">
                  <c16:uniqueId val="{00000017-D7E0-4674-9931-6E0A186FEA9B}"/>
                </c:ext>
              </c:extLst>
            </c:dLbl>
            <c:dLbl>
              <c:idx val="4"/>
              <c:delete val="1"/>
              <c:extLst>
                <c:ext xmlns:c15="http://schemas.microsoft.com/office/drawing/2012/chart" uri="{CE6537A1-D6FC-4f65-9D91-7224C49458BB}"/>
                <c:ext xmlns:c16="http://schemas.microsoft.com/office/drawing/2014/chart" uri="{C3380CC4-5D6E-409C-BE32-E72D297353CC}">
                  <c16:uniqueId val="{00000015-D7E0-4674-9931-6E0A186FEA9B}"/>
                </c:ext>
              </c:extLst>
            </c:dLbl>
            <c:dLbl>
              <c:idx val="5"/>
              <c:delete val="1"/>
              <c:extLst>
                <c:ext xmlns:c15="http://schemas.microsoft.com/office/drawing/2012/chart" uri="{CE6537A1-D6FC-4f65-9D91-7224C49458BB}"/>
                <c:ext xmlns:c16="http://schemas.microsoft.com/office/drawing/2014/chart" uri="{C3380CC4-5D6E-409C-BE32-E72D297353CC}">
                  <c16:uniqueId val="{00000012-D7E0-4674-9931-6E0A186FEA9B}"/>
                </c:ext>
              </c:extLst>
            </c:dLbl>
            <c:dLbl>
              <c:idx val="6"/>
              <c:delete val="1"/>
              <c:extLst>
                <c:ext xmlns:c15="http://schemas.microsoft.com/office/drawing/2012/chart" uri="{CE6537A1-D6FC-4f65-9D91-7224C49458BB}"/>
                <c:ext xmlns:c16="http://schemas.microsoft.com/office/drawing/2014/chart" uri="{C3380CC4-5D6E-409C-BE32-E72D297353CC}">
                  <c16:uniqueId val="{00000014-D7E0-4674-9931-6E0A186FEA9B}"/>
                </c:ext>
              </c:extLst>
            </c:dLbl>
            <c:dLbl>
              <c:idx val="7"/>
              <c:delete val="1"/>
              <c:extLst>
                <c:ext xmlns:c15="http://schemas.microsoft.com/office/drawing/2012/chart" uri="{CE6537A1-D6FC-4f65-9D91-7224C49458BB}"/>
                <c:ext xmlns:c16="http://schemas.microsoft.com/office/drawing/2014/chart" uri="{C3380CC4-5D6E-409C-BE32-E72D297353CC}">
                  <c16:uniqueId val="{00000013-D7E0-4674-9931-6E0A186FEA9B}"/>
                </c:ext>
              </c:extLst>
            </c:dLbl>
            <c:dLbl>
              <c:idx val="8"/>
              <c:delete val="1"/>
              <c:extLst>
                <c:ext xmlns:c15="http://schemas.microsoft.com/office/drawing/2012/chart" uri="{CE6537A1-D6FC-4f65-9D91-7224C49458BB}"/>
                <c:ext xmlns:c16="http://schemas.microsoft.com/office/drawing/2014/chart" uri="{C3380CC4-5D6E-409C-BE32-E72D297353CC}">
                  <c16:uniqueId val="{00000003-D7E0-4674-9931-6E0A186FEA9B}"/>
                </c:ext>
              </c:extLst>
            </c:dLbl>
            <c:dLbl>
              <c:idx val="9"/>
              <c:delete val="1"/>
              <c:extLst>
                <c:ext xmlns:c15="http://schemas.microsoft.com/office/drawing/2012/chart" uri="{CE6537A1-D6FC-4f65-9D91-7224C49458BB}"/>
                <c:ext xmlns:c16="http://schemas.microsoft.com/office/drawing/2014/chart" uri="{C3380CC4-5D6E-409C-BE32-E72D297353CC}">
                  <c16:uniqueId val="{00000004-D7E0-4674-9931-6E0A186FEA9B}"/>
                </c:ext>
              </c:extLst>
            </c:dLbl>
            <c:dLbl>
              <c:idx val="10"/>
              <c:delete val="1"/>
              <c:extLst>
                <c:ext xmlns:c15="http://schemas.microsoft.com/office/drawing/2012/chart" uri="{CE6537A1-D6FC-4f65-9D91-7224C49458BB}"/>
                <c:ext xmlns:c16="http://schemas.microsoft.com/office/drawing/2014/chart" uri="{C3380CC4-5D6E-409C-BE32-E72D297353CC}">
                  <c16:uniqueId val="{00000018-D7E0-4674-9931-6E0A186FEA9B}"/>
                </c:ext>
              </c:extLst>
            </c:dLbl>
            <c:dLbl>
              <c:idx val="11"/>
              <c:delete val="1"/>
              <c:extLst>
                <c:ext xmlns:c15="http://schemas.microsoft.com/office/drawing/2012/chart" uri="{CE6537A1-D6FC-4f65-9D91-7224C49458BB}"/>
                <c:ext xmlns:c16="http://schemas.microsoft.com/office/drawing/2014/chart" uri="{C3380CC4-5D6E-409C-BE32-E72D297353CC}">
                  <c16:uniqueId val="{00000005-D7E0-4674-9931-6E0A186FEA9B}"/>
                </c:ext>
              </c:extLst>
            </c:dLbl>
            <c:dLbl>
              <c:idx val="12"/>
              <c:delete val="1"/>
              <c:extLst>
                <c:ext xmlns:c15="http://schemas.microsoft.com/office/drawing/2012/chart" uri="{CE6537A1-D6FC-4f65-9D91-7224C49458BB}"/>
                <c:ext xmlns:c16="http://schemas.microsoft.com/office/drawing/2014/chart" uri="{C3380CC4-5D6E-409C-BE32-E72D297353CC}">
                  <c16:uniqueId val="{00000019-D7E0-4674-9931-6E0A186FEA9B}"/>
                </c:ext>
              </c:extLst>
            </c:dLbl>
            <c:dLbl>
              <c:idx val="13"/>
              <c:delete val="1"/>
              <c:extLst>
                <c:ext xmlns:c15="http://schemas.microsoft.com/office/drawing/2012/chart" uri="{CE6537A1-D6FC-4f65-9D91-7224C49458BB}"/>
                <c:ext xmlns:c16="http://schemas.microsoft.com/office/drawing/2014/chart" uri="{C3380CC4-5D6E-409C-BE32-E72D297353CC}">
                  <c16:uniqueId val="{00000011-D7E0-4674-9931-6E0A186FEA9B}"/>
                </c:ext>
              </c:extLst>
            </c:dLbl>
            <c:dLbl>
              <c:idx val="14"/>
              <c:delete val="1"/>
              <c:extLst>
                <c:ext xmlns:c15="http://schemas.microsoft.com/office/drawing/2012/chart" uri="{CE6537A1-D6FC-4f65-9D91-7224C49458BB}"/>
                <c:ext xmlns:c16="http://schemas.microsoft.com/office/drawing/2014/chart" uri="{C3380CC4-5D6E-409C-BE32-E72D297353CC}">
                  <c16:uniqueId val="{00000006-D7E0-4674-9931-6E0A186FEA9B}"/>
                </c:ext>
              </c:extLst>
            </c:dLbl>
            <c:dLbl>
              <c:idx val="15"/>
              <c:delete val="1"/>
              <c:extLst>
                <c:ext xmlns:c15="http://schemas.microsoft.com/office/drawing/2012/chart" uri="{CE6537A1-D6FC-4f65-9D91-7224C49458BB}"/>
                <c:ext xmlns:c16="http://schemas.microsoft.com/office/drawing/2014/chart" uri="{C3380CC4-5D6E-409C-BE32-E72D297353CC}">
                  <c16:uniqueId val="{00000010-D7E0-4674-9931-6E0A186FEA9B}"/>
                </c:ext>
              </c:extLst>
            </c:dLbl>
            <c:dLbl>
              <c:idx val="16"/>
              <c:delete val="1"/>
              <c:extLst>
                <c:ext xmlns:c15="http://schemas.microsoft.com/office/drawing/2012/chart" uri="{CE6537A1-D6FC-4f65-9D91-7224C49458BB}"/>
                <c:ext xmlns:c16="http://schemas.microsoft.com/office/drawing/2014/chart" uri="{C3380CC4-5D6E-409C-BE32-E72D297353CC}">
                  <c16:uniqueId val="{00000007-D7E0-4674-9931-6E0A186FEA9B}"/>
                </c:ext>
              </c:extLst>
            </c:dLbl>
            <c:dLbl>
              <c:idx val="17"/>
              <c:delete val="1"/>
              <c:extLst>
                <c:ext xmlns:c15="http://schemas.microsoft.com/office/drawing/2012/chart" uri="{CE6537A1-D6FC-4f65-9D91-7224C49458BB}"/>
                <c:ext xmlns:c16="http://schemas.microsoft.com/office/drawing/2014/chart" uri="{C3380CC4-5D6E-409C-BE32-E72D297353CC}">
                  <c16:uniqueId val="{0000000A-D7E0-4674-9931-6E0A186FEA9B}"/>
                </c:ext>
              </c:extLst>
            </c:dLbl>
            <c:dLbl>
              <c:idx val="18"/>
              <c:delete val="1"/>
              <c:extLst>
                <c:ext xmlns:c15="http://schemas.microsoft.com/office/drawing/2012/chart" uri="{CE6537A1-D6FC-4f65-9D91-7224C49458BB}"/>
                <c:ext xmlns:c16="http://schemas.microsoft.com/office/drawing/2014/chart" uri="{C3380CC4-5D6E-409C-BE32-E72D297353CC}">
                  <c16:uniqueId val="{00000008-D7E0-4674-9931-6E0A186FEA9B}"/>
                </c:ext>
              </c:extLst>
            </c:dLbl>
            <c:dLbl>
              <c:idx val="19"/>
              <c:delete val="1"/>
              <c:extLst>
                <c:ext xmlns:c15="http://schemas.microsoft.com/office/drawing/2012/chart" uri="{CE6537A1-D6FC-4f65-9D91-7224C49458BB}"/>
                <c:ext xmlns:c16="http://schemas.microsoft.com/office/drawing/2014/chart" uri="{C3380CC4-5D6E-409C-BE32-E72D297353CC}">
                  <c16:uniqueId val="{0000000B-D7E0-4674-9931-6E0A186FEA9B}"/>
                </c:ext>
              </c:extLst>
            </c:dLbl>
            <c:dLbl>
              <c:idx val="20"/>
              <c:delete val="1"/>
              <c:extLst>
                <c:ext xmlns:c15="http://schemas.microsoft.com/office/drawing/2012/chart" uri="{CE6537A1-D6FC-4f65-9D91-7224C49458BB}"/>
                <c:ext xmlns:c16="http://schemas.microsoft.com/office/drawing/2014/chart" uri="{C3380CC4-5D6E-409C-BE32-E72D297353CC}">
                  <c16:uniqueId val="{00000009-D7E0-4674-9931-6E0A186FEA9B}"/>
                </c:ext>
              </c:extLst>
            </c:dLbl>
            <c:dLbl>
              <c:idx val="21"/>
              <c:delete val="1"/>
              <c:extLst>
                <c:ext xmlns:c15="http://schemas.microsoft.com/office/drawing/2012/chart" uri="{CE6537A1-D6FC-4f65-9D91-7224C49458BB}"/>
                <c:ext xmlns:c16="http://schemas.microsoft.com/office/drawing/2014/chart" uri="{C3380CC4-5D6E-409C-BE32-E72D297353CC}">
                  <c16:uniqueId val="{0000000D-D7E0-4674-9931-6E0A186FEA9B}"/>
                </c:ext>
              </c:extLst>
            </c:dLbl>
            <c:dLbl>
              <c:idx val="22"/>
              <c:delete val="1"/>
              <c:extLst>
                <c:ext xmlns:c15="http://schemas.microsoft.com/office/drawing/2012/chart" uri="{CE6537A1-D6FC-4f65-9D91-7224C49458BB}"/>
                <c:ext xmlns:c16="http://schemas.microsoft.com/office/drawing/2014/chart" uri="{C3380CC4-5D6E-409C-BE32-E72D297353CC}">
                  <c16:uniqueId val="{0000000C-D7E0-4674-9931-6E0A186FEA9B}"/>
                </c:ext>
              </c:extLst>
            </c:dLbl>
            <c:dLbl>
              <c:idx val="23"/>
              <c:delete val="1"/>
              <c:extLst>
                <c:ext xmlns:c15="http://schemas.microsoft.com/office/drawing/2012/chart" uri="{CE6537A1-D6FC-4f65-9D91-7224C49458BB}"/>
                <c:ext xmlns:c16="http://schemas.microsoft.com/office/drawing/2014/chart" uri="{C3380CC4-5D6E-409C-BE32-E72D297353CC}">
                  <c16:uniqueId val="{0000000E-D7E0-4674-9931-6E0A186FEA9B}"/>
                </c:ext>
              </c:extLst>
            </c:dLbl>
            <c:dLbl>
              <c:idx val="24"/>
              <c:delete val="1"/>
              <c:extLst>
                <c:ext xmlns:c15="http://schemas.microsoft.com/office/drawing/2012/chart" uri="{CE6537A1-D6FC-4f65-9D91-7224C49458BB}"/>
                <c:ext xmlns:c16="http://schemas.microsoft.com/office/drawing/2014/chart" uri="{C3380CC4-5D6E-409C-BE32-E72D297353CC}">
                  <c16:uniqueId val="{0000000F-D7E0-4674-9931-6E0A186FEA9B}"/>
                </c:ext>
              </c:extLst>
            </c:dLbl>
            <c:dLbl>
              <c:idx val="25"/>
              <c:delete val="1"/>
              <c:extLst>
                <c:ext xmlns:c15="http://schemas.microsoft.com/office/drawing/2012/chart" uri="{CE6537A1-D6FC-4f65-9D91-7224C49458BB}"/>
                <c:ext xmlns:c16="http://schemas.microsoft.com/office/drawing/2014/chart" uri="{C3380CC4-5D6E-409C-BE32-E72D297353CC}">
                  <c16:uniqueId val="{0000001A-D7E0-4674-9931-6E0A186FEA9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'[India long term growth.xlsx]Sheet4'!$B$2:$B$28</c:f>
              <c:strCache>
                <c:ptCount val="27"/>
                <c:pt idx="0">
                  <c:v>2021-22</c:v>
                </c:pt>
                <c:pt idx="1">
                  <c:v>2022-23</c:v>
                </c:pt>
                <c:pt idx="2">
                  <c:v>2023-24</c:v>
                </c:pt>
                <c:pt idx="3">
                  <c:v>2024-25</c:v>
                </c:pt>
                <c:pt idx="4">
                  <c:v>2025-26</c:v>
                </c:pt>
                <c:pt idx="5">
                  <c:v>2026-27</c:v>
                </c:pt>
                <c:pt idx="6">
                  <c:v>2027-28</c:v>
                </c:pt>
                <c:pt idx="7">
                  <c:v>2028-29</c:v>
                </c:pt>
                <c:pt idx="8">
                  <c:v>2029-30</c:v>
                </c:pt>
                <c:pt idx="9">
                  <c:v>2030-31</c:v>
                </c:pt>
                <c:pt idx="10">
                  <c:v>2031-32</c:v>
                </c:pt>
                <c:pt idx="11">
                  <c:v>2032-33</c:v>
                </c:pt>
                <c:pt idx="12">
                  <c:v>2033-34</c:v>
                </c:pt>
                <c:pt idx="13">
                  <c:v>2034-35</c:v>
                </c:pt>
                <c:pt idx="14">
                  <c:v>2035-36</c:v>
                </c:pt>
                <c:pt idx="15">
                  <c:v>2036-37</c:v>
                </c:pt>
                <c:pt idx="16">
                  <c:v>2037-38</c:v>
                </c:pt>
                <c:pt idx="17">
                  <c:v>2038-39</c:v>
                </c:pt>
                <c:pt idx="18">
                  <c:v>2039-40</c:v>
                </c:pt>
                <c:pt idx="19">
                  <c:v>2040-41</c:v>
                </c:pt>
                <c:pt idx="20">
                  <c:v>2041-42</c:v>
                </c:pt>
                <c:pt idx="21">
                  <c:v>2042-43</c:v>
                </c:pt>
                <c:pt idx="22">
                  <c:v>2043-44</c:v>
                </c:pt>
                <c:pt idx="23">
                  <c:v>2044-45</c:v>
                </c:pt>
                <c:pt idx="24">
                  <c:v>2045-46</c:v>
                </c:pt>
                <c:pt idx="25">
                  <c:v>2046-47</c:v>
                </c:pt>
                <c:pt idx="26">
                  <c:v>2047-48</c:v>
                </c:pt>
              </c:strCache>
            </c:strRef>
          </c:cat>
          <c:val>
            <c:numRef>
              <c:f>'[India long term growth.xlsx]Sheet4'!$C$2:$C$28</c:f>
              <c:numCache>
                <c:formatCode>0.0</c:formatCode>
                <c:ptCount val="27"/>
                <c:pt idx="0">
                  <c:v>2238.1271387331135</c:v>
                </c:pt>
                <c:pt idx="1">
                  <c:v>2388.62</c:v>
                </c:pt>
                <c:pt idx="2">
                  <c:v>2608.8597212445538</c:v>
                </c:pt>
                <c:pt idx="3">
                  <c:v>2849.4063706793927</c:v>
                </c:pt>
                <c:pt idx="4">
                  <c:v>3112.1323232339578</c:v>
                </c:pt>
                <c:pt idx="5">
                  <c:v>3399.0825938275275</c:v>
                </c:pt>
                <c:pt idx="6">
                  <c:v>3712.4907554236752</c:v>
                </c:pt>
                <c:pt idx="7">
                  <c:v>4054.7963247890384</c:v>
                </c:pt>
                <c:pt idx="8">
                  <c:v>4428.6637512842444</c:v>
                </c:pt>
                <c:pt idx="9">
                  <c:v>4837.0031564925666</c:v>
                </c:pt>
                <c:pt idx="10">
                  <c:v>5282.9929861201126</c:v>
                </c:pt>
                <c:pt idx="11">
                  <c:v>5770.1047504861599</c:v>
                </c:pt>
                <c:pt idx="12">
                  <c:v>6302.1300461794672</c:v>
                </c:pt>
                <c:pt idx="13">
                  <c:v>6883.2100692126387</c:v>
                </c:pt>
                <c:pt idx="14">
                  <c:v>7517.8678493999842</c:v>
                </c:pt>
                <c:pt idx="15">
                  <c:v>8211.0434568659039</c:v>
                </c:pt>
                <c:pt idx="16">
                  <c:v>8968.1324547253644</c:v>
                </c:pt>
                <c:pt idx="17">
                  <c:v>9795.0278972457108</c:v>
                </c:pt>
                <c:pt idx="18">
                  <c:v>10698.166200396494</c:v>
                </c:pt>
                <c:pt idx="19">
                  <c:v>11684.577241835999</c:v>
                </c:pt>
                <c:pt idx="20">
                  <c:v>12761.939080304412</c:v>
                </c:pt>
                <c:pt idx="21">
                  <c:v>13938.637720350222</c:v>
                </c:pt>
                <c:pt idx="22">
                  <c:v>15223.832387588525</c:v>
                </c:pt>
                <c:pt idx="23">
                  <c:v>16627.52682258292</c:v>
                </c:pt>
                <c:pt idx="24">
                  <c:v>18160.647148290653</c:v>
                </c:pt>
                <c:pt idx="25">
                  <c:v>19835.126917178226</c:v>
                </c:pt>
                <c:pt idx="26">
                  <c:v>21664</c:v>
                </c:pt>
              </c:numCache>
            </c:numRef>
          </c:val>
          <c:smooth val="0"/>
          <c:extLst>
            <c:ext xmlns:c16="http://schemas.microsoft.com/office/drawing/2014/chart" uri="{C3380CC4-5D6E-409C-BE32-E72D297353CC}">
              <c16:uniqueId val="{00000002-D7E0-4674-9931-6E0A186FEA9B}"/>
            </c:ext>
          </c:extLst>
        </c:ser>
        <c:dLbls>
          <c:dLblPos val="ctr"/>
          <c:showLegendKey val="0"/>
          <c:showVal val="1"/>
          <c:showCatName val="0"/>
          <c:showSerName val="0"/>
          <c:showPercent val="0"/>
          <c:showBubbleSize val="0"/>
        </c:dLbls>
        <c:marker val="1"/>
        <c:smooth val="0"/>
        <c:axId val="255163552"/>
        <c:axId val="585916704"/>
      </c:lineChart>
      <c:catAx>
        <c:axId val="255163552"/>
        <c:scaling>
          <c:orientation val="minMax"/>
        </c:scaling>
        <c:delete val="0"/>
        <c:axPos val="b"/>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5400000" spcFirstLastPara="1" vertOverflow="ellipsis" wrap="square" anchor="ctr" anchorCtr="1"/>
          <a:lstStyle/>
          <a:p>
            <a:pPr>
              <a:defRPr sz="1197" b="1" i="0" u="none" strike="noStrike" kern="1200" cap="all" baseline="0">
                <a:solidFill>
                  <a:schemeClr val="tx1"/>
                </a:solidFill>
                <a:latin typeface="+mn-lt"/>
                <a:ea typeface="+mn-ea"/>
                <a:cs typeface="+mn-cs"/>
              </a:defRPr>
            </a:pPr>
            <a:endParaRPr lang="en-US"/>
          </a:p>
        </c:txPr>
        <c:crossAx val="585916704"/>
        <c:crosses val="autoZero"/>
        <c:auto val="1"/>
        <c:lblAlgn val="ctr"/>
        <c:lblOffset val="100"/>
        <c:noMultiLvlLbl val="0"/>
      </c:catAx>
      <c:valAx>
        <c:axId val="585916704"/>
        <c:scaling>
          <c:orientation val="minMax"/>
        </c:scaling>
        <c:delete val="0"/>
        <c:axPos val="l"/>
        <c:title>
          <c:tx>
            <c:rich>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IN" b="0" dirty="0">
                    <a:solidFill>
                      <a:schemeClr val="tx1"/>
                    </a:solidFill>
                  </a:rPr>
                  <a:t>US ($)</a:t>
                </a:r>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255163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tx1"/>
                </a:solidFill>
                <a:latin typeface="+mn-lt"/>
                <a:ea typeface="+mn-ea"/>
                <a:cs typeface="+mn-cs"/>
              </a:defRPr>
            </a:pPr>
            <a:r>
              <a:rPr lang="en-IN">
                <a:solidFill>
                  <a:schemeClr val="tx1"/>
                </a:solidFill>
              </a:rPr>
              <a:t>Annual GDP growth (y-o-y%)</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Sheet2!$B$4</c:f>
              <c:strCache>
                <c:ptCount val="1"/>
                <c:pt idx="0">
                  <c:v>Real</c:v>
                </c:pt>
              </c:strCache>
            </c:strRef>
          </c:tx>
          <c:spPr>
            <a:ln w="31750" cap="rnd">
              <a:solidFill>
                <a:schemeClr val="accent1"/>
              </a:solidFill>
              <a:round/>
            </a:ln>
            <a:effectLst/>
          </c:spPr>
          <c:marker>
            <c:symbol val="circle"/>
            <c:size val="17"/>
            <c:spPr>
              <a:solidFill>
                <a:schemeClr val="accent1"/>
              </a:solidFill>
              <a:ln>
                <a:noFill/>
              </a:ln>
              <a:effectLst/>
            </c:spPr>
          </c:marker>
          <c:dPt>
            <c:idx val="6"/>
            <c:marker>
              <c:symbol val="circle"/>
              <c:size val="17"/>
              <c:spPr>
                <a:solidFill>
                  <a:schemeClr val="accent1"/>
                </a:solidFill>
                <a:ln>
                  <a:noFill/>
                </a:ln>
                <a:effectLst/>
              </c:spPr>
            </c:marker>
            <c:bubble3D val="0"/>
            <c:spPr>
              <a:ln w="31750" cap="rnd">
                <a:solidFill>
                  <a:schemeClr val="accent1"/>
                </a:solidFill>
                <a:round/>
              </a:ln>
              <a:effectLst/>
            </c:spPr>
            <c:extLst>
              <c:ext xmlns:c16="http://schemas.microsoft.com/office/drawing/2014/chart" uri="{C3380CC4-5D6E-409C-BE32-E72D297353CC}">
                <c16:uniqueId val="{00000001-28A2-4C78-80C4-438D3D04957A}"/>
              </c:ext>
            </c:extLst>
          </c:dPt>
          <c:dLbls>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A2-4C78-80C4-438D3D04957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Sheet2!$H$3:$N$3</c:f>
              <c:strCache>
                <c:ptCount val="7"/>
                <c:pt idx="0">
                  <c:v>2017-2018</c:v>
                </c:pt>
                <c:pt idx="1">
                  <c:v>2018-2019</c:v>
                </c:pt>
                <c:pt idx="2">
                  <c:v>2019-2020</c:v>
                </c:pt>
                <c:pt idx="3">
                  <c:v>2020-2021</c:v>
                </c:pt>
                <c:pt idx="4">
                  <c:v>2021-2022</c:v>
                </c:pt>
                <c:pt idx="5">
                  <c:v>2022-2023 </c:v>
                </c:pt>
                <c:pt idx="6">
                  <c:v>2023-2024 (AE)</c:v>
                </c:pt>
              </c:strCache>
            </c:strRef>
          </c:cat>
          <c:val>
            <c:numRef>
              <c:f>Sheet2!$H$4:$N$4</c:f>
              <c:numCache>
                <c:formatCode>0.0</c:formatCode>
                <c:ptCount val="7"/>
                <c:pt idx="0">
                  <c:v>6.7953834189856934</c:v>
                </c:pt>
                <c:pt idx="1">
                  <c:v>6.4538518297472933</c:v>
                </c:pt>
                <c:pt idx="2">
                  <c:v>3.8714380721556694</c:v>
                </c:pt>
                <c:pt idx="3">
                  <c:v>-5.8310556139639118</c:v>
                </c:pt>
                <c:pt idx="4">
                  <c:v>9.6999999999999993</c:v>
                </c:pt>
                <c:pt idx="5">
                  <c:v>7</c:v>
                </c:pt>
                <c:pt idx="6">
                  <c:v>7.6</c:v>
                </c:pt>
              </c:numCache>
            </c:numRef>
          </c:val>
          <c:smooth val="0"/>
          <c:extLst>
            <c:ext xmlns:c16="http://schemas.microsoft.com/office/drawing/2014/chart" uri="{C3380CC4-5D6E-409C-BE32-E72D297353CC}">
              <c16:uniqueId val="{00000004-28A2-4C78-80C4-438D3D04957A}"/>
            </c:ext>
          </c:extLst>
        </c:ser>
        <c:ser>
          <c:idx val="1"/>
          <c:order val="1"/>
          <c:tx>
            <c:strRef>
              <c:f>Sheet2!$B$5</c:f>
              <c:strCache>
                <c:ptCount val="1"/>
                <c:pt idx="0">
                  <c:v>Nominal</c:v>
                </c:pt>
              </c:strCache>
            </c:strRef>
          </c:tx>
          <c:spPr>
            <a:ln w="31750" cap="rnd">
              <a:solidFill>
                <a:schemeClr val="accent2"/>
              </a:solidFill>
              <a:round/>
            </a:ln>
            <a:effectLst/>
          </c:spPr>
          <c:marker>
            <c:symbol val="circle"/>
            <c:size val="17"/>
            <c:spPr>
              <a:solidFill>
                <a:schemeClr val="accent2"/>
              </a:solidFill>
              <a:ln>
                <a:noFill/>
              </a:ln>
              <a:effectLst/>
            </c:spPr>
          </c:marker>
          <c:dPt>
            <c:idx val="6"/>
            <c:marker>
              <c:symbol val="circle"/>
              <c:size val="17"/>
              <c:spPr>
                <a:solidFill>
                  <a:schemeClr val="accent2"/>
                </a:solidFill>
                <a:ln>
                  <a:noFill/>
                </a:ln>
                <a:effectLst/>
              </c:spPr>
            </c:marker>
            <c:bubble3D val="0"/>
            <c:spPr>
              <a:ln w="31750" cap="rnd">
                <a:solidFill>
                  <a:schemeClr val="accent2"/>
                </a:solidFill>
                <a:round/>
              </a:ln>
              <a:effectLst/>
            </c:spPr>
            <c:extLst>
              <c:ext xmlns:c16="http://schemas.microsoft.com/office/drawing/2014/chart" uri="{C3380CC4-5D6E-409C-BE32-E72D297353CC}">
                <c16:uniqueId val="{00000006-28A2-4C78-80C4-438D3D04957A}"/>
              </c:ext>
            </c:extLst>
          </c:dPt>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8A2-4C78-80C4-438D3D04957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Sheet2!$H$3:$N$3</c:f>
              <c:strCache>
                <c:ptCount val="7"/>
                <c:pt idx="0">
                  <c:v>2017-2018</c:v>
                </c:pt>
                <c:pt idx="1">
                  <c:v>2018-2019</c:v>
                </c:pt>
                <c:pt idx="2">
                  <c:v>2019-2020</c:v>
                </c:pt>
                <c:pt idx="3">
                  <c:v>2020-2021</c:v>
                </c:pt>
                <c:pt idx="4">
                  <c:v>2021-2022</c:v>
                </c:pt>
                <c:pt idx="5">
                  <c:v>2022-2023 </c:v>
                </c:pt>
                <c:pt idx="6">
                  <c:v>2023-2024 (AE)</c:v>
                </c:pt>
              </c:strCache>
            </c:strRef>
          </c:cat>
          <c:val>
            <c:numRef>
              <c:f>Sheet2!$H$5:$N$5</c:f>
              <c:numCache>
                <c:formatCode>0.0</c:formatCode>
                <c:ptCount val="7"/>
                <c:pt idx="0">
                  <c:v>11.034370907201275</c:v>
                </c:pt>
                <c:pt idx="1">
                  <c:v>10.58877210851643</c:v>
                </c:pt>
                <c:pt idx="2">
                  <c:v>6.4</c:v>
                </c:pt>
                <c:pt idx="3">
                  <c:v>-1.2200784902267836</c:v>
                </c:pt>
                <c:pt idx="4">
                  <c:v>18.899999999999999</c:v>
                </c:pt>
                <c:pt idx="5">
                  <c:v>14.2</c:v>
                </c:pt>
                <c:pt idx="6">
                  <c:v>9.1</c:v>
                </c:pt>
              </c:numCache>
            </c:numRef>
          </c:val>
          <c:smooth val="0"/>
          <c:extLst>
            <c:ext xmlns:c16="http://schemas.microsoft.com/office/drawing/2014/chart" uri="{C3380CC4-5D6E-409C-BE32-E72D297353CC}">
              <c16:uniqueId val="{00000008-28A2-4C78-80C4-438D3D04957A}"/>
            </c:ext>
          </c:extLst>
        </c:ser>
        <c:dLbls>
          <c:dLblPos val="ctr"/>
          <c:showLegendKey val="0"/>
          <c:showVal val="1"/>
          <c:showCatName val="0"/>
          <c:showSerName val="0"/>
          <c:showPercent val="0"/>
          <c:showBubbleSize val="0"/>
        </c:dLbls>
        <c:marker val="1"/>
        <c:smooth val="0"/>
        <c:axId val="18422863"/>
        <c:axId val="7799759"/>
      </c:lineChart>
      <c:catAx>
        <c:axId val="18422863"/>
        <c:scaling>
          <c:orientation val="minMax"/>
        </c:scaling>
        <c:delete val="0"/>
        <c:axPos val="b"/>
        <c:numFmt formatCode="General" sourceLinked="1"/>
        <c:majorTickMark val="none"/>
        <c:minorTickMark val="none"/>
        <c:tickLblPos val="low"/>
        <c:spPr>
          <a:noFill/>
          <a:ln w="19050" cap="flat" cmpd="sng" algn="ctr">
            <a:solidFill>
              <a:schemeClr val="dk1">
                <a:lumMod val="75000"/>
                <a:lumOff val="25000"/>
              </a:schemeClr>
            </a:solidFill>
            <a:round/>
          </a:ln>
          <a:effectLst/>
        </c:spPr>
        <c:txPr>
          <a:bodyPr rot="-5400000" spcFirstLastPara="1" vertOverflow="ellipsis" wrap="square" anchor="ctr" anchorCtr="1"/>
          <a:lstStyle/>
          <a:p>
            <a:pPr>
              <a:defRPr sz="1197" b="1" i="0" u="none" strike="noStrike" kern="1200" cap="all" baseline="0">
                <a:solidFill>
                  <a:schemeClr val="tx1"/>
                </a:solidFill>
                <a:latin typeface="+mn-lt"/>
                <a:ea typeface="+mn-ea"/>
                <a:cs typeface="+mn-cs"/>
              </a:defRPr>
            </a:pPr>
            <a:endParaRPr lang="en-US"/>
          </a:p>
        </c:txPr>
        <c:crossAx val="7799759"/>
        <c:crosses val="autoZero"/>
        <c:auto val="1"/>
        <c:lblAlgn val="ctr"/>
        <c:lblOffset val="100"/>
        <c:noMultiLvlLbl val="0"/>
      </c:catAx>
      <c:valAx>
        <c:axId val="7799759"/>
        <c:scaling>
          <c:orientation val="minMax"/>
        </c:scaling>
        <c:delete val="1"/>
        <c:axPos val="l"/>
        <c:numFmt formatCode="0.0" sourceLinked="1"/>
        <c:majorTickMark val="none"/>
        <c:minorTickMark val="none"/>
        <c:tickLblPos val="nextTo"/>
        <c:crossAx val="18422863"/>
        <c:crosses val="autoZero"/>
        <c:crossBetween val="between"/>
      </c:valAx>
      <c:spPr>
        <a:noFill/>
        <a:ln w="25400">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tx1"/>
                </a:solidFill>
                <a:latin typeface="+mn-lt"/>
                <a:ea typeface="+mn-ea"/>
                <a:cs typeface="+mn-cs"/>
              </a:defRPr>
            </a:pPr>
            <a:r>
              <a:rPr lang="en-US" sz="1800" dirty="0">
                <a:solidFill>
                  <a:schemeClr val="tx1"/>
                </a:solidFill>
              </a:rPr>
              <a:t>Trajectory of Repo Rate (%)</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'Sheet3 (2)'!$D$4</c:f>
              <c:strCache>
                <c:ptCount val="1"/>
                <c:pt idx="0">
                  <c:v>Repo Rate</c:v>
                </c:pt>
              </c:strCache>
            </c:strRef>
          </c:tx>
          <c:spPr>
            <a:ln w="31750" cap="rnd">
              <a:solidFill>
                <a:schemeClr val="accent1"/>
              </a:solidFill>
              <a:round/>
            </a:ln>
            <a:effectLst/>
          </c:spPr>
          <c:marker>
            <c:symbol val="circle"/>
            <c:size val="10"/>
            <c:spPr>
              <a:solidFill>
                <a:schemeClr val="accent1"/>
              </a:solidFill>
              <a:ln>
                <a:noFill/>
              </a:ln>
              <a:effectLst/>
            </c:spPr>
          </c:marker>
          <c:dPt>
            <c:idx val="114"/>
            <c:marker>
              <c:symbol val="circle"/>
              <c:size val="10"/>
              <c:spPr>
                <a:solidFill>
                  <a:schemeClr val="accent1"/>
                </a:solidFill>
                <a:ln>
                  <a:noFill/>
                </a:ln>
                <a:effectLst/>
              </c:spPr>
            </c:marker>
            <c:bubble3D val="0"/>
            <c:extLst>
              <c:ext xmlns:c16="http://schemas.microsoft.com/office/drawing/2014/chart" uri="{C3380CC4-5D6E-409C-BE32-E72D297353CC}">
                <c16:uniqueId val="{00000000-14F7-414D-AA3F-FD3F7E8E5E37}"/>
              </c:ext>
            </c:extLst>
          </c:dPt>
          <c:dPt>
            <c:idx val="115"/>
            <c:marker>
              <c:symbol val="circle"/>
              <c:size val="10"/>
              <c:spPr>
                <a:solidFill>
                  <a:schemeClr val="accent1"/>
                </a:solidFill>
                <a:ln>
                  <a:noFill/>
                </a:ln>
                <a:effectLst/>
              </c:spPr>
            </c:marker>
            <c:bubble3D val="0"/>
            <c:extLst>
              <c:ext xmlns:c16="http://schemas.microsoft.com/office/drawing/2014/chart" uri="{C3380CC4-5D6E-409C-BE32-E72D297353CC}">
                <c16:uniqueId val="{00000001-14F7-414D-AA3F-FD3F7E8E5E37}"/>
              </c:ext>
            </c:extLst>
          </c:dPt>
          <c:dLbls>
            <c:dLbl>
              <c:idx val="0"/>
              <c:delete val="1"/>
              <c:extLst>
                <c:ext xmlns:c15="http://schemas.microsoft.com/office/drawing/2012/chart" uri="{CE6537A1-D6FC-4f65-9D91-7224C49458BB}"/>
                <c:ext xmlns:c16="http://schemas.microsoft.com/office/drawing/2014/chart" uri="{C3380CC4-5D6E-409C-BE32-E72D297353CC}">
                  <c16:uniqueId val="{00000080-14F7-414D-AA3F-FD3F7E8E5E37}"/>
                </c:ext>
              </c:extLst>
            </c:dLbl>
            <c:dLbl>
              <c:idx val="1"/>
              <c:delete val="1"/>
              <c:extLst>
                <c:ext xmlns:c15="http://schemas.microsoft.com/office/drawing/2012/chart" uri="{CE6537A1-D6FC-4f65-9D91-7224C49458BB}"/>
                <c:ext xmlns:c16="http://schemas.microsoft.com/office/drawing/2014/chart" uri="{C3380CC4-5D6E-409C-BE32-E72D297353CC}">
                  <c16:uniqueId val="{0000007F-14F7-414D-AA3F-FD3F7E8E5E37}"/>
                </c:ext>
              </c:extLst>
            </c:dLbl>
            <c:dLbl>
              <c:idx val="2"/>
              <c:delete val="1"/>
              <c:extLst>
                <c:ext xmlns:c15="http://schemas.microsoft.com/office/drawing/2012/chart" uri="{CE6537A1-D6FC-4f65-9D91-7224C49458BB}"/>
                <c:ext xmlns:c16="http://schemas.microsoft.com/office/drawing/2014/chart" uri="{C3380CC4-5D6E-409C-BE32-E72D297353CC}">
                  <c16:uniqueId val="{0000007E-14F7-414D-AA3F-FD3F7E8E5E37}"/>
                </c:ext>
              </c:extLst>
            </c:dLbl>
            <c:dLbl>
              <c:idx val="3"/>
              <c:delete val="1"/>
              <c:extLst>
                <c:ext xmlns:c15="http://schemas.microsoft.com/office/drawing/2012/chart" uri="{CE6537A1-D6FC-4f65-9D91-7224C49458BB}"/>
                <c:ext xmlns:c16="http://schemas.microsoft.com/office/drawing/2014/chart" uri="{C3380CC4-5D6E-409C-BE32-E72D297353CC}">
                  <c16:uniqueId val="{0000007D-14F7-414D-AA3F-FD3F7E8E5E37}"/>
                </c:ext>
              </c:extLst>
            </c:dLbl>
            <c:dLbl>
              <c:idx val="4"/>
              <c:delete val="1"/>
              <c:extLst>
                <c:ext xmlns:c15="http://schemas.microsoft.com/office/drawing/2012/chart" uri="{CE6537A1-D6FC-4f65-9D91-7224C49458BB}"/>
                <c:ext xmlns:c16="http://schemas.microsoft.com/office/drawing/2014/chart" uri="{C3380CC4-5D6E-409C-BE32-E72D297353CC}">
                  <c16:uniqueId val="{0000007C-14F7-414D-AA3F-FD3F7E8E5E37}"/>
                </c:ext>
              </c:extLst>
            </c:dLbl>
            <c:dLbl>
              <c:idx val="5"/>
              <c:delete val="1"/>
              <c:extLst>
                <c:ext xmlns:c15="http://schemas.microsoft.com/office/drawing/2012/chart" uri="{CE6537A1-D6FC-4f65-9D91-7224C49458BB}"/>
                <c:ext xmlns:c16="http://schemas.microsoft.com/office/drawing/2014/chart" uri="{C3380CC4-5D6E-409C-BE32-E72D297353CC}">
                  <c16:uniqueId val="{0000007B-14F7-414D-AA3F-FD3F7E8E5E37}"/>
                </c:ext>
              </c:extLst>
            </c:dLbl>
            <c:dLbl>
              <c:idx val="6"/>
              <c:delete val="1"/>
              <c:extLst>
                <c:ext xmlns:c15="http://schemas.microsoft.com/office/drawing/2012/chart" uri="{CE6537A1-D6FC-4f65-9D91-7224C49458BB}"/>
                <c:ext xmlns:c16="http://schemas.microsoft.com/office/drawing/2014/chart" uri="{C3380CC4-5D6E-409C-BE32-E72D297353CC}">
                  <c16:uniqueId val="{0000007A-14F7-414D-AA3F-FD3F7E8E5E37}"/>
                </c:ext>
              </c:extLst>
            </c:dLbl>
            <c:dLbl>
              <c:idx val="7"/>
              <c:delete val="1"/>
              <c:extLst>
                <c:ext xmlns:c15="http://schemas.microsoft.com/office/drawing/2012/chart" uri="{CE6537A1-D6FC-4f65-9D91-7224C49458BB}"/>
                <c:ext xmlns:c16="http://schemas.microsoft.com/office/drawing/2014/chart" uri="{C3380CC4-5D6E-409C-BE32-E72D297353CC}">
                  <c16:uniqueId val="{00000079-14F7-414D-AA3F-FD3F7E8E5E37}"/>
                </c:ext>
              </c:extLst>
            </c:dLbl>
            <c:dLbl>
              <c:idx val="8"/>
              <c:delete val="1"/>
              <c:extLst>
                <c:ext xmlns:c15="http://schemas.microsoft.com/office/drawing/2012/chart" uri="{CE6537A1-D6FC-4f65-9D91-7224C49458BB}"/>
                <c:ext xmlns:c16="http://schemas.microsoft.com/office/drawing/2014/chart" uri="{C3380CC4-5D6E-409C-BE32-E72D297353CC}">
                  <c16:uniqueId val="{00000078-14F7-414D-AA3F-FD3F7E8E5E37}"/>
                </c:ext>
              </c:extLst>
            </c:dLbl>
            <c:dLbl>
              <c:idx val="9"/>
              <c:delete val="1"/>
              <c:extLst>
                <c:ext xmlns:c15="http://schemas.microsoft.com/office/drawing/2012/chart" uri="{CE6537A1-D6FC-4f65-9D91-7224C49458BB}"/>
                <c:ext xmlns:c16="http://schemas.microsoft.com/office/drawing/2014/chart" uri="{C3380CC4-5D6E-409C-BE32-E72D297353CC}">
                  <c16:uniqueId val="{00000077-14F7-414D-AA3F-FD3F7E8E5E37}"/>
                </c:ext>
              </c:extLst>
            </c:dLbl>
            <c:dLbl>
              <c:idx val="10"/>
              <c:delete val="1"/>
              <c:extLst>
                <c:ext xmlns:c15="http://schemas.microsoft.com/office/drawing/2012/chart" uri="{CE6537A1-D6FC-4f65-9D91-7224C49458BB}"/>
                <c:ext xmlns:c16="http://schemas.microsoft.com/office/drawing/2014/chart" uri="{C3380CC4-5D6E-409C-BE32-E72D297353CC}">
                  <c16:uniqueId val="{00000076-14F7-414D-AA3F-FD3F7E8E5E37}"/>
                </c:ext>
              </c:extLst>
            </c:dLbl>
            <c:dLbl>
              <c:idx val="11"/>
              <c:delete val="1"/>
              <c:extLst>
                <c:ext xmlns:c15="http://schemas.microsoft.com/office/drawing/2012/chart" uri="{CE6537A1-D6FC-4f65-9D91-7224C49458BB}"/>
                <c:ext xmlns:c16="http://schemas.microsoft.com/office/drawing/2014/chart" uri="{C3380CC4-5D6E-409C-BE32-E72D297353CC}">
                  <c16:uniqueId val="{00000075-14F7-414D-AA3F-FD3F7E8E5E37}"/>
                </c:ext>
              </c:extLst>
            </c:dLbl>
            <c:dLbl>
              <c:idx val="12"/>
              <c:delete val="1"/>
              <c:extLst>
                <c:ext xmlns:c15="http://schemas.microsoft.com/office/drawing/2012/chart" uri="{CE6537A1-D6FC-4f65-9D91-7224C49458BB}"/>
                <c:ext xmlns:c16="http://schemas.microsoft.com/office/drawing/2014/chart" uri="{C3380CC4-5D6E-409C-BE32-E72D297353CC}">
                  <c16:uniqueId val="{00000074-14F7-414D-AA3F-FD3F7E8E5E37}"/>
                </c:ext>
              </c:extLst>
            </c:dLbl>
            <c:dLbl>
              <c:idx val="13"/>
              <c:delete val="1"/>
              <c:extLst>
                <c:ext xmlns:c15="http://schemas.microsoft.com/office/drawing/2012/chart" uri="{CE6537A1-D6FC-4f65-9D91-7224C49458BB}"/>
                <c:ext xmlns:c16="http://schemas.microsoft.com/office/drawing/2014/chart" uri="{C3380CC4-5D6E-409C-BE32-E72D297353CC}">
                  <c16:uniqueId val="{00000073-14F7-414D-AA3F-FD3F7E8E5E37}"/>
                </c:ext>
              </c:extLst>
            </c:dLbl>
            <c:dLbl>
              <c:idx val="14"/>
              <c:delete val="1"/>
              <c:extLst>
                <c:ext xmlns:c15="http://schemas.microsoft.com/office/drawing/2012/chart" uri="{CE6537A1-D6FC-4f65-9D91-7224C49458BB}"/>
                <c:ext xmlns:c16="http://schemas.microsoft.com/office/drawing/2014/chart" uri="{C3380CC4-5D6E-409C-BE32-E72D297353CC}">
                  <c16:uniqueId val="{00000072-14F7-414D-AA3F-FD3F7E8E5E37}"/>
                </c:ext>
              </c:extLst>
            </c:dLbl>
            <c:dLbl>
              <c:idx val="15"/>
              <c:delete val="1"/>
              <c:extLst>
                <c:ext xmlns:c15="http://schemas.microsoft.com/office/drawing/2012/chart" uri="{CE6537A1-D6FC-4f65-9D91-7224C49458BB}"/>
                <c:ext xmlns:c16="http://schemas.microsoft.com/office/drawing/2014/chart" uri="{C3380CC4-5D6E-409C-BE32-E72D297353CC}">
                  <c16:uniqueId val="{00000071-14F7-414D-AA3F-FD3F7E8E5E37}"/>
                </c:ext>
              </c:extLst>
            </c:dLbl>
            <c:dLbl>
              <c:idx val="16"/>
              <c:delete val="1"/>
              <c:extLst>
                <c:ext xmlns:c15="http://schemas.microsoft.com/office/drawing/2012/chart" uri="{CE6537A1-D6FC-4f65-9D91-7224C49458BB}"/>
                <c:ext xmlns:c16="http://schemas.microsoft.com/office/drawing/2014/chart" uri="{C3380CC4-5D6E-409C-BE32-E72D297353CC}">
                  <c16:uniqueId val="{00000070-14F7-414D-AA3F-FD3F7E8E5E37}"/>
                </c:ext>
              </c:extLst>
            </c:dLbl>
            <c:dLbl>
              <c:idx val="17"/>
              <c:delete val="1"/>
              <c:extLst>
                <c:ext xmlns:c15="http://schemas.microsoft.com/office/drawing/2012/chart" uri="{CE6537A1-D6FC-4f65-9D91-7224C49458BB}"/>
                <c:ext xmlns:c16="http://schemas.microsoft.com/office/drawing/2014/chart" uri="{C3380CC4-5D6E-409C-BE32-E72D297353CC}">
                  <c16:uniqueId val="{0000006F-14F7-414D-AA3F-FD3F7E8E5E37}"/>
                </c:ext>
              </c:extLst>
            </c:dLbl>
            <c:dLbl>
              <c:idx val="18"/>
              <c:delete val="1"/>
              <c:extLst>
                <c:ext xmlns:c15="http://schemas.microsoft.com/office/drawing/2012/chart" uri="{CE6537A1-D6FC-4f65-9D91-7224C49458BB}"/>
                <c:ext xmlns:c16="http://schemas.microsoft.com/office/drawing/2014/chart" uri="{C3380CC4-5D6E-409C-BE32-E72D297353CC}">
                  <c16:uniqueId val="{00000065-14F7-414D-AA3F-FD3F7E8E5E37}"/>
                </c:ext>
              </c:extLst>
            </c:dLbl>
            <c:dLbl>
              <c:idx val="19"/>
              <c:delete val="1"/>
              <c:extLst>
                <c:ext xmlns:c15="http://schemas.microsoft.com/office/drawing/2012/chart" uri="{CE6537A1-D6FC-4f65-9D91-7224C49458BB}"/>
                <c:ext xmlns:c16="http://schemas.microsoft.com/office/drawing/2014/chart" uri="{C3380CC4-5D6E-409C-BE32-E72D297353CC}">
                  <c16:uniqueId val="{00000064-14F7-414D-AA3F-FD3F7E8E5E37}"/>
                </c:ext>
              </c:extLst>
            </c:dLbl>
            <c:dLbl>
              <c:idx val="20"/>
              <c:delete val="1"/>
              <c:extLst>
                <c:ext xmlns:c15="http://schemas.microsoft.com/office/drawing/2012/chart" uri="{CE6537A1-D6FC-4f65-9D91-7224C49458BB}"/>
                <c:ext xmlns:c16="http://schemas.microsoft.com/office/drawing/2014/chart" uri="{C3380CC4-5D6E-409C-BE32-E72D297353CC}">
                  <c16:uniqueId val="{00000063-14F7-414D-AA3F-FD3F7E8E5E37}"/>
                </c:ext>
              </c:extLst>
            </c:dLbl>
            <c:dLbl>
              <c:idx val="21"/>
              <c:delete val="1"/>
              <c:extLst>
                <c:ext xmlns:c15="http://schemas.microsoft.com/office/drawing/2012/chart" uri="{CE6537A1-D6FC-4f65-9D91-7224C49458BB}"/>
                <c:ext xmlns:c16="http://schemas.microsoft.com/office/drawing/2014/chart" uri="{C3380CC4-5D6E-409C-BE32-E72D297353CC}">
                  <c16:uniqueId val="{0000006E-14F7-414D-AA3F-FD3F7E8E5E37}"/>
                </c:ext>
              </c:extLst>
            </c:dLbl>
            <c:dLbl>
              <c:idx val="22"/>
              <c:delete val="1"/>
              <c:extLst>
                <c:ext xmlns:c15="http://schemas.microsoft.com/office/drawing/2012/chart" uri="{CE6537A1-D6FC-4f65-9D91-7224C49458BB}"/>
                <c:ext xmlns:c16="http://schemas.microsoft.com/office/drawing/2014/chart" uri="{C3380CC4-5D6E-409C-BE32-E72D297353CC}">
                  <c16:uniqueId val="{0000006D-14F7-414D-AA3F-FD3F7E8E5E37}"/>
                </c:ext>
              </c:extLst>
            </c:dLbl>
            <c:dLbl>
              <c:idx val="23"/>
              <c:delete val="1"/>
              <c:extLst>
                <c:ext xmlns:c15="http://schemas.microsoft.com/office/drawing/2012/chart" uri="{CE6537A1-D6FC-4f65-9D91-7224C49458BB}"/>
                <c:ext xmlns:c16="http://schemas.microsoft.com/office/drawing/2014/chart" uri="{C3380CC4-5D6E-409C-BE32-E72D297353CC}">
                  <c16:uniqueId val="{0000006C-14F7-414D-AA3F-FD3F7E8E5E37}"/>
                </c:ext>
              </c:extLst>
            </c:dLbl>
            <c:dLbl>
              <c:idx val="24"/>
              <c:delete val="1"/>
              <c:extLst>
                <c:ext xmlns:c15="http://schemas.microsoft.com/office/drawing/2012/chart" uri="{CE6537A1-D6FC-4f65-9D91-7224C49458BB}"/>
                <c:ext xmlns:c16="http://schemas.microsoft.com/office/drawing/2014/chart" uri="{C3380CC4-5D6E-409C-BE32-E72D297353CC}">
                  <c16:uniqueId val="{0000006B-14F7-414D-AA3F-FD3F7E8E5E37}"/>
                </c:ext>
              </c:extLst>
            </c:dLbl>
            <c:dLbl>
              <c:idx val="25"/>
              <c:delete val="1"/>
              <c:extLst>
                <c:ext xmlns:c15="http://schemas.microsoft.com/office/drawing/2012/chart" uri="{CE6537A1-D6FC-4f65-9D91-7224C49458BB}"/>
                <c:ext xmlns:c16="http://schemas.microsoft.com/office/drawing/2014/chart" uri="{C3380CC4-5D6E-409C-BE32-E72D297353CC}">
                  <c16:uniqueId val="{0000006A-14F7-414D-AA3F-FD3F7E8E5E37}"/>
                </c:ext>
              </c:extLst>
            </c:dLbl>
            <c:dLbl>
              <c:idx val="26"/>
              <c:delete val="1"/>
              <c:extLst>
                <c:ext xmlns:c15="http://schemas.microsoft.com/office/drawing/2012/chart" uri="{CE6537A1-D6FC-4f65-9D91-7224C49458BB}"/>
                <c:ext xmlns:c16="http://schemas.microsoft.com/office/drawing/2014/chart" uri="{C3380CC4-5D6E-409C-BE32-E72D297353CC}">
                  <c16:uniqueId val="{00000069-14F7-414D-AA3F-FD3F7E8E5E37}"/>
                </c:ext>
              </c:extLst>
            </c:dLbl>
            <c:dLbl>
              <c:idx val="27"/>
              <c:delete val="1"/>
              <c:extLst>
                <c:ext xmlns:c15="http://schemas.microsoft.com/office/drawing/2012/chart" uri="{CE6537A1-D6FC-4f65-9D91-7224C49458BB}"/>
                <c:ext xmlns:c16="http://schemas.microsoft.com/office/drawing/2014/chart" uri="{C3380CC4-5D6E-409C-BE32-E72D297353CC}">
                  <c16:uniqueId val="{00000068-14F7-414D-AA3F-FD3F7E8E5E37}"/>
                </c:ext>
              </c:extLst>
            </c:dLbl>
            <c:dLbl>
              <c:idx val="28"/>
              <c:delete val="1"/>
              <c:extLst>
                <c:ext xmlns:c15="http://schemas.microsoft.com/office/drawing/2012/chart" uri="{CE6537A1-D6FC-4f65-9D91-7224C49458BB}"/>
                <c:ext xmlns:c16="http://schemas.microsoft.com/office/drawing/2014/chart" uri="{C3380CC4-5D6E-409C-BE32-E72D297353CC}">
                  <c16:uniqueId val="{00000067-14F7-414D-AA3F-FD3F7E8E5E37}"/>
                </c:ext>
              </c:extLst>
            </c:dLbl>
            <c:dLbl>
              <c:idx val="29"/>
              <c:delete val="1"/>
              <c:extLst>
                <c:ext xmlns:c15="http://schemas.microsoft.com/office/drawing/2012/chart" uri="{CE6537A1-D6FC-4f65-9D91-7224C49458BB}"/>
                <c:ext xmlns:c16="http://schemas.microsoft.com/office/drawing/2014/chart" uri="{C3380CC4-5D6E-409C-BE32-E72D297353CC}">
                  <c16:uniqueId val="{00000066-14F7-414D-AA3F-FD3F7E8E5E37}"/>
                </c:ext>
              </c:extLst>
            </c:dLbl>
            <c:dLbl>
              <c:idx val="30"/>
              <c:delete val="1"/>
              <c:extLst>
                <c:ext xmlns:c15="http://schemas.microsoft.com/office/drawing/2012/chart" uri="{CE6537A1-D6FC-4f65-9D91-7224C49458BB}"/>
                <c:ext xmlns:c16="http://schemas.microsoft.com/office/drawing/2014/chart" uri="{C3380CC4-5D6E-409C-BE32-E72D297353CC}">
                  <c16:uniqueId val="{00000062-14F7-414D-AA3F-FD3F7E8E5E37}"/>
                </c:ext>
              </c:extLst>
            </c:dLbl>
            <c:dLbl>
              <c:idx val="31"/>
              <c:delete val="1"/>
              <c:extLst>
                <c:ext xmlns:c15="http://schemas.microsoft.com/office/drawing/2012/chart" uri="{CE6537A1-D6FC-4f65-9D91-7224C49458BB}"/>
                <c:ext xmlns:c16="http://schemas.microsoft.com/office/drawing/2014/chart" uri="{C3380CC4-5D6E-409C-BE32-E72D297353CC}">
                  <c16:uniqueId val="{00000061-14F7-414D-AA3F-FD3F7E8E5E37}"/>
                </c:ext>
              </c:extLst>
            </c:dLbl>
            <c:dLbl>
              <c:idx val="32"/>
              <c:delete val="1"/>
              <c:extLst>
                <c:ext xmlns:c15="http://schemas.microsoft.com/office/drawing/2012/chart" uri="{CE6537A1-D6FC-4f65-9D91-7224C49458BB}"/>
                <c:ext xmlns:c16="http://schemas.microsoft.com/office/drawing/2014/chart" uri="{C3380CC4-5D6E-409C-BE32-E72D297353CC}">
                  <c16:uniqueId val="{00000060-14F7-414D-AA3F-FD3F7E8E5E37}"/>
                </c:ext>
              </c:extLst>
            </c:dLbl>
            <c:dLbl>
              <c:idx val="33"/>
              <c:delete val="1"/>
              <c:extLst>
                <c:ext xmlns:c15="http://schemas.microsoft.com/office/drawing/2012/chart" uri="{CE6537A1-D6FC-4f65-9D91-7224C49458BB}"/>
                <c:ext xmlns:c16="http://schemas.microsoft.com/office/drawing/2014/chart" uri="{C3380CC4-5D6E-409C-BE32-E72D297353CC}">
                  <c16:uniqueId val="{0000005F-14F7-414D-AA3F-FD3F7E8E5E37}"/>
                </c:ext>
              </c:extLst>
            </c:dLbl>
            <c:dLbl>
              <c:idx val="34"/>
              <c:delete val="1"/>
              <c:extLst>
                <c:ext xmlns:c15="http://schemas.microsoft.com/office/drawing/2012/chart" uri="{CE6537A1-D6FC-4f65-9D91-7224C49458BB}"/>
                <c:ext xmlns:c16="http://schemas.microsoft.com/office/drawing/2014/chart" uri="{C3380CC4-5D6E-409C-BE32-E72D297353CC}">
                  <c16:uniqueId val="{0000005E-14F7-414D-AA3F-FD3F7E8E5E37}"/>
                </c:ext>
              </c:extLst>
            </c:dLbl>
            <c:dLbl>
              <c:idx val="35"/>
              <c:delete val="1"/>
              <c:extLst>
                <c:ext xmlns:c15="http://schemas.microsoft.com/office/drawing/2012/chart" uri="{CE6537A1-D6FC-4f65-9D91-7224C49458BB}"/>
                <c:ext xmlns:c16="http://schemas.microsoft.com/office/drawing/2014/chart" uri="{C3380CC4-5D6E-409C-BE32-E72D297353CC}">
                  <c16:uniqueId val="{0000005D-14F7-414D-AA3F-FD3F7E8E5E37}"/>
                </c:ext>
              </c:extLst>
            </c:dLbl>
            <c:dLbl>
              <c:idx val="36"/>
              <c:delete val="1"/>
              <c:extLst>
                <c:ext xmlns:c15="http://schemas.microsoft.com/office/drawing/2012/chart" uri="{CE6537A1-D6FC-4f65-9D91-7224C49458BB}"/>
                <c:ext xmlns:c16="http://schemas.microsoft.com/office/drawing/2014/chart" uri="{C3380CC4-5D6E-409C-BE32-E72D297353CC}">
                  <c16:uniqueId val="{0000005C-14F7-414D-AA3F-FD3F7E8E5E37}"/>
                </c:ext>
              </c:extLst>
            </c:dLbl>
            <c:dLbl>
              <c:idx val="37"/>
              <c:delete val="1"/>
              <c:extLst>
                <c:ext xmlns:c15="http://schemas.microsoft.com/office/drawing/2012/chart" uri="{CE6537A1-D6FC-4f65-9D91-7224C49458BB}"/>
                <c:ext xmlns:c16="http://schemas.microsoft.com/office/drawing/2014/chart" uri="{C3380CC4-5D6E-409C-BE32-E72D297353CC}">
                  <c16:uniqueId val="{0000005B-14F7-414D-AA3F-FD3F7E8E5E37}"/>
                </c:ext>
              </c:extLst>
            </c:dLbl>
            <c:dLbl>
              <c:idx val="38"/>
              <c:delete val="1"/>
              <c:extLst>
                <c:ext xmlns:c15="http://schemas.microsoft.com/office/drawing/2012/chart" uri="{CE6537A1-D6FC-4f65-9D91-7224C49458BB}"/>
                <c:ext xmlns:c16="http://schemas.microsoft.com/office/drawing/2014/chart" uri="{C3380CC4-5D6E-409C-BE32-E72D297353CC}">
                  <c16:uniqueId val="{0000005A-14F7-414D-AA3F-FD3F7E8E5E37}"/>
                </c:ext>
              </c:extLst>
            </c:dLbl>
            <c:dLbl>
              <c:idx val="39"/>
              <c:delete val="1"/>
              <c:extLst>
                <c:ext xmlns:c15="http://schemas.microsoft.com/office/drawing/2012/chart" uri="{CE6537A1-D6FC-4f65-9D91-7224C49458BB}"/>
                <c:ext xmlns:c16="http://schemas.microsoft.com/office/drawing/2014/chart" uri="{C3380CC4-5D6E-409C-BE32-E72D297353CC}">
                  <c16:uniqueId val="{00000059-14F7-414D-AA3F-FD3F7E8E5E37}"/>
                </c:ext>
              </c:extLst>
            </c:dLbl>
            <c:dLbl>
              <c:idx val="40"/>
              <c:delete val="1"/>
              <c:extLst>
                <c:ext xmlns:c15="http://schemas.microsoft.com/office/drawing/2012/chart" uri="{CE6537A1-D6FC-4f65-9D91-7224C49458BB}"/>
                <c:ext xmlns:c16="http://schemas.microsoft.com/office/drawing/2014/chart" uri="{C3380CC4-5D6E-409C-BE32-E72D297353CC}">
                  <c16:uniqueId val="{00000058-14F7-414D-AA3F-FD3F7E8E5E37}"/>
                </c:ext>
              </c:extLst>
            </c:dLbl>
            <c:dLbl>
              <c:idx val="41"/>
              <c:delete val="1"/>
              <c:extLst>
                <c:ext xmlns:c15="http://schemas.microsoft.com/office/drawing/2012/chart" uri="{CE6537A1-D6FC-4f65-9D91-7224C49458BB}"/>
                <c:ext xmlns:c16="http://schemas.microsoft.com/office/drawing/2014/chart" uri="{C3380CC4-5D6E-409C-BE32-E72D297353CC}">
                  <c16:uniqueId val="{00000057-14F7-414D-AA3F-FD3F7E8E5E37}"/>
                </c:ext>
              </c:extLst>
            </c:dLbl>
            <c:dLbl>
              <c:idx val="42"/>
              <c:delete val="1"/>
              <c:extLst>
                <c:ext xmlns:c15="http://schemas.microsoft.com/office/drawing/2012/chart" uri="{CE6537A1-D6FC-4f65-9D91-7224C49458BB}"/>
                <c:ext xmlns:c16="http://schemas.microsoft.com/office/drawing/2014/chart" uri="{C3380CC4-5D6E-409C-BE32-E72D297353CC}">
                  <c16:uniqueId val="{00000056-14F7-414D-AA3F-FD3F7E8E5E37}"/>
                </c:ext>
              </c:extLst>
            </c:dLbl>
            <c:dLbl>
              <c:idx val="43"/>
              <c:delete val="1"/>
              <c:extLst>
                <c:ext xmlns:c15="http://schemas.microsoft.com/office/drawing/2012/chart" uri="{CE6537A1-D6FC-4f65-9D91-7224C49458BB}"/>
                <c:ext xmlns:c16="http://schemas.microsoft.com/office/drawing/2014/chart" uri="{C3380CC4-5D6E-409C-BE32-E72D297353CC}">
                  <c16:uniqueId val="{00000055-14F7-414D-AA3F-FD3F7E8E5E37}"/>
                </c:ext>
              </c:extLst>
            </c:dLbl>
            <c:dLbl>
              <c:idx val="44"/>
              <c:delete val="1"/>
              <c:extLst>
                <c:ext xmlns:c15="http://schemas.microsoft.com/office/drawing/2012/chart" uri="{CE6537A1-D6FC-4f65-9D91-7224C49458BB}"/>
                <c:ext xmlns:c16="http://schemas.microsoft.com/office/drawing/2014/chart" uri="{C3380CC4-5D6E-409C-BE32-E72D297353CC}">
                  <c16:uniqueId val="{00000054-14F7-414D-AA3F-FD3F7E8E5E37}"/>
                </c:ext>
              </c:extLst>
            </c:dLbl>
            <c:dLbl>
              <c:idx val="45"/>
              <c:delete val="1"/>
              <c:extLst>
                <c:ext xmlns:c15="http://schemas.microsoft.com/office/drawing/2012/chart" uri="{CE6537A1-D6FC-4f65-9D91-7224C49458BB}"/>
                <c:ext xmlns:c16="http://schemas.microsoft.com/office/drawing/2014/chart" uri="{C3380CC4-5D6E-409C-BE32-E72D297353CC}">
                  <c16:uniqueId val="{00000053-14F7-414D-AA3F-FD3F7E8E5E37}"/>
                </c:ext>
              </c:extLst>
            </c:dLbl>
            <c:dLbl>
              <c:idx val="46"/>
              <c:delete val="1"/>
              <c:extLst>
                <c:ext xmlns:c15="http://schemas.microsoft.com/office/drawing/2012/chart" uri="{CE6537A1-D6FC-4f65-9D91-7224C49458BB}"/>
                <c:ext xmlns:c16="http://schemas.microsoft.com/office/drawing/2014/chart" uri="{C3380CC4-5D6E-409C-BE32-E72D297353CC}">
                  <c16:uniqueId val="{00000052-14F7-414D-AA3F-FD3F7E8E5E37}"/>
                </c:ext>
              </c:extLst>
            </c:dLbl>
            <c:dLbl>
              <c:idx val="47"/>
              <c:delete val="1"/>
              <c:extLst>
                <c:ext xmlns:c15="http://schemas.microsoft.com/office/drawing/2012/chart" uri="{CE6537A1-D6FC-4f65-9D91-7224C49458BB}"/>
                <c:ext xmlns:c16="http://schemas.microsoft.com/office/drawing/2014/chart" uri="{C3380CC4-5D6E-409C-BE32-E72D297353CC}">
                  <c16:uniqueId val="{00000051-14F7-414D-AA3F-FD3F7E8E5E37}"/>
                </c:ext>
              </c:extLst>
            </c:dLbl>
            <c:dLbl>
              <c:idx val="48"/>
              <c:delete val="1"/>
              <c:extLst>
                <c:ext xmlns:c15="http://schemas.microsoft.com/office/drawing/2012/chart" uri="{CE6537A1-D6FC-4f65-9D91-7224C49458BB}"/>
                <c:ext xmlns:c16="http://schemas.microsoft.com/office/drawing/2014/chart" uri="{C3380CC4-5D6E-409C-BE32-E72D297353CC}">
                  <c16:uniqueId val="{00000044-14F7-414D-AA3F-FD3F7E8E5E37}"/>
                </c:ext>
              </c:extLst>
            </c:dLbl>
            <c:dLbl>
              <c:idx val="49"/>
              <c:delete val="1"/>
              <c:extLst>
                <c:ext xmlns:c15="http://schemas.microsoft.com/office/drawing/2012/chart" uri="{CE6537A1-D6FC-4f65-9D91-7224C49458BB}"/>
                <c:ext xmlns:c16="http://schemas.microsoft.com/office/drawing/2014/chart" uri="{C3380CC4-5D6E-409C-BE32-E72D297353CC}">
                  <c16:uniqueId val="{00000050-14F7-414D-AA3F-FD3F7E8E5E37}"/>
                </c:ext>
              </c:extLst>
            </c:dLbl>
            <c:dLbl>
              <c:idx val="50"/>
              <c:delete val="1"/>
              <c:extLst>
                <c:ext xmlns:c15="http://schemas.microsoft.com/office/drawing/2012/chart" uri="{CE6537A1-D6FC-4f65-9D91-7224C49458BB}"/>
                <c:ext xmlns:c16="http://schemas.microsoft.com/office/drawing/2014/chart" uri="{C3380CC4-5D6E-409C-BE32-E72D297353CC}">
                  <c16:uniqueId val="{0000004F-14F7-414D-AA3F-FD3F7E8E5E37}"/>
                </c:ext>
              </c:extLst>
            </c:dLbl>
            <c:dLbl>
              <c:idx val="51"/>
              <c:delete val="1"/>
              <c:extLst>
                <c:ext xmlns:c15="http://schemas.microsoft.com/office/drawing/2012/chart" uri="{CE6537A1-D6FC-4f65-9D91-7224C49458BB}"/>
                <c:ext xmlns:c16="http://schemas.microsoft.com/office/drawing/2014/chart" uri="{C3380CC4-5D6E-409C-BE32-E72D297353CC}">
                  <c16:uniqueId val="{0000004E-14F7-414D-AA3F-FD3F7E8E5E37}"/>
                </c:ext>
              </c:extLst>
            </c:dLbl>
            <c:dLbl>
              <c:idx val="52"/>
              <c:delete val="1"/>
              <c:extLst>
                <c:ext xmlns:c15="http://schemas.microsoft.com/office/drawing/2012/chart" uri="{CE6537A1-D6FC-4f65-9D91-7224C49458BB}"/>
                <c:ext xmlns:c16="http://schemas.microsoft.com/office/drawing/2014/chart" uri="{C3380CC4-5D6E-409C-BE32-E72D297353CC}">
                  <c16:uniqueId val="{0000004D-14F7-414D-AA3F-FD3F7E8E5E37}"/>
                </c:ext>
              </c:extLst>
            </c:dLbl>
            <c:dLbl>
              <c:idx val="53"/>
              <c:delete val="1"/>
              <c:extLst>
                <c:ext xmlns:c15="http://schemas.microsoft.com/office/drawing/2012/chart" uri="{CE6537A1-D6FC-4f65-9D91-7224C49458BB}"/>
                <c:ext xmlns:c16="http://schemas.microsoft.com/office/drawing/2014/chart" uri="{C3380CC4-5D6E-409C-BE32-E72D297353CC}">
                  <c16:uniqueId val="{0000004C-14F7-414D-AA3F-FD3F7E8E5E37}"/>
                </c:ext>
              </c:extLst>
            </c:dLbl>
            <c:dLbl>
              <c:idx val="54"/>
              <c:delete val="1"/>
              <c:extLst>
                <c:ext xmlns:c15="http://schemas.microsoft.com/office/drawing/2012/chart" uri="{CE6537A1-D6FC-4f65-9D91-7224C49458BB}"/>
                <c:ext xmlns:c16="http://schemas.microsoft.com/office/drawing/2014/chart" uri="{C3380CC4-5D6E-409C-BE32-E72D297353CC}">
                  <c16:uniqueId val="{0000004B-14F7-414D-AA3F-FD3F7E8E5E37}"/>
                </c:ext>
              </c:extLst>
            </c:dLbl>
            <c:dLbl>
              <c:idx val="55"/>
              <c:delete val="1"/>
              <c:extLst>
                <c:ext xmlns:c15="http://schemas.microsoft.com/office/drawing/2012/chart" uri="{CE6537A1-D6FC-4f65-9D91-7224C49458BB}"/>
                <c:ext xmlns:c16="http://schemas.microsoft.com/office/drawing/2014/chart" uri="{C3380CC4-5D6E-409C-BE32-E72D297353CC}">
                  <c16:uniqueId val="{0000004A-14F7-414D-AA3F-FD3F7E8E5E37}"/>
                </c:ext>
              </c:extLst>
            </c:dLbl>
            <c:dLbl>
              <c:idx val="56"/>
              <c:delete val="1"/>
              <c:extLst>
                <c:ext xmlns:c15="http://schemas.microsoft.com/office/drawing/2012/chart" uri="{CE6537A1-D6FC-4f65-9D91-7224C49458BB}"/>
                <c:ext xmlns:c16="http://schemas.microsoft.com/office/drawing/2014/chart" uri="{C3380CC4-5D6E-409C-BE32-E72D297353CC}">
                  <c16:uniqueId val="{00000049-14F7-414D-AA3F-FD3F7E8E5E37}"/>
                </c:ext>
              </c:extLst>
            </c:dLbl>
            <c:dLbl>
              <c:idx val="57"/>
              <c:delete val="1"/>
              <c:extLst>
                <c:ext xmlns:c15="http://schemas.microsoft.com/office/drawing/2012/chart" uri="{CE6537A1-D6FC-4f65-9D91-7224C49458BB}"/>
                <c:ext xmlns:c16="http://schemas.microsoft.com/office/drawing/2014/chart" uri="{C3380CC4-5D6E-409C-BE32-E72D297353CC}">
                  <c16:uniqueId val="{00000048-14F7-414D-AA3F-FD3F7E8E5E37}"/>
                </c:ext>
              </c:extLst>
            </c:dLbl>
            <c:dLbl>
              <c:idx val="58"/>
              <c:delete val="1"/>
              <c:extLst>
                <c:ext xmlns:c15="http://schemas.microsoft.com/office/drawing/2012/chart" uri="{CE6537A1-D6FC-4f65-9D91-7224C49458BB}"/>
                <c:ext xmlns:c16="http://schemas.microsoft.com/office/drawing/2014/chart" uri="{C3380CC4-5D6E-409C-BE32-E72D297353CC}">
                  <c16:uniqueId val="{00000047-14F7-414D-AA3F-FD3F7E8E5E37}"/>
                </c:ext>
              </c:extLst>
            </c:dLbl>
            <c:dLbl>
              <c:idx val="59"/>
              <c:delete val="1"/>
              <c:extLst>
                <c:ext xmlns:c15="http://schemas.microsoft.com/office/drawing/2012/chart" uri="{CE6537A1-D6FC-4f65-9D91-7224C49458BB}"/>
                <c:ext xmlns:c16="http://schemas.microsoft.com/office/drawing/2014/chart" uri="{C3380CC4-5D6E-409C-BE32-E72D297353CC}">
                  <c16:uniqueId val="{00000046-14F7-414D-AA3F-FD3F7E8E5E37}"/>
                </c:ext>
              </c:extLst>
            </c:dLbl>
            <c:dLbl>
              <c:idx val="60"/>
              <c:delete val="1"/>
              <c:extLst>
                <c:ext xmlns:c15="http://schemas.microsoft.com/office/drawing/2012/chart" uri="{CE6537A1-D6FC-4f65-9D91-7224C49458BB}"/>
                <c:ext xmlns:c16="http://schemas.microsoft.com/office/drawing/2014/chart" uri="{C3380CC4-5D6E-409C-BE32-E72D297353CC}">
                  <c16:uniqueId val="{00000045-14F7-414D-AA3F-FD3F7E8E5E37}"/>
                </c:ext>
              </c:extLst>
            </c:dLbl>
            <c:dLbl>
              <c:idx val="61"/>
              <c:delete val="1"/>
              <c:extLst>
                <c:ext xmlns:c15="http://schemas.microsoft.com/office/drawing/2012/chart" uri="{CE6537A1-D6FC-4f65-9D91-7224C49458BB}"/>
                <c:ext xmlns:c16="http://schemas.microsoft.com/office/drawing/2014/chart" uri="{C3380CC4-5D6E-409C-BE32-E72D297353CC}">
                  <c16:uniqueId val="{0000002A-14F7-414D-AA3F-FD3F7E8E5E37}"/>
                </c:ext>
              </c:extLst>
            </c:dLbl>
            <c:dLbl>
              <c:idx val="62"/>
              <c:delete val="1"/>
              <c:extLst>
                <c:ext xmlns:c15="http://schemas.microsoft.com/office/drawing/2012/chart" uri="{CE6537A1-D6FC-4f65-9D91-7224C49458BB}"/>
                <c:ext xmlns:c16="http://schemas.microsoft.com/office/drawing/2014/chart" uri="{C3380CC4-5D6E-409C-BE32-E72D297353CC}">
                  <c16:uniqueId val="{00000018-14F7-414D-AA3F-FD3F7E8E5E37}"/>
                </c:ext>
              </c:extLst>
            </c:dLbl>
            <c:dLbl>
              <c:idx val="63"/>
              <c:delete val="1"/>
              <c:extLst>
                <c:ext xmlns:c15="http://schemas.microsoft.com/office/drawing/2012/chart" uri="{CE6537A1-D6FC-4f65-9D91-7224C49458BB}"/>
                <c:ext xmlns:c16="http://schemas.microsoft.com/office/drawing/2014/chart" uri="{C3380CC4-5D6E-409C-BE32-E72D297353CC}">
                  <c16:uniqueId val="{00000029-14F7-414D-AA3F-FD3F7E8E5E37}"/>
                </c:ext>
              </c:extLst>
            </c:dLbl>
            <c:dLbl>
              <c:idx val="64"/>
              <c:delete val="1"/>
              <c:extLst>
                <c:ext xmlns:c15="http://schemas.microsoft.com/office/drawing/2012/chart" uri="{CE6537A1-D6FC-4f65-9D91-7224C49458BB}"/>
                <c:ext xmlns:c16="http://schemas.microsoft.com/office/drawing/2014/chart" uri="{C3380CC4-5D6E-409C-BE32-E72D297353CC}">
                  <c16:uniqueId val="{00000028-14F7-414D-AA3F-FD3F7E8E5E37}"/>
                </c:ext>
              </c:extLst>
            </c:dLbl>
            <c:dLbl>
              <c:idx val="65"/>
              <c:delete val="1"/>
              <c:extLst>
                <c:ext xmlns:c15="http://schemas.microsoft.com/office/drawing/2012/chart" uri="{CE6537A1-D6FC-4f65-9D91-7224C49458BB}"/>
                <c:ext xmlns:c16="http://schemas.microsoft.com/office/drawing/2014/chart" uri="{C3380CC4-5D6E-409C-BE32-E72D297353CC}">
                  <c16:uniqueId val="{00000027-14F7-414D-AA3F-FD3F7E8E5E37}"/>
                </c:ext>
              </c:extLst>
            </c:dLbl>
            <c:dLbl>
              <c:idx val="66"/>
              <c:delete val="1"/>
              <c:extLst>
                <c:ext xmlns:c15="http://schemas.microsoft.com/office/drawing/2012/chart" uri="{CE6537A1-D6FC-4f65-9D91-7224C49458BB}"/>
                <c:ext xmlns:c16="http://schemas.microsoft.com/office/drawing/2014/chart" uri="{C3380CC4-5D6E-409C-BE32-E72D297353CC}">
                  <c16:uniqueId val="{00000026-14F7-414D-AA3F-FD3F7E8E5E37}"/>
                </c:ext>
              </c:extLst>
            </c:dLbl>
            <c:dLbl>
              <c:idx val="67"/>
              <c:delete val="1"/>
              <c:extLst>
                <c:ext xmlns:c15="http://schemas.microsoft.com/office/drawing/2012/chart" uri="{CE6537A1-D6FC-4f65-9D91-7224C49458BB}"/>
                <c:ext xmlns:c16="http://schemas.microsoft.com/office/drawing/2014/chart" uri="{C3380CC4-5D6E-409C-BE32-E72D297353CC}">
                  <c16:uniqueId val="{00000025-14F7-414D-AA3F-FD3F7E8E5E37}"/>
                </c:ext>
              </c:extLst>
            </c:dLbl>
            <c:dLbl>
              <c:idx val="68"/>
              <c:delete val="1"/>
              <c:extLst>
                <c:ext xmlns:c15="http://schemas.microsoft.com/office/drawing/2012/chart" uri="{CE6537A1-D6FC-4f65-9D91-7224C49458BB}"/>
                <c:ext xmlns:c16="http://schemas.microsoft.com/office/drawing/2014/chart" uri="{C3380CC4-5D6E-409C-BE32-E72D297353CC}">
                  <c16:uniqueId val="{00000024-14F7-414D-AA3F-FD3F7E8E5E37}"/>
                </c:ext>
              </c:extLst>
            </c:dLbl>
            <c:dLbl>
              <c:idx val="69"/>
              <c:delete val="1"/>
              <c:extLst>
                <c:ext xmlns:c15="http://schemas.microsoft.com/office/drawing/2012/chart" uri="{CE6537A1-D6FC-4f65-9D91-7224C49458BB}"/>
                <c:ext xmlns:c16="http://schemas.microsoft.com/office/drawing/2014/chart" uri="{C3380CC4-5D6E-409C-BE32-E72D297353CC}">
                  <c16:uniqueId val="{00000017-14F7-414D-AA3F-FD3F7E8E5E37}"/>
                </c:ext>
              </c:extLst>
            </c:dLbl>
            <c:dLbl>
              <c:idx val="70"/>
              <c:delete val="1"/>
              <c:extLst>
                <c:ext xmlns:c15="http://schemas.microsoft.com/office/drawing/2012/chart" uri="{CE6537A1-D6FC-4f65-9D91-7224C49458BB}"/>
                <c:ext xmlns:c16="http://schemas.microsoft.com/office/drawing/2014/chart" uri="{C3380CC4-5D6E-409C-BE32-E72D297353CC}">
                  <c16:uniqueId val="{00000023-14F7-414D-AA3F-FD3F7E8E5E37}"/>
                </c:ext>
              </c:extLst>
            </c:dLbl>
            <c:dLbl>
              <c:idx val="71"/>
              <c:delete val="1"/>
              <c:extLst>
                <c:ext xmlns:c15="http://schemas.microsoft.com/office/drawing/2012/chart" uri="{CE6537A1-D6FC-4f65-9D91-7224C49458BB}"/>
                <c:ext xmlns:c16="http://schemas.microsoft.com/office/drawing/2014/chart" uri="{C3380CC4-5D6E-409C-BE32-E72D297353CC}">
                  <c16:uniqueId val="{00000022-14F7-414D-AA3F-FD3F7E8E5E37}"/>
                </c:ext>
              </c:extLst>
            </c:dLbl>
            <c:dLbl>
              <c:idx val="72"/>
              <c:delete val="1"/>
              <c:extLst>
                <c:ext xmlns:c15="http://schemas.microsoft.com/office/drawing/2012/chart" uri="{CE6537A1-D6FC-4f65-9D91-7224C49458BB}"/>
                <c:ext xmlns:c16="http://schemas.microsoft.com/office/drawing/2014/chart" uri="{C3380CC4-5D6E-409C-BE32-E72D297353CC}">
                  <c16:uniqueId val="{00000021-14F7-414D-AA3F-FD3F7E8E5E37}"/>
                </c:ext>
              </c:extLst>
            </c:dLbl>
            <c:dLbl>
              <c:idx val="73"/>
              <c:delete val="1"/>
              <c:extLst>
                <c:ext xmlns:c15="http://schemas.microsoft.com/office/drawing/2012/chart" uri="{CE6537A1-D6FC-4f65-9D91-7224C49458BB}"/>
                <c:ext xmlns:c16="http://schemas.microsoft.com/office/drawing/2014/chart" uri="{C3380CC4-5D6E-409C-BE32-E72D297353CC}">
                  <c16:uniqueId val="{00000020-14F7-414D-AA3F-FD3F7E8E5E37}"/>
                </c:ext>
              </c:extLst>
            </c:dLbl>
            <c:dLbl>
              <c:idx val="74"/>
              <c:delete val="1"/>
              <c:extLst>
                <c:ext xmlns:c15="http://schemas.microsoft.com/office/drawing/2012/chart" uri="{CE6537A1-D6FC-4f65-9D91-7224C49458BB}"/>
                <c:ext xmlns:c16="http://schemas.microsoft.com/office/drawing/2014/chart" uri="{C3380CC4-5D6E-409C-BE32-E72D297353CC}">
                  <c16:uniqueId val="{0000001F-14F7-414D-AA3F-FD3F7E8E5E37}"/>
                </c:ext>
              </c:extLst>
            </c:dLbl>
            <c:dLbl>
              <c:idx val="75"/>
              <c:delete val="1"/>
              <c:extLst>
                <c:ext xmlns:c15="http://schemas.microsoft.com/office/drawing/2012/chart" uri="{CE6537A1-D6FC-4f65-9D91-7224C49458BB}"/>
                <c:ext xmlns:c16="http://schemas.microsoft.com/office/drawing/2014/chart" uri="{C3380CC4-5D6E-409C-BE32-E72D297353CC}">
                  <c16:uniqueId val="{0000001E-14F7-414D-AA3F-FD3F7E8E5E37}"/>
                </c:ext>
              </c:extLst>
            </c:dLbl>
            <c:dLbl>
              <c:idx val="76"/>
              <c:delete val="1"/>
              <c:extLst>
                <c:ext xmlns:c15="http://schemas.microsoft.com/office/drawing/2012/chart" uri="{CE6537A1-D6FC-4f65-9D91-7224C49458BB}"/>
                <c:ext xmlns:c16="http://schemas.microsoft.com/office/drawing/2014/chart" uri="{C3380CC4-5D6E-409C-BE32-E72D297353CC}">
                  <c16:uniqueId val="{0000001D-14F7-414D-AA3F-FD3F7E8E5E37}"/>
                </c:ext>
              </c:extLst>
            </c:dLbl>
            <c:dLbl>
              <c:idx val="77"/>
              <c:delete val="1"/>
              <c:extLst>
                <c:ext xmlns:c15="http://schemas.microsoft.com/office/drawing/2012/chart" uri="{CE6537A1-D6FC-4f65-9D91-7224C49458BB}"/>
                <c:ext xmlns:c16="http://schemas.microsoft.com/office/drawing/2014/chart" uri="{C3380CC4-5D6E-409C-BE32-E72D297353CC}">
                  <c16:uniqueId val="{0000001C-14F7-414D-AA3F-FD3F7E8E5E37}"/>
                </c:ext>
              </c:extLst>
            </c:dLbl>
            <c:dLbl>
              <c:idx val="78"/>
              <c:delete val="1"/>
              <c:extLst>
                <c:ext xmlns:c15="http://schemas.microsoft.com/office/drawing/2012/chart" uri="{CE6537A1-D6FC-4f65-9D91-7224C49458BB}"/>
                <c:ext xmlns:c16="http://schemas.microsoft.com/office/drawing/2014/chart" uri="{C3380CC4-5D6E-409C-BE32-E72D297353CC}">
                  <c16:uniqueId val="{00000019-14F7-414D-AA3F-FD3F7E8E5E37}"/>
                </c:ext>
              </c:extLst>
            </c:dLbl>
            <c:dLbl>
              <c:idx val="79"/>
              <c:delete val="1"/>
              <c:extLst>
                <c:ext xmlns:c15="http://schemas.microsoft.com/office/drawing/2012/chart" uri="{CE6537A1-D6FC-4f65-9D91-7224C49458BB}"/>
                <c:ext xmlns:c16="http://schemas.microsoft.com/office/drawing/2014/chart" uri="{C3380CC4-5D6E-409C-BE32-E72D297353CC}">
                  <c16:uniqueId val="{00000016-14F7-414D-AA3F-FD3F7E8E5E37}"/>
                </c:ext>
              </c:extLst>
            </c:dLbl>
            <c:dLbl>
              <c:idx val="80"/>
              <c:delete val="1"/>
              <c:extLst>
                <c:ext xmlns:c15="http://schemas.microsoft.com/office/drawing/2012/chart" uri="{CE6537A1-D6FC-4f65-9D91-7224C49458BB}"/>
                <c:ext xmlns:c16="http://schemas.microsoft.com/office/drawing/2014/chart" uri="{C3380CC4-5D6E-409C-BE32-E72D297353CC}">
                  <c16:uniqueId val="{0000001B-14F7-414D-AA3F-FD3F7E8E5E37}"/>
                </c:ext>
              </c:extLst>
            </c:dLbl>
            <c:dLbl>
              <c:idx val="81"/>
              <c:delete val="1"/>
              <c:extLst>
                <c:ext xmlns:c15="http://schemas.microsoft.com/office/drawing/2012/chart" uri="{CE6537A1-D6FC-4f65-9D91-7224C49458BB}"/>
                <c:ext xmlns:c16="http://schemas.microsoft.com/office/drawing/2014/chart" uri="{C3380CC4-5D6E-409C-BE32-E72D297353CC}">
                  <c16:uniqueId val="{0000001A-14F7-414D-AA3F-FD3F7E8E5E37}"/>
                </c:ext>
              </c:extLst>
            </c:dLbl>
            <c:dLbl>
              <c:idx val="82"/>
              <c:delete val="1"/>
              <c:extLst>
                <c:ext xmlns:c15="http://schemas.microsoft.com/office/drawing/2012/chart" uri="{CE6537A1-D6FC-4f65-9D91-7224C49458BB}"/>
                <c:ext xmlns:c16="http://schemas.microsoft.com/office/drawing/2014/chart" uri="{C3380CC4-5D6E-409C-BE32-E72D297353CC}">
                  <c16:uniqueId val="{0000003E-14F7-414D-AA3F-FD3F7E8E5E37}"/>
                </c:ext>
              </c:extLst>
            </c:dLbl>
            <c:dLbl>
              <c:idx val="83"/>
              <c:delete val="1"/>
              <c:extLst>
                <c:ext xmlns:c15="http://schemas.microsoft.com/office/drawing/2012/chart" uri="{CE6537A1-D6FC-4f65-9D91-7224C49458BB}"/>
                <c:ext xmlns:c16="http://schemas.microsoft.com/office/drawing/2014/chart" uri="{C3380CC4-5D6E-409C-BE32-E72D297353CC}">
                  <c16:uniqueId val="{0000002B-14F7-414D-AA3F-FD3F7E8E5E37}"/>
                </c:ext>
              </c:extLst>
            </c:dLbl>
            <c:dLbl>
              <c:idx val="84"/>
              <c:delete val="1"/>
              <c:extLst>
                <c:ext xmlns:c15="http://schemas.microsoft.com/office/drawing/2012/chart" uri="{CE6537A1-D6FC-4f65-9D91-7224C49458BB}"/>
                <c:ext xmlns:c16="http://schemas.microsoft.com/office/drawing/2014/chart" uri="{C3380CC4-5D6E-409C-BE32-E72D297353CC}">
                  <c16:uniqueId val="{00000036-14F7-414D-AA3F-FD3F7E8E5E37}"/>
                </c:ext>
              </c:extLst>
            </c:dLbl>
            <c:dLbl>
              <c:idx val="85"/>
              <c:delete val="1"/>
              <c:extLst>
                <c:ext xmlns:c15="http://schemas.microsoft.com/office/drawing/2012/chart" uri="{CE6537A1-D6FC-4f65-9D91-7224C49458BB}"/>
                <c:ext xmlns:c16="http://schemas.microsoft.com/office/drawing/2014/chart" uri="{C3380CC4-5D6E-409C-BE32-E72D297353CC}">
                  <c16:uniqueId val="{00000035-14F7-414D-AA3F-FD3F7E8E5E37}"/>
                </c:ext>
              </c:extLst>
            </c:dLbl>
            <c:dLbl>
              <c:idx val="86"/>
              <c:delete val="1"/>
              <c:extLst>
                <c:ext xmlns:c15="http://schemas.microsoft.com/office/drawing/2012/chart" uri="{CE6537A1-D6FC-4f65-9D91-7224C49458BB}"/>
                <c:ext xmlns:c16="http://schemas.microsoft.com/office/drawing/2014/chart" uri="{C3380CC4-5D6E-409C-BE32-E72D297353CC}">
                  <c16:uniqueId val="{00000034-14F7-414D-AA3F-FD3F7E8E5E37}"/>
                </c:ext>
              </c:extLst>
            </c:dLbl>
            <c:dLbl>
              <c:idx val="87"/>
              <c:delete val="1"/>
              <c:extLst>
                <c:ext xmlns:c15="http://schemas.microsoft.com/office/drawing/2012/chart" uri="{CE6537A1-D6FC-4f65-9D91-7224C49458BB}"/>
                <c:ext xmlns:c16="http://schemas.microsoft.com/office/drawing/2014/chart" uri="{C3380CC4-5D6E-409C-BE32-E72D297353CC}">
                  <c16:uniqueId val="{00000015-14F7-414D-AA3F-FD3F7E8E5E37}"/>
                </c:ext>
              </c:extLst>
            </c:dLbl>
            <c:dLbl>
              <c:idx val="88"/>
              <c:delete val="1"/>
              <c:extLst>
                <c:ext xmlns:c15="http://schemas.microsoft.com/office/drawing/2012/chart" uri="{CE6537A1-D6FC-4f65-9D91-7224C49458BB}"/>
                <c:ext xmlns:c16="http://schemas.microsoft.com/office/drawing/2014/chart" uri="{C3380CC4-5D6E-409C-BE32-E72D297353CC}">
                  <c16:uniqueId val="{00000033-14F7-414D-AA3F-FD3F7E8E5E37}"/>
                </c:ext>
              </c:extLst>
            </c:dLbl>
            <c:dLbl>
              <c:idx val="89"/>
              <c:delete val="1"/>
              <c:extLst>
                <c:ext xmlns:c15="http://schemas.microsoft.com/office/drawing/2012/chart" uri="{CE6537A1-D6FC-4f65-9D91-7224C49458BB}"/>
                <c:ext xmlns:c16="http://schemas.microsoft.com/office/drawing/2014/chart" uri="{C3380CC4-5D6E-409C-BE32-E72D297353CC}">
                  <c16:uniqueId val="{00000032-14F7-414D-AA3F-FD3F7E8E5E37}"/>
                </c:ext>
              </c:extLst>
            </c:dLbl>
            <c:dLbl>
              <c:idx val="90"/>
              <c:delete val="1"/>
              <c:extLst>
                <c:ext xmlns:c15="http://schemas.microsoft.com/office/drawing/2012/chart" uri="{CE6537A1-D6FC-4f65-9D91-7224C49458BB}"/>
                <c:ext xmlns:c16="http://schemas.microsoft.com/office/drawing/2014/chart" uri="{C3380CC4-5D6E-409C-BE32-E72D297353CC}">
                  <c16:uniqueId val="{00000031-14F7-414D-AA3F-FD3F7E8E5E37}"/>
                </c:ext>
              </c:extLst>
            </c:dLbl>
            <c:dLbl>
              <c:idx val="91"/>
              <c:delete val="1"/>
              <c:extLst>
                <c:ext xmlns:c15="http://schemas.microsoft.com/office/drawing/2012/chart" uri="{CE6537A1-D6FC-4f65-9D91-7224C49458BB}"/>
                <c:ext xmlns:c16="http://schemas.microsoft.com/office/drawing/2014/chart" uri="{C3380CC4-5D6E-409C-BE32-E72D297353CC}">
                  <c16:uniqueId val="{00000030-14F7-414D-AA3F-FD3F7E8E5E37}"/>
                </c:ext>
              </c:extLst>
            </c:dLbl>
            <c:dLbl>
              <c:idx val="92"/>
              <c:delete val="1"/>
              <c:extLst>
                <c:ext xmlns:c15="http://schemas.microsoft.com/office/drawing/2012/chart" uri="{CE6537A1-D6FC-4f65-9D91-7224C49458BB}"/>
                <c:ext xmlns:c16="http://schemas.microsoft.com/office/drawing/2014/chart" uri="{C3380CC4-5D6E-409C-BE32-E72D297353CC}">
                  <c16:uniqueId val="{0000002F-14F7-414D-AA3F-FD3F7E8E5E37}"/>
                </c:ext>
              </c:extLst>
            </c:dLbl>
            <c:dLbl>
              <c:idx val="93"/>
              <c:delete val="1"/>
              <c:extLst>
                <c:ext xmlns:c15="http://schemas.microsoft.com/office/drawing/2012/chart" uri="{CE6537A1-D6FC-4f65-9D91-7224C49458BB}"/>
                <c:ext xmlns:c16="http://schemas.microsoft.com/office/drawing/2014/chart" uri="{C3380CC4-5D6E-409C-BE32-E72D297353CC}">
                  <c16:uniqueId val="{0000002E-14F7-414D-AA3F-FD3F7E8E5E37}"/>
                </c:ext>
              </c:extLst>
            </c:dLbl>
            <c:dLbl>
              <c:idx val="94"/>
              <c:delete val="1"/>
              <c:extLst>
                <c:ext xmlns:c15="http://schemas.microsoft.com/office/drawing/2012/chart" uri="{CE6537A1-D6FC-4f65-9D91-7224C49458BB}"/>
                <c:ext xmlns:c16="http://schemas.microsoft.com/office/drawing/2014/chart" uri="{C3380CC4-5D6E-409C-BE32-E72D297353CC}">
                  <c16:uniqueId val="{0000002D-14F7-414D-AA3F-FD3F7E8E5E37}"/>
                </c:ext>
              </c:extLst>
            </c:dLbl>
            <c:dLbl>
              <c:idx val="95"/>
              <c:delete val="1"/>
              <c:extLst>
                <c:ext xmlns:c15="http://schemas.microsoft.com/office/drawing/2012/chart" uri="{CE6537A1-D6FC-4f65-9D91-7224C49458BB}"/>
                <c:ext xmlns:c16="http://schemas.microsoft.com/office/drawing/2014/chart" uri="{C3380CC4-5D6E-409C-BE32-E72D297353CC}">
                  <c16:uniqueId val="{00000014-14F7-414D-AA3F-FD3F7E8E5E37}"/>
                </c:ext>
              </c:extLst>
            </c:dLbl>
            <c:dLbl>
              <c:idx val="96"/>
              <c:delete val="1"/>
              <c:extLst>
                <c:ext xmlns:c15="http://schemas.microsoft.com/office/drawing/2012/chart" uri="{CE6537A1-D6FC-4f65-9D91-7224C49458BB}"/>
                <c:ext xmlns:c16="http://schemas.microsoft.com/office/drawing/2014/chart" uri="{C3380CC4-5D6E-409C-BE32-E72D297353CC}">
                  <c16:uniqueId val="{00000043-14F7-414D-AA3F-FD3F7E8E5E37}"/>
                </c:ext>
              </c:extLst>
            </c:dLbl>
            <c:dLbl>
              <c:idx val="97"/>
              <c:delete val="1"/>
              <c:extLst>
                <c:ext xmlns:c15="http://schemas.microsoft.com/office/drawing/2012/chart" uri="{CE6537A1-D6FC-4f65-9D91-7224C49458BB}"/>
                <c:ext xmlns:c16="http://schemas.microsoft.com/office/drawing/2014/chart" uri="{C3380CC4-5D6E-409C-BE32-E72D297353CC}">
                  <c16:uniqueId val="{0000003C-14F7-414D-AA3F-FD3F7E8E5E37}"/>
                </c:ext>
              </c:extLst>
            </c:dLbl>
            <c:dLbl>
              <c:idx val="98"/>
              <c:delete val="1"/>
              <c:extLst>
                <c:ext xmlns:c15="http://schemas.microsoft.com/office/drawing/2012/chart" uri="{CE6537A1-D6FC-4f65-9D91-7224C49458BB}"/>
                <c:ext xmlns:c16="http://schemas.microsoft.com/office/drawing/2014/chart" uri="{C3380CC4-5D6E-409C-BE32-E72D297353CC}">
                  <c16:uniqueId val="{00000042-14F7-414D-AA3F-FD3F7E8E5E37}"/>
                </c:ext>
              </c:extLst>
            </c:dLbl>
            <c:dLbl>
              <c:idx val="99"/>
              <c:delete val="1"/>
              <c:extLst>
                <c:ext xmlns:c15="http://schemas.microsoft.com/office/drawing/2012/chart" uri="{CE6537A1-D6FC-4f65-9D91-7224C49458BB}"/>
                <c:ext xmlns:c16="http://schemas.microsoft.com/office/drawing/2014/chart" uri="{C3380CC4-5D6E-409C-BE32-E72D297353CC}">
                  <c16:uniqueId val="{0000002C-14F7-414D-AA3F-FD3F7E8E5E37}"/>
                </c:ext>
              </c:extLst>
            </c:dLbl>
            <c:dLbl>
              <c:idx val="100"/>
              <c:delete val="1"/>
              <c:extLst>
                <c:ext xmlns:c15="http://schemas.microsoft.com/office/drawing/2012/chart" uri="{CE6537A1-D6FC-4f65-9D91-7224C49458BB}"/>
                <c:ext xmlns:c16="http://schemas.microsoft.com/office/drawing/2014/chart" uri="{C3380CC4-5D6E-409C-BE32-E72D297353CC}">
                  <c16:uniqueId val="{00000041-14F7-414D-AA3F-FD3F7E8E5E37}"/>
                </c:ext>
              </c:extLst>
            </c:dLbl>
            <c:dLbl>
              <c:idx val="101"/>
              <c:delete val="1"/>
              <c:extLst>
                <c:ext xmlns:c15="http://schemas.microsoft.com/office/drawing/2012/chart" uri="{CE6537A1-D6FC-4f65-9D91-7224C49458BB}"/>
                <c:ext xmlns:c16="http://schemas.microsoft.com/office/drawing/2014/chart" uri="{C3380CC4-5D6E-409C-BE32-E72D297353CC}">
                  <c16:uniqueId val="{0000003F-14F7-414D-AA3F-FD3F7E8E5E37}"/>
                </c:ext>
              </c:extLst>
            </c:dLbl>
            <c:dLbl>
              <c:idx val="102"/>
              <c:delete val="1"/>
              <c:extLst>
                <c:ext xmlns:c15="http://schemas.microsoft.com/office/drawing/2012/chart" uri="{CE6537A1-D6FC-4f65-9D91-7224C49458BB}"/>
                <c:ext xmlns:c16="http://schemas.microsoft.com/office/drawing/2014/chart" uri="{C3380CC4-5D6E-409C-BE32-E72D297353CC}">
                  <c16:uniqueId val="{00000040-14F7-414D-AA3F-FD3F7E8E5E37}"/>
                </c:ext>
              </c:extLst>
            </c:dLbl>
            <c:dLbl>
              <c:idx val="103"/>
              <c:delete val="1"/>
              <c:extLst>
                <c:ext xmlns:c15="http://schemas.microsoft.com/office/drawing/2012/chart" uri="{CE6537A1-D6FC-4f65-9D91-7224C49458BB}"/>
                <c:ext xmlns:c16="http://schemas.microsoft.com/office/drawing/2014/chart" uri="{C3380CC4-5D6E-409C-BE32-E72D297353CC}">
                  <c16:uniqueId val="{00000037-14F7-414D-AA3F-FD3F7E8E5E37}"/>
                </c:ext>
              </c:extLst>
            </c:dLbl>
            <c:dLbl>
              <c:idx val="104"/>
              <c:delete val="1"/>
              <c:extLst>
                <c:ext xmlns:c15="http://schemas.microsoft.com/office/drawing/2012/chart" uri="{CE6537A1-D6FC-4f65-9D91-7224C49458BB}"/>
                <c:ext xmlns:c16="http://schemas.microsoft.com/office/drawing/2014/chart" uri="{C3380CC4-5D6E-409C-BE32-E72D297353CC}">
                  <c16:uniqueId val="{0000003D-14F7-414D-AA3F-FD3F7E8E5E37}"/>
                </c:ext>
              </c:extLst>
            </c:dLbl>
            <c:dLbl>
              <c:idx val="105"/>
              <c:delete val="1"/>
              <c:extLst>
                <c:ext xmlns:c15="http://schemas.microsoft.com/office/drawing/2012/chart" uri="{CE6537A1-D6FC-4f65-9D91-7224C49458BB}"/>
                <c:ext xmlns:c16="http://schemas.microsoft.com/office/drawing/2014/chart" uri="{C3380CC4-5D6E-409C-BE32-E72D297353CC}">
                  <c16:uniqueId val="{0000003B-14F7-414D-AA3F-FD3F7E8E5E37}"/>
                </c:ext>
              </c:extLst>
            </c:dLbl>
            <c:dLbl>
              <c:idx val="106"/>
              <c:delete val="1"/>
              <c:extLst>
                <c:ext xmlns:c15="http://schemas.microsoft.com/office/drawing/2012/chart" uri="{CE6537A1-D6FC-4f65-9D91-7224C49458BB}"/>
                <c:ext xmlns:c16="http://schemas.microsoft.com/office/drawing/2014/chart" uri="{C3380CC4-5D6E-409C-BE32-E72D297353CC}">
                  <c16:uniqueId val="{00000013-14F7-414D-AA3F-FD3F7E8E5E37}"/>
                </c:ext>
              </c:extLst>
            </c:dLbl>
            <c:dLbl>
              <c:idx val="107"/>
              <c:delete val="1"/>
              <c:extLst>
                <c:ext xmlns:c15="http://schemas.microsoft.com/office/drawing/2012/chart" uri="{CE6537A1-D6FC-4f65-9D91-7224C49458BB}"/>
                <c:ext xmlns:c16="http://schemas.microsoft.com/office/drawing/2014/chart" uri="{C3380CC4-5D6E-409C-BE32-E72D297353CC}">
                  <c16:uniqueId val="{0000003A-14F7-414D-AA3F-FD3F7E8E5E37}"/>
                </c:ext>
              </c:extLst>
            </c:dLbl>
            <c:dLbl>
              <c:idx val="108"/>
              <c:delete val="1"/>
              <c:extLst>
                <c:ext xmlns:c15="http://schemas.microsoft.com/office/drawing/2012/chart" uri="{CE6537A1-D6FC-4f65-9D91-7224C49458BB}"/>
                <c:ext xmlns:c16="http://schemas.microsoft.com/office/drawing/2014/chart" uri="{C3380CC4-5D6E-409C-BE32-E72D297353CC}">
                  <c16:uniqueId val="{00000039-14F7-414D-AA3F-FD3F7E8E5E37}"/>
                </c:ext>
              </c:extLst>
            </c:dLbl>
            <c:dLbl>
              <c:idx val="109"/>
              <c:delete val="1"/>
              <c:extLst>
                <c:ext xmlns:c15="http://schemas.microsoft.com/office/drawing/2012/chart" uri="{CE6537A1-D6FC-4f65-9D91-7224C49458BB}"/>
                <c:ext xmlns:c16="http://schemas.microsoft.com/office/drawing/2014/chart" uri="{C3380CC4-5D6E-409C-BE32-E72D297353CC}">
                  <c16:uniqueId val="{00000038-14F7-414D-AA3F-FD3F7E8E5E37}"/>
                </c:ext>
              </c:extLst>
            </c:dLbl>
            <c:dLbl>
              <c:idx val="11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4F7-414D-AA3F-FD3F7E8E5E37}"/>
                </c:ext>
              </c:extLst>
            </c:dLbl>
            <c:dLbl>
              <c:idx val="111"/>
              <c:delete val="1"/>
              <c:extLst>
                <c:ext xmlns:c15="http://schemas.microsoft.com/office/drawing/2012/chart" uri="{CE6537A1-D6FC-4f65-9D91-7224C49458BB}"/>
                <c:ext xmlns:c16="http://schemas.microsoft.com/office/drawing/2014/chart" uri="{C3380CC4-5D6E-409C-BE32-E72D297353CC}">
                  <c16:uniqueId val="{00000006-14F7-414D-AA3F-FD3F7E8E5E37}"/>
                </c:ext>
              </c:extLst>
            </c:dLbl>
            <c:dLbl>
              <c:idx val="112"/>
              <c:delete val="1"/>
              <c:extLst>
                <c:ext xmlns:c15="http://schemas.microsoft.com/office/drawing/2012/chart" uri="{CE6537A1-D6FC-4f65-9D91-7224C49458BB}"/>
                <c:ext xmlns:c16="http://schemas.microsoft.com/office/drawing/2014/chart" uri="{C3380CC4-5D6E-409C-BE32-E72D297353CC}">
                  <c16:uniqueId val="{00000007-14F7-414D-AA3F-FD3F7E8E5E37}"/>
                </c:ext>
              </c:extLst>
            </c:dLbl>
            <c:dLbl>
              <c:idx val="113"/>
              <c:delete val="1"/>
              <c:extLst>
                <c:ext xmlns:c15="http://schemas.microsoft.com/office/drawing/2012/chart" uri="{CE6537A1-D6FC-4f65-9D91-7224C49458BB}"/>
                <c:ext xmlns:c16="http://schemas.microsoft.com/office/drawing/2014/chart" uri="{C3380CC4-5D6E-409C-BE32-E72D297353CC}">
                  <c16:uniqueId val="{00000008-14F7-414D-AA3F-FD3F7E8E5E37}"/>
                </c:ext>
              </c:extLst>
            </c:dLbl>
            <c:dLbl>
              <c:idx val="114"/>
              <c:delete val="1"/>
              <c:extLst>
                <c:ext xmlns:c15="http://schemas.microsoft.com/office/drawing/2012/chart" uri="{CE6537A1-D6FC-4f65-9D91-7224C49458BB}"/>
                <c:ext xmlns:c16="http://schemas.microsoft.com/office/drawing/2014/chart" uri="{C3380CC4-5D6E-409C-BE32-E72D297353CC}">
                  <c16:uniqueId val="{00000000-14F7-414D-AA3F-FD3F7E8E5E37}"/>
                </c:ext>
              </c:extLst>
            </c:dLbl>
            <c:dLbl>
              <c:idx val="115"/>
              <c:delete val="1"/>
              <c:extLst>
                <c:ext xmlns:c15="http://schemas.microsoft.com/office/drawing/2012/chart" uri="{CE6537A1-D6FC-4f65-9D91-7224C49458BB}"/>
                <c:ext xmlns:c16="http://schemas.microsoft.com/office/drawing/2014/chart" uri="{C3380CC4-5D6E-409C-BE32-E72D297353CC}">
                  <c16:uniqueId val="{00000001-14F7-414D-AA3F-FD3F7E8E5E37}"/>
                </c:ext>
              </c:extLst>
            </c:dLbl>
            <c:dLbl>
              <c:idx val="116"/>
              <c:delete val="1"/>
              <c:extLst>
                <c:ext xmlns:c15="http://schemas.microsoft.com/office/drawing/2012/chart" uri="{CE6537A1-D6FC-4f65-9D91-7224C49458BB}"/>
                <c:ext xmlns:c16="http://schemas.microsoft.com/office/drawing/2014/chart" uri="{C3380CC4-5D6E-409C-BE32-E72D297353CC}">
                  <c16:uniqueId val="{00000009-14F7-414D-AA3F-FD3F7E8E5E37}"/>
                </c:ext>
              </c:extLst>
            </c:dLbl>
            <c:dLbl>
              <c:idx val="117"/>
              <c:delete val="1"/>
              <c:extLst>
                <c:ext xmlns:c15="http://schemas.microsoft.com/office/drawing/2012/chart" uri="{CE6537A1-D6FC-4f65-9D91-7224C49458BB}"/>
                <c:ext xmlns:c16="http://schemas.microsoft.com/office/drawing/2014/chart" uri="{C3380CC4-5D6E-409C-BE32-E72D297353CC}">
                  <c16:uniqueId val="{0000000C-14F7-414D-AA3F-FD3F7E8E5E37}"/>
                </c:ext>
              </c:extLst>
            </c:dLbl>
            <c:dLbl>
              <c:idx val="118"/>
              <c:delete val="1"/>
              <c:extLst>
                <c:ext xmlns:c15="http://schemas.microsoft.com/office/drawing/2012/chart" uri="{CE6537A1-D6FC-4f65-9D91-7224C49458BB}"/>
                <c:ext xmlns:c16="http://schemas.microsoft.com/office/drawing/2014/chart" uri="{C3380CC4-5D6E-409C-BE32-E72D297353CC}">
                  <c16:uniqueId val="{0000000A-14F7-414D-AA3F-FD3F7E8E5E37}"/>
                </c:ext>
              </c:extLst>
            </c:dLbl>
            <c:dLbl>
              <c:idx val="119"/>
              <c:delete val="1"/>
              <c:extLst>
                <c:ext xmlns:c15="http://schemas.microsoft.com/office/drawing/2012/chart" uri="{CE6537A1-D6FC-4f65-9D91-7224C49458BB}"/>
                <c:ext xmlns:c16="http://schemas.microsoft.com/office/drawing/2014/chart" uri="{C3380CC4-5D6E-409C-BE32-E72D297353CC}">
                  <c16:uniqueId val="{00000010-14F7-414D-AA3F-FD3F7E8E5E37}"/>
                </c:ext>
              </c:extLst>
            </c:dLbl>
            <c:dLbl>
              <c:idx val="120"/>
              <c:delete val="1"/>
              <c:extLst>
                <c:ext xmlns:c15="http://schemas.microsoft.com/office/drawing/2012/chart" uri="{CE6537A1-D6FC-4f65-9D91-7224C49458BB}"/>
                <c:ext xmlns:c16="http://schemas.microsoft.com/office/drawing/2014/chart" uri="{C3380CC4-5D6E-409C-BE32-E72D297353CC}">
                  <c16:uniqueId val="{00000005-14F7-414D-AA3F-FD3F7E8E5E37}"/>
                </c:ext>
              </c:extLst>
            </c:dLbl>
            <c:dLbl>
              <c:idx val="121"/>
              <c:delete val="1"/>
              <c:extLst>
                <c:ext xmlns:c15="http://schemas.microsoft.com/office/drawing/2012/chart" uri="{CE6537A1-D6FC-4f65-9D91-7224C49458BB}"/>
                <c:ext xmlns:c16="http://schemas.microsoft.com/office/drawing/2014/chart" uri="{C3380CC4-5D6E-409C-BE32-E72D297353CC}">
                  <c16:uniqueId val="{0000000E-14F7-414D-AA3F-FD3F7E8E5E37}"/>
                </c:ext>
              </c:extLst>
            </c:dLbl>
            <c:dLbl>
              <c:idx val="122"/>
              <c:delete val="1"/>
              <c:extLst>
                <c:ext xmlns:c15="http://schemas.microsoft.com/office/drawing/2012/chart" uri="{CE6537A1-D6FC-4f65-9D91-7224C49458BB}"/>
                <c:ext xmlns:c16="http://schemas.microsoft.com/office/drawing/2014/chart" uri="{C3380CC4-5D6E-409C-BE32-E72D297353CC}">
                  <c16:uniqueId val="{0000000B-14F7-414D-AA3F-FD3F7E8E5E37}"/>
                </c:ext>
              </c:extLst>
            </c:dLbl>
            <c:dLbl>
              <c:idx val="123"/>
              <c:delete val="1"/>
              <c:extLst>
                <c:ext xmlns:c15="http://schemas.microsoft.com/office/drawing/2012/chart" uri="{CE6537A1-D6FC-4f65-9D91-7224C49458BB}"/>
                <c:ext xmlns:c16="http://schemas.microsoft.com/office/drawing/2014/chart" uri="{C3380CC4-5D6E-409C-BE32-E72D297353CC}">
                  <c16:uniqueId val="{0000000F-14F7-414D-AA3F-FD3F7E8E5E37}"/>
                </c:ext>
              </c:extLst>
            </c:dLbl>
            <c:dLbl>
              <c:idx val="124"/>
              <c:delete val="1"/>
              <c:extLst>
                <c:ext xmlns:c15="http://schemas.microsoft.com/office/drawing/2012/chart" uri="{CE6537A1-D6FC-4f65-9D91-7224C49458BB}"/>
                <c:ext xmlns:c16="http://schemas.microsoft.com/office/drawing/2014/chart" uri="{C3380CC4-5D6E-409C-BE32-E72D297353CC}">
                  <c16:uniqueId val="{0000000D-14F7-414D-AA3F-FD3F7E8E5E37}"/>
                </c:ext>
              </c:extLst>
            </c:dLbl>
            <c:dLbl>
              <c:idx val="125"/>
              <c:delete val="1"/>
              <c:extLst>
                <c:ext xmlns:c15="http://schemas.microsoft.com/office/drawing/2012/chart" uri="{CE6537A1-D6FC-4f65-9D91-7224C49458BB}"/>
                <c:ext xmlns:c16="http://schemas.microsoft.com/office/drawing/2014/chart" uri="{C3380CC4-5D6E-409C-BE32-E72D297353CC}">
                  <c16:uniqueId val="{00000012-14F7-414D-AA3F-FD3F7E8E5E37}"/>
                </c:ext>
              </c:extLst>
            </c:dLbl>
            <c:dLbl>
              <c:idx val="126"/>
              <c:delete val="1"/>
              <c:extLst>
                <c:ext xmlns:c15="http://schemas.microsoft.com/office/drawing/2012/chart" uri="{CE6537A1-D6FC-4f65-9D91-7224C49458BB}"/>
                <c:ext xmlns:c16="http://schemas.microsoft.com/office/drawing/2014/chart" uri="{C3380CC4-5D6E-409C-BE32-E72D297353CC}">
                  <c16:uniqueId val="{00000011-14F7-414D-AA3F-FD3F7E8E5E37}"/>
                </c:ext>
              </c:extLst>
            </c:dLbl>
            <c:dLbl>
              <c:idx val="127"/>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F7-414D-AA3F-FD3F7E8E5E3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'Sheet3 (2)'!$B$42:$B$169</c:f>
              <c:numCache>
                <c:formatCode>mmm\-yy</c:formatCode>
                <c:ptCount val="128"/>
                <c:pt idx="0">
                  <c:v>43009</c:v>
                </c:pt>
                <c:pt idx="1">
                  <c:v>43009</c:v>
                </c:pt>
                <c:pt idx="2">
                  <c:v>43040</c:v>
                </c:pt>
                <c:pt idx="3">
                  <c:v>43040</c:v>
                </c:pt>
                <c:pt idx="4">
                  <c:v>43070</c:v>
                </c:pt>
                <c:pt idx="5">
                  <c:v>43070</c:v>
                </c:pt>
                <c:pt idx="6">
                  <c:v>43101</c:v>
                </c:pt>
                <c:pt idx="7">
                  <c:v>43101</c:v>
                </c:pt>
                <c:pt idx="8">
                  <c:v>43132</c:v>
                </c:pt>
                <c:pt idx="9">
                  <c:v>43132</c:v>
                </c:pt>
                <c:pt idx="10">
                  <c:v>43160</c:v>
                </c:pt>
                <c:pt idx="11">
                  <c:v>43160</c:v>
                </c:pt>
                <c:pt idx="12">
                  <c:v>43191</c:v>
                </c:pt>
                <c:pt idx="13">
                  <c:v>43191</c:v>
                </c:pt>
                <c:pt idx="14">
                  <c:v>43221</c:v>
                </c:pt>
                <c:pt idx="15">
                  <c:v>43221</c:v>
                </c:pt>
                <c:pt idx="16">
                  <c:v>43252</c:v>
                </c:pt>
                <c:pt idx="17">
                  <c:v>43252</c:v>
                </c:pt>
                <c:pt idx="18">
                  <c:v>43282</c:v>
                </c:pt>
                <c:pt idx="19">
                  <c:v>43282</c:v>
                </c:pt>
                <c:pt idx="20">
                  <c:v>43313</c:v>
                </c:pt>
                <c:pt idx="21">
                  <c:v>43313</c:v>
                </c:pt>
                <c:pt idx="22">
                  <c:v>43344</c:v>
                </c:pt>
                <c:pt idx="23">
                  <c:v>43344</c:v>
                </c:pt>
                <c:pt idx="24">
                  <c:v>43374</c:v>
                </c:pt>
                <c:pt idx="25">
                  <c:v>43374</c:v>
                </c:pt>
                <c:pt idx="26">
                  <c:v>43405</c:v>
                </c:pt>
                <c:pt idx="27">
                  <c:v>43405</c:v>
                </c:pt>
                <c:pt idx="28">
                  <c:v>43435</c:v>
                </c:pt>
                <c:pt idx="29">
                  <c:v>43435</c:v>
                </c:pt>
                <c:pt idx="30">
                  <c:v>43466</c:v>
                </c:pt>
                <c:pt idx="31">
                  <c:v>43466</c:v>
                </c:pt>
                <c:pt idx="32">
                  <c:v>43497</c:v>
                </c:pt>
                <c:pt idx="33">
                  <c:v>43497</c:v>
                </c:pt>
                <c:pt idx="34">
                  <c:v>43525</c:v>
                </c:pt>
                <c:pt idx="35">
                  <c:v>43525</c:v>
                </c:pt>
                <c:pt idx="36">
                  <c:v>43556</c:v>
                </c:pt>
                <c:pt idx="37">
                  <c:v>43556</c:v>
                </c:pt>
                <c:pt idx="38">
                  <c:v>43586</c:v>
                </c:pt>
                <c:pt idx="39">
                  <c:v>43586</c:v>
                </c:pt>
                <c:pt idx="40">
                  <c:v>43617</c:v>
                </c:pt>
                <c:pt idx="41">
                  <c:v>43617</c:v>
                </c:pt>
                <c:pt idx="42">
                  <c:v>43647</c:v>
                </c:pt>
                <c:pt idx="43">
                  <c:v>43647</c:v>
                </c:pt>
                <c:pt idx="44">
                  <c:v>43678</c:v>
                </c:pt>
                <c:pt idx="45">
                  <c:v>43678</c:v>
                </c:pt>
                <c:pt idx="46">
                  <c:v>43709</c:v>
                </c:pt>
                <c:pt idx="47">
                  <c:v>43709</c:v>
                </c:pt>
                <c:pt idx="48">
                  <c:v>43739</c:v>
                </c:pt>
                <c:pt idx="49">
                  <c:v>43739</c:v>
                </c:pt>
                <c:pt idx="50">
                  <c:v>43770</c:v>
                </c:pt>
                <c:pt idx="51">
                  <c:v>43770</c:v>
                </c:pt>
                <c:pt idx="52">
                  <c:v>43800</c:v>
                </c:pt>
                <c:pt idx="53">
                  <c:v>43800</c:v>
                </c:pt>
                <c:pt idx="54">
                  <c:v>43831</c:v>
                </c:pt>
                <c:pt idx="55">
                  <c:v>43831</c:v>
                </c:pt>
                <c:pt idx="56">
                  <c:v>43862</c:v>
                </c:pt>
                <c:pt idx="57">
                  <c:v>43862</c:v>
                </c:pt>
                <c:pt idx="58">
                  <c:v>43891</c:v>
                </c:pt>
                <c:pt idx="59">
                  <c:v>43891</c:v>
                </c:pt>
                <c:pt idx="60">
                  <c:v>43922</c:v>
                </c:pt>
                <c:pt idx="61">
                  <c:v>43922</c:v>
                </c:pt>
                <c:pt idx="62">
                  <c:v>43952</c:v>
                </c:pt>
                <c:pt idx="63">
                  <c:v>43952</c:v>
                </c:pt>
                <c:pt idx="64">
                  <c:v>43983</c:v>
                </c:pt>
                <c:pt idx="65">
                  <c:v>43983</c:v>
                </c:pt>
                <c:pt idx="66">
                  <c:v>44013</c:v>
                </c:pt>
                <c:pt idx="67">
                  <c:v>44013</c:v>
                </c:pt>
                <c:pt idx="68">
                  <c:v>44044</c:v>
                </c:pt>
                <c:pt idx="69">
                  <c:v>44044</c:v>
                </c:pt>
                <c:pt idx="70">
                  <c:v>44075</c:v>
                </c:pt>
                <c:pt idx="71">
                  <c:v>44075</c:v>
                </c:pt>
                <c:pt idx="72">
                  <c:v>44105</c:v>
                </c:pt>
                <c:pt idx="73">
                  <c:v>44105</c:v>
                </c:pt>
                <c:pt idx="74">
                  <c:v>44136</c:v>
                </c:pt>
                <c:pt idx="75">
                  <c:v>44136</c:v>
                </c:pt>
                <c:pt idx="76">
                  <c:v>44166</c:v>
                </c:pt>
                <c:pt idx="77">
                  <c:v>44166</c:v>
                </c:pt>
                <c:pt idx="78">
                  <c:v>44197</c:v>
                </c:pt>
                <c:pt idx="79">
                  <c:v>44197</c:v>
                </c:pt>
                <c:pt idx="80">
                  <c:v>44228</c:v>
                </c:pt>
                <c:pt idx="81">
                  <c:v>44228</c:v>
                </c:pt>
                <c:pt idx="82">
                  <c:v>44256</c:v>
                </c:pt>
                <c:pt idx="83">
                  <c:v>44256</c:v>
                </c:pt>
                <c:pt idx="84">
                  <c:v>44287</c:v>
                </c:pt>
                <c:pt idx="85">
                  <c:v>44287</c:v>
                </c:pt>
                <c:pt idx="86">
                  <c:v>44317</c:v>
                </c:pt>
                <c:pt idx="87">
                  <c:v>44317</c:v>
                </c:pt>
                <c:pt idx="88">
                  <c:v>44348</c:v>
                </c:pt>
                <c:pt idx="89">
                  <c:v>44348</c:v>
                </c:pt>
                <c:pt idx="90">
                  <c:v>44378</c:v>
                </c:pt>
                <c:pt idx="91">
                  <c:v>44378</c:v>
                </c:pt>
                <c:pt idx="92">
                  <c:v>44409</c:v>
                </c:pt>
                <c:pt idx="93">
                  <c:v>44409</c:v>
                </c:pt>
                <c:pt idx="94">
                  <c:v>44440</c:v>
                </c:pt>
                <c:pt idx="95">
                  <c:v>44440</c:v>
                </c:pt>
                <c:pt idx="96">
                  <c:v>44470</c:v>
                </c:pt>
                <c:pt idx="97">
                  <c:v>44470</c:v>
                </c:pt>
                <c:pt idx="98">
                  <c:v>44501</c:v>
                </c:pt>
                <c:pt idx="99">
                  <c:v>44501</c:v>
                </c:pt>
                <c:pt idx="100">
                  <c:v>44531</c:v>
                </c:pt>
                <c:pt idx="101">
                  <c:v>44531</c:v>
                </c:pt>
                <c:pt idx="102">
                  <c:v>44562</c:v>
                </c:pt>
                <c:pt idx="103">
                  <c:v>44562</c:v>
                </c:pt>
                <c:pt idx="104">
                  <c:v>44593</c:v>
                </c:pt>
                <c:pt idx="105">
                  <c:v>44593</c:v>
                </c:pt>
                <c:pt idx="106">
                  <c:v>44621</c:v>
                </c:pt>
                <c:pt idx="107">
                  <c:v>44621</c:v>
                </c:pt>
                <c:pt idx="108">
                  <c:v>44652</c:v>
                </c:pt>
                <c:pt idx="109">
                  <c:v>44652</c:v>
                </c:pt>
                <c:pt idx="110">
                  <c:v>44682</c:v>
                </c:pt>
                <c:pt idx="111">
                  <c:v>44682</c:v>
                </c:pt>
                <c:pt idx="112">
                  <c:v>44713</c:v>
                </c:pt>
                <c:pt idx="113">
                  <c:v>44774</c:v>
                </c:pt>
                <c:pt idx="114">
                  <c:v>44805</c:v>
                </c:pt>
                <c:pt idx="115">
                  <c:v>44835</c:v>
                </c:pt>
                <c:pt idx="116">
                  <c:v>44866</c:v>
                </c:pt>
                <c:pt idx="117">
                  <c:v>44896</c:v>
                </c:pt>
                <c:pt idx="118">
                  <c:v>44927</c:v>
                </c:pt>
                <c:pt idx="119">
                  <c:v>44958</c:v>
                </c:pt>
                <c:pt idx="120">
                  <c:v>44986</c:v>
                </c:pt>
                <c:pt idx="121">
                  <c:v>45017</c:v>
                </c:pt>
                <c:pt idx="122">
                  <c:v>45047</c:v>
                </c:pt>
                <c:pt idx="123">
                  <c:v>45078</c:v>
                </c:pt>
                <c:pt idx="124">
                  <c:v>45108</c:v>
                </c:pt>
                <c:pt idx="125">
                  <c:v>45139</c:v>
                </c:pt>
                <c:pt idx="126">
                  <c:v>45170</c:v>
                </c:pt>
                <c:pt idx="127">
                  <c:v>45200</c:v>
                </c:pt>
              </c:numCache>
            </c:numRef>
          </c:cat>
          <c:val>
            <c:numRef>
              <c:f>'Sheet3 (2)'!$D$42:$D$169</c:f>
              <c:numCache>
                <c:formatCode>0.00</c:formatCode>
                <c:ptCount val="128"/>
                <c:pt idx="0">
                  <c:v>6</c:v>
                </c:pt>
                <c:pt idx="1">
                  <c:v>6</c:v>
                </c:pt>
                <c:pt idx="2">
                  <c:v>6</c:v>
                </c:pt>
                <c:pt idx="3">
                  <c:v>6</c:v>
                </c:pt>
                <c:pt idx="4">
                  <c:v>6</c:v>
                </c:pt>
                <c:pt idx="5">
                  <c:v>6</c:v>
                </c:pt>
                <c:pt idx="6">
                  <c:v>6</c:v>
                </c:pt>
                <c:pt idx="7">
                  <c:v>6</c:v>
                </c:pt>
                <c:pt idx="8">
                  <c:v>6</c:v>
                </c:pt>
                <c:pt idx="9">
                  <c:v>6</c:v>
                </c:pt>
                <c:pt idx="10">
                  <c:v>6</c:v>
                </c:pt>
                <c:pt idx="11">
                  <c:v>6</c:v>
                </c:pt>
                <c:pt idx="12">
                  <c:v>6</c:v>
                </c:pt>
                <c:pt idx="13">
                  <c:v>6</c:v>
                </c:pt>
                <c:pt idx="14">
                  <c:v>6</c:v>
                </c:pt>
                <c:pt idx="15">
                  <c:v>6</c:v>
                </c:pt>
                <c:pt idx="16">
                  <c:v>6</c:v>
                </c:pt>
                <c:pt idx="17">
                  <c:v>6.25</c:v>
                </c:pt>
                <c:pt idx="18">
                  <c:v>6.25</c:v>
                </c:pt>
                <c:pt idx="19">
                  <c:v>6.25</c:v>
                </c:pt>
                <c:pt idx="20">
                  <c:v>6.25</c:v>
                </c:pt>
                <c:pt idx="21">
                  <c:v>6.5</c:v>
                </c:pt>
                <c:pt idx="22">
                  <c:v>6.5</c:v>
                </c:pt>
                <c:pt idx="23">
                  <c:v>6.5</c:v>
                </c:pt>
                <c:pt idx="24">
                  <c:v>6.5</c:v>
                </c:pt>
                <c:pt idx="25">
                  <c:v>6.5</c:v>
                </c:pt>
                <c:pt idx="26">
                  <c:v>6.5</c:v>
                </c:pt>
                <c:pt idx="27">
                  <c:v>6.5</c:v>
                </c:pt>
                <c:pt idx="28">
                  <c:v>6.5</c:v>
                </c:pt>
                <c:pt idx="29">
                  <c:v>6.5</c:v>
                </c:pt>
                <c:pt idx="30">
                  <c:v>6.5</c:v>
                </c:pt>
                <c:pt idx="31">
                  <c:v>6.5</c:v>
                </c:pt>
                <c:pt idx="32">
                  <c:v>6.5</c:v>
                </c:pt>
                <c:pt idx="33">
                  <c:v>6.25</c:v>
                </c:pt>
                <c:pt idx="34">
                  <c:v>6.25</c:v>
                </c:pt>
                <c:pt idx="35">
                  <c:v>6.25</c:v>
                </c:pt>
                <c:pt idx="36">
                  <c:v>6.25</c:v>
                </c:pt>
                <c:pt idx="37">
                  <c:v>6</c:v>
                </c:pt>
                <c:pt idx="38">
                  <c:v>6</c:v>
                </c:pt>
                <c:pt idx="39">
                  <c:v>6</c:v>
                </c:pt>
                <c:pt idx="40">
                  <c:v>6</c:v>
                </c:pt>
                <c:pt idx="41">
                  <c:v>5.75</c:v>
                </c:pt>
                <c:pt idx="42">
                  <c:v>5.75</c:v>
                </c:pt>
                <c:pt idx="43">
                  <c:v>5.75</c:v>
                </c:pt>
                <c:pt idx="44">
                  <c:v>5.75</c:v>
                </c:pt>
                <c:pt idx="45">
                  <c:v>5.4</c:v>
                </c:pt>
                <c:pt idx="46">
                  <c:v>5.4</c:v>
                </c:pt>
                <c:pt idx="47">
                  <c:v>5.4</c:v>
                </c:pt>
                <c:pt idx="48">
                  <c:v>5.4</c:v>
                </c:pt>
                <c:pt idx="49">
                  <c:v>5.15</c:v>
                </c:pt>
                <c:pt idx="50">
                  <c:v>5.15</c:v>
                </c:pt>
                <c:pt idx="51">
                  <c:v>5.15</c:v>
                </c:pt>
                <c:pt idx="52">
                  <c:v>5.15</c:v>
                </c:pt>
                <c:pt idx="53">
                  <c:v>5.15</c:v>
                </c:pt>
                <c:pt idx="54">
                  <c:v>5.15</c:v>
                </c:pt>
                <c:pt idx="55">
                  <c:v>5.15</c:v>
                </c:pt>
                <c:pt idx="56">
                  <c:v>5.15</c:v>
                </c:pt>
                <c:pt idx="57">
                  <c:v>5.15</c:v>
                </c:pt>
                <c:pt idx="58">
                  <c:v>5.15</c:v>
                </c:pt>
                <c:pt idx="59">
                  <c:v>4.4000000000000004</c:v>
                </c:pt>
                <c:pt idx="60">
                  <c:v>4.4000000000000004</c:v>
                </c:pt>
                <c:pt idx="61">
                  <c:v>4.4000000000000004</c:v>
                </c:pt>
                <c:pt idx="62">
                  <c:v>4.4000000000000004</c:v>
                </c:pt>
                <c:pt idx="63">
                  <c:v>4</c:v>
                </c:pt>
                <c:pt idx="64">
                  <c:v>4</c:v>
                </c:pt>
                <c:pt idx="65">
                  <c:v>4</c:v>
                </c:pt>
                <c:pt idx="66">
                  <c:v>4</c:v>
                </c:pt>
                <c:pt idx="67">
                  <c:v>4</c:v>
                </c:pt>
                <c:pt idx="68">
                  <c:v>4</c:v>
                </c:pt>
                <c:pt idx="69">
                  <c:v>4</c:v>
                </c:pt>
                <c:pt idx="70">
                  <c:v>4</c:v>
                </c:pt>
                <c:pt idx="71">
                  <c:v>4</c:v>
                </c:pt>
                <c:pt idx="72">
                  <c:v>4</c:v>
                </c:pt>
                <c:pt idx="73">
                  <c:v>4</c:v>
                </c:pt>
                <c:pt idx="74">
                  <c:v>4</c:v>
                </c:pt>
                <c:pt idx="75">
                  <c:v>4</c:v>
                </c:pt>
                <c:pt idx="76">
                  <c:v>4</c:v>
                </c:pt>
                <c:pt idx="77">
                  <c:v>4</c:v>
                </c:pt>
                <c:pt idx="78">
                  <c:v>4</c:v>
                </c:pt>
                <c:pt idx="79">
                  <c:v>4</c:v>
                </c:pt>
                <c:pt idx="80">
                  <c:v>4</c:v>
                </c:pt>
                <c:pt idx="81">
                  <c:v>4</c:v>
                </c:pt>
                <c:pt idx="82">
                  <c:v>4</c:v>
                </c:pt>
                <c:pt idx="83">
                  <c:v>4</c:v>
                </c:pt>
                <c:pt idx="84">
                  <c:v>4</c:v>
                </c:pt>
                <c:pt idx="85">
                  <c:v>4</c:v>
                </c:pt>
                <c:pt idx="86">
                  <c:v>4</c:v>
                </c:pt>
                <c:pt idx="87">
                  <c:v>4</c:v>
                </c:pt>
                <c:pt idx="88">
                  <c:v>4</c:v>
                </c:pt>
                <c:pt idx="89">
                  <c:v>4</c:v>
                </c:pt>
                <c:pt idx="90">
                  <c:v>4</c:v>
                </c:pt>
                <c:pt idx="91">
                  <c:v>4</c:v>
                </c:pt>
                <c:pt idx="92">
                  <c:v>4</c:v>
                </c:pt>
                <c:pt idx="93">
                  <c:v>4</c:v>
                </c:pt>
                <c:pt idx="94">
                  <c:v>4</c:v>
                </c:pt>
                <c:pt idx="95">
                  <c:v>4</c:v>
                </c:pt>
                <c:pt idx="96">
                  <c:v>4</c:v>
                </c:pt>
                <c:pt idx="97">
                  <c:v>4</c:v>
                </c:pt>
                <c:pt idx="98">
                  <c:v>4</c:v>
                </c:pt>
                <c:pt idx="99">
                  <c:v>4</c:v>
                </c:pt>
                <c:pt idx="100">
                  <c:v>4</c:v>
                </c:pt>
                <c:pt idx="101">
                  <c:v>4</c:v>
                </c:pt>
                <c:pt idx="102">
                  <c:v>4</c:v>
                </c:pt>
                <c:pt idx="103">
                  <c:v>4</c:v>
                </c:pt>
                <c:pt idx="104">
                  <c:v>4</c:v>
                </c:pt>
                <c:pt idx="105">
                  <c:v>4</c:v>
                </c:pt>
                <c:pt idx="106">
                  <c:v>4</c:v>
                </c:pt>
                <c:pt idx="107">
                  <c:v>4</c:v>
                </c:pt>
                <c:pt idx="108">
                  <c:v>4</c:v>
                </c:pt>
                <c:pt idx="109">
                  <c:v>4</c:v>
                </c:pt>
                <c:pt idx="110">
                  <c:v>4</c:v>
                </c:pt>
                <c:pt idx="111">
                  <c:v>4.4000000000000004</c:v>
                </c:pt>
                <c:pt idx="112">
                  <c:v>4.9000000000000004</c:v>
                </c:pt>
                <c:pt idx="113">
                  <c:v>5.4</c:v>
                </c:pt>
                <c:pt idx="114">
                  <c:v>5.9</c:v>
                </c:pt>
                <c:pt idx="115">
                  <c:v>5.9</c:v>
                </c:pt>
                <c:pt idx="116">
                  <c:v>5.9</c:v>
                </c:pt>
                <c:pt idx="117">
                  <c:v>6.25</c:v>
                </c:pt>
                <c:pt idx="118">
                  <c:v>6.25</c:v>
                </c:pt>
                <c:pt idx="119">
                  <c:v>6.5</c:v>
                </c:pt>
                <c:pt idx="120">
                  <c:v>6.5</c:v>
                </c:pt>
                <c:pt idx="121">
                  <c:v>6.5</c:v>
                </c:pt>
                <c:pt idx="122">
                  <c:v>6.5</c:v>
                </c:pt>
                <c:pt idx="123">
                  <c:v>6.5</c:v>
                </c:pt>
                <c:pt idx="124">
                  <c:v>6.5</c:v>
                </c:pt>
                <c:pt idx="125">
                  <c:v>6.5</c:v>
                </c:pt>
                <c:pt idx="126">
                  <c:v>6.5</c:v>
                </c:pt>
                <c:pt idx="127">
                  <c:v>6.5</c:v>
                </c:pt>
              </c:numCache>
            </c:numRef>
          </c:val>
          <c:smooth val="0"/>
          <c:extLst>
            <c:ext xmlns:c16="http://schemas.microsoft.com/office/drawing/2014/chart" uri="{C3380CC4-5D6E-409C-BE32-E72D297353CC}">
              <c16:uniqueId val="{00000004-14F7-414D-AA3F-FD3F7E8E5E37}"/>
            </c:ext>
          </c:extLst>
        </c:ser>
        <c:dLbls>
          <c:dLblPos val="ctr"/>
          <c:showLegendKey val="0"/>
          <c:showVal val="1"/>
          <c:showCatName val="0"/>
          <c:showSerName val="0"/>
          <c:showPercent val="0"/>
          <c:showBubbleSize val="0"/>
        </c:dLbls>
        <c:marker val="1"/>
        <c:smooth val="0"/>
        <c:axId val="821759775"/>
        <c:axId val="1"/>
      </c:lineChart>
      <c:dateAx>
        <c:axId val="821759775"/>
        <c:scaling>
          <c:orientation val="minMax"/>
        </c:scaling>
        <c:delete val="0"/>
        <c:axPos val="b"/>
        <c:numFmt formatCode="mmm\-yy" sourceLinked="0"/>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tx1"/>
                </a:solidFill>
                <a:latin typeface="+mn-lt"/>
                <a:ea typeface="+mn-ea"/>
                <a:cs typeface="+mn-cs"/>
              </a:defRPr>
            </a:pPr>
            <a:endParaRPr lang="en-US"/>
          </a:p>
        </c:txPr>
        <c:crossAx val="1"/>
        <c:crosses val="autoZero"/>
        <c:auto val="1"/>
        <c:lblOffset val="100"/>
        <c:baseTimeUnit val="days"/>
        <c:majorUnit val="9"/>
        <c:majorTimeUnit val="months"/>
      </c:dateAx>
      <c:valAx>
        <c:axId val="1"/>
        <c:scaling>
          <c:orientation val="minMax"/>
          <c:min val="3"/>
        </c:scaling>
        <c:delete val="0"/>
        <c:axPos val="l"/>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821759775"/>
        <c:crosses val="autoZero"/>
        <c:crossBetween val="between"/>
        <c:majorUnit val="1"/>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IN" sz="1800"/>
              <a:t>Inflation</a:t>
            </a:r>
            <a:r>
              <a:rPr lang="en-IN" sz="1800" baseline="0"/>
              <a:t> rate (%)</a:t>
            </a:r>
            <a:endParaRPr lang="en-IN" sz="1800"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'[Chart in Microsoft PowerPoint]My Series'!$B$1</c:f>
              <c:strCache>
                <c:ptCount val="1"/>
                <c:pt idx="0">
                  <c:v>Headline CPI</c:v>
                </c:pt>
              </c:strCache>
            </c:strRef>
          </c:tx>
          <c:spPr>
            <a:ln w="31750" cap="rnd">
              <a:solidFill>
                <a:schemeClr val="accent1"/>
              </a:solidFill>
              <a:round/>
            </a:ln>
            <a:effectLst/>
          </c:spPr>
          <c:marker>
            <c:symbol val="circle"/>
            <c:size val="8"/>
            <c:spPr>
              <a:solidFill>
                <a:schemeClr val="accent1"/>
              </a:solidFill>
              <a:ln>
                <a:noFill/>
              </a:ln>
              <a:effectLst/>
            </c:spPr>
          </c:marker>
          <c:dPt>
            <c:idx val="5"/>
            <c:marker>
              <c:symbol val="circle"/>
              <c:size val="8"/>
              <c:spPr>
                <a:solidFill>
                  <a:schemeClr val="accent1"/>
                </a:solidFill>
                <a:ln>
                  <a:noFill/>
                </a:ln>
                <a:effectLst/>
              </c:spPr>
            </c:marker>
            <c:bubble3D val="0"/>
            <c:spPr>
              <a:ln w="31750" cap="rnd">
                <a:solidFill>
                  <a:schemeClr val="accent1">
                    <a:alpha val="97000"/>
                  </a:schemeClr>
                </a:solidFill>
                <a:round/>
              </a:ln>
              <a:effectLst/>
            </c:spPr>
            <c:extLst>
              <c:ext xmlns:c16="http://schemas.microsoft.com/office/drawing/2014/chart" uri="{C3380CC4-5D6E-409C-BE32-E72D297353CC}">
                <c16:uniqueId val="{00000006-94AF-4DF6-BE2E-ECB253B227AD}"/>
              </c:ext>
            </c:extLst>
          </c:dPt>
          <c:dLbls>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4AF-4DF6-BE2E-ECB253B227AD}"/>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'[Chart in Microsoft PowerPoint]My Series'!$A$163:$A$173</c:f>
              <c:numCache>
                <c:formatCode>mmm\-yy</c:formatCode>
                <c:ptCount val="11"/>
                <c:pt idx="0">
                  <c:v>45017</c:v>
                </c:pt>
                <c:pt idx="1">
                  <c:v>45047</c:v>
                </c:pt>
                <c:pt idx="2">
                  <c:v>45078</c:v>
                </c:pt>
                <c:pt idx="3">
                  <c:v>45108</c:v>
                </c:pt>
                <c:pt idx="4">
                  <c:v>45139</c:v>
                </c:pt>
                <c:pt idx="5">
                  <c:v>45170</c:v>
                </c:pt>
                <c:pt idx="6">
                  <c:v>45200</c:v>
                </c:pt>
                <c:pt idx="7">
                  <c:v>45231</c:v>
                </c:pt>
                <c:pt idx="8">
                  <c:v>45261</c:v>
                </c:pt>
                <c:pt idx="9">
                  <c:v>45292</c:v>
                </c:pt>
                <c:pt idx="10">
                  <c:v>45323</c:v>
                </c:pt>
              </c:numCache>
            </c:numRef>
          </c:cat>
          <c:val>
            <c:numRef>
              <c:f>'[Chart in Microsoft PowerPoint]My Series'!$B$163:$B$173</c:f>
              <c:numCache>
                <c:formatCode>0.0</c:formatCode>
                <c:ptCount val="11"/>
                <c:pt idx="0">
                  <c:v>4.7031158142269334</c:v>
                </c:pt>
                <c:pt idx="1">
                  <c:v>4.3098427489807847</c:v>
                </c:pt>
                <c:pt idx="2">
                  <c:v>4.8667439165701154</c:v>
                </c:pt>
                <c:pt idx="3">
                  <c:v>7.4394463667820219</c:v>
                </c:pt>
                <c:pt idx="4">
                  <c:v>6.8273092369477837</c:v>
                </c:pt>
                <c:pt idx="5">
                  <c:v>5.0199657729606173</c:v>
                </c:pt>
                <c:pt idx="6">
                  <c:v>4.8670062252405444</c:v>
                </c:pt>
                <c:pt idx="7" formatCode="General">
                  <c:v>5.6</c:v>
                </c:pt>
                <c:pt idx="8" formatCode="General">
                  <c:v>5.7</c:v>
                </c:pt>
                <c:pt idx="9" formatCode="General">
                  <c:v>5.0999999999999996</c:v>
                </c:pt>
                <c:pt idx="10" formatCode="General">
                  <c:v>5.0999999999999996</c:v>
                </c:pt>
              </c:numCache>
            </c:numRef>
          </c:val>
          <c:smooth val="0"/>
          <c:extLst>
            <c:ext xmlns:c16="http://schemas.microsoft.com/office/drawing/2014/chart" uri="{C3380CC4-5D6E-409C-BE32-E72D297353CC}">
              <c16:uniqueId val="{00000000-94AF-4DF6-BE2E-ECB253B227AD}"/>
            </c:ext>
          </c:extLst>
        </c:ser>
        <c:ser>
          <c:idx val="1"/>
          <c:order val="1"/>
          <c:tx>
            <c:strRef>
              <c:f>'[Chart in Microsoft PowerPoint]My Series'!$C$1</c:f>
              <c:strCache>
                <c:ptCount val="1"/>
                <c:pt idx="0">
                  <c:v>Core CPI [ex food &amp; fuel]</c:v>
                </c:pt>
              </c:strCache>
            </c:strRef>
          </c:tx>
          <c:spPr>
            <a:ln w="31750" cap="rnd">
              <a:solidFill>
                <a:schemeClr val="accent2"/>
              </a:solidFill>
              <a:round/>
            </a:ln>
            <a:effectLst/>
          </c:spPr>
          <c:marker>
            <c:symbol val="circle"/>
            <c:size val="8"/>
            <c:spPr>
              <a:solidFill>
                <a:schemeClr val="accent2"/>
              </a:solidFill>
              <a:ln>
                <a:noFill/>
              </a:ln>
              <a:effectLst/>
            </c:spPr>
          </c:marker>
          <c:dLbls>
            <c:dLbl>
              <c:idx val="1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4AF-4DF6-BE2E-ECB253B227AD}"/>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'[Chart in Microsoft PowerPoint]My Series'!$A$163:$A$173</c:f>
              <c:numCache>
                <c:formatCode>mmm\-yy</c:formatCode>
                <c:ptCount val="11"/>
                <c:pt idx="0">
                  <c:v>45017</c:v>
                </c:pt>
                <c:pt idx="1">
                  <c:v>45047</c:v>
                </c:pt>
                <c:pt idx="2">
                  <c:v>45078</c:v>
                </c:pt>
                <c:pt idx="3">
                  <c:v>45108</c:v>
                </c:pt>
                <c:pt idx="4">
                  <c:v>45139</c:v>
                </c:pt>
                <c:pt idx="5">
                  <c:v>45170</c:v>
                </c:pt>
                <c:pt idx="6">
                  <c:v>45200</c:v>
                </c:pt>
                <c:pt idx="7">
                  <c:v>45231</c:v>
                </c:pt>
                <c:pt idx="8">
                  <c:v>45261</c:v>
                </c:pt>
                <c:pt idx="9">
                  <c:v>45292</c:v>
                </c:pt>
                <c:pt idx="10">
                  <c:v>45323</c:v>
                </c:pt>
              </c:numCache>
            </c:numRef>
          </c:cat>
          <c:val>
            <c:numRef>
              <c:f>'[Chart in Microsoft PowerPoint]My Series'!$C$163:$C$173</c:f>
              <c:numCache>
                <c:formatCode>0.0</c:formatCode>
                <c:ptCount val="11"/>
                <c:pt idx="0">
                  <c:v>5.1902910384967527</c:v>
                </c:pt>
                <c:pt idx="1">
                  <c:v>5.0540304104294478</c:v>
                </c:pt>
                <c:pt idx="2">
                  <c:v>5.1098507902076875</c:v>
                </c:pt>
                <c:pt idx="3">
                  <c:v>4.9431597572912693</c:v>
                </c:pt>
                <c:pt idx="4">
                  <c:v>4.7865591643594598</c:v>
                </c:pt>
                <c:pt idx="5">
                  <c:v>4.5193271640919619</c:v>
                </c:pt>
                <c:pt idx="6">
                  <c:v>4.2293470076902651</c:v>
                </c:pt>
                <c:pt idx="7" formatCode="General">
                  <c:v>4.0999999999999996</c:v>
                </c:pt>
                <c:pt idx="8" formatCode="General">
                  <c:v>3.8</c:v>
                </c:pt>
                <c:pt idx="9" formatCode="General">
                  <c:v>3.6</c:v>
                </c:pt>
                <c:pt idx="10" formatCode="General">
                  <c:v>3.5</c:v>
                </c:pt>
              </c:numCache>
            </c:numRef>
          </c:val>
          <c:smooth val="0"/>
          <c:extLst>
            <c:ext xmlns:c16="http://schemas.microsoft.com/office/drawing/2014/chart" uri="{C3380CC4-5D6E-409C-BE32-E72D297353CC}">
              <c16:uniqueId val="{00000001-94AF-4DF6-BE2E-ECB253B227AD}"/>
            </c:ext>
          </c:extLst>
        </c:ser>
        <c:ser>
          <c:idx val="2"/>
          <c:order val="2"/>
          <c:tx>
            <c:strRef>
              <c:f>'[Chart in Microsoft PowerPoint]My Series'!$D$1</c:f>
              <c:strCache>
                <c:ptCount val="1"/>
                <c:pt idx="0">
                  <c:v>CPI Food</c:v>
                </c:pt>
              </c:strCache>
            </c:strRef>
          </c:tx>
          <c:spPr>
            <a:ln w="31750" cap="rnd">
              <a:solidFill>
                <a:schemeClr val="accent3"/>
              </a:solidFill>
              <a:round/>
            </a:ln>
            <a:effectLst/>
          </c:spPr>
          <c:marker>
            <c:symbol val="circle"/>
            <c:size val="8"/>
            <c:spPr>
              <a:solidFill>
                <a:schemeClr val="accent3"/>
              </a:solidFill>
              <a:ln>
                <a:noFill/>
              </a:ln>
              <a:effectLst/>
            </c:spPr>
          </c:marker>
          <c:dLbls>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4AF-4DF6-BE2E-ECB253B227AD}"/>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'[Chart in Microsoft PowerPoint]My Series'!$A$163:$A$173</c:f>
              <c:numCache>
                <c:formatCode>mmm\-yy</c:formatCode>
                <c:ptCount val="11"/>
                <c:pt idx="0">
                  <c:v>45017</c:v>
                </c:pt>
                <c:pt idx="1">
                  <c:v>45047</c:v>
                </c:pt>
                <c:pt idx="2">
                  <c:v>45078</c:v>
                </c:pt>
                <c:pt idx="3">
                  <c:v>45108</c:v>
                </c:pt>
                <c:pt idx="4">
                  <c:v>45139</c:v>
                </c:pt>
                <c:pt idx="5">
                  <c:v>45170</c:v>
                </c:pt>
                <c:pt idx="6">
                  <c:v>45200</c:v>
                </c:pt>
                <c:pt idx="7">
                  <c:v>45231</c:v>
                </c:pt>
                <c:pt idx="8">
                  <c:v>45261</c:v>
                </c:pt>
                <c:pt idx="9">
                  <c:v>45292</c:v>
                </c:pt>
                <c:pt idx="10">
                  <c:v>45323</c:v>
                </c:pt>
              </c:numCache>
            </c:numRef>
          </c:cat>
          <c:val>
            <c:numRef>
              <c:f>'[Chart in Microsoft PowerPoint]My Series'!$D$163:$D$173</c:f>
              <c:numCache>
                <c:formatCode>0.0</c:formatCode>
                <c:ptCount val="11"/>
                <c:pt idx="0">
                  <c:v>3.8370720188902112</c:v>
                </c:pt>
                <c:pt idx="1">
                  <c:v>2.9633933759442215</c:v>
                </c:pt>
                <c:pt idx="2">
                  <c:v>4.5454545454545467</c:v>
                </c:pt>
                <c:pt idx="3">
                  <c:v>11.507479861910227</c:v>
                </c:pt>
                <c:pt idx="4">
                  <c:v>9.9371787549971486</c:v>
                </c:pt>
                <c:pt idx="5">
                  <c:v>6.6213921901528039</c:v>
                </c:pt>
                <c:pt idx="6">
                  <c:v>6.6069428891377413</c:v>
                </c:pt>
                <c:pt idx="7" formatCode="General">
                  <c:v>8.6999999999999993</c:v>
                </c:pt>
                <c:pt idx="8" formatCode="General">
                  <c:v>9.5</c:v>
                </c:pt>
                <c:pt idx="9" formatCode="General">
                  <c:v>8.3000000000000007</c:v>
                </c:pt>
                <c:pt idx="10" formatCode="General">
                  <c:v>8.6999999999999993</c:v>
                </c:pt>
              </c:numCache>
            </c:numRef>
          </c:val>
          <c:smooth val="0"/>
          <c:extLst>
            <c:ext xmlns:c16="http://schemas.microsoft.com/office/drawing/2014/chart" uri="{C3380CC4-5D6E-409C-BE32-E72D297353CC}">
              <c16:uniqueId val="{00000002-94AF-4DF6-BE2E-ECB253B227AD}"/>
            </c:ext>
          </c:extLst>
        </c:ser>
        <c:dLbls>
          <c:dLblPos val="ctr"/>
          <c:showLegendKey val="0"/>
          <c:showVal val="1"/>
          <c:showCatName val="0"/>
          <c:showSerName val="0"/>
          <c:showPercent val="0"/>
          <c:showBubbleSize val="0"/>
        </c:dLbls>
        <c:marker val="1"/>
        <c:smooth val="0"/>
        <c:axId val="1682631952"/>
        <c:axId val="1079855632"/>
      </c:lineChart>
      <c:dateAx>
        <c:axId val="1682631952"/>
        <c:scaling>
          <c:orientation val="minMax"/>
        </c:scaling>
        <c:delete val="0"/>
        <c:axPos val="b"/>
        <c:numFmt formatCode="mmm\-yy"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tx1"/>
                </a:solidFill>
                <a:latin typeface="+mn-lt"/>
                <a:ea typeface="+mn-ea"/>
                <a:cs typeface="+mn-cs"/>
              </a:defRPr>
            </a:pPr>
            <a:endParaRPr lang="en-US"/>
          </a:p>
        </c:txPr>
        <c:crossAx val="1079855632"/>
        <c:crosses val="autoZero"/>
        <c:auto val="1"/>
        <c:lblOffset val="100"/>
        <c:baseTimeUnit val="months"/>
      </c:dateAx>
      <c:valAx>
        <c:axId val="1079855632"/>
        <c:scaling>
          <c:orientation val="minMax"/>
          <c:min val="2"/>
        </c:scaling>
        <c:delete val="1"/>
        <c:axPos val="l"/>
        <c:numFmt formatCode="0.0" sourceLinked="1"/>
        <c:majorTickMark val="none"/>
        <c:minorTickMark val="none"/>
        <c:tickLblPos val="nextTo"/>
        <c:crossAx val="168263195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IN" sz="1800" b="1" i="0" u="none" strike="noStrike" kern="1200" spc="0" baseline="0" dirty="0">
                <a:solidFill>
                  <a:schemeClr val="tx1"/>
                </a:solidFill>
                <a:latin typeface="+mn-lt"/>
                <a:ea typeface="+mn-ea"/>
                <a:cs typeface="+mn-cs"/>
              </a:defRPr>
            </a:pPr>
            <a:r>
              <a:rPr lang="en-IN" sz="1800" b="1" i="0" u="none" strike="noStrike" kern="1200" spc="0" baseline="0" dirty="0">
                <a:solidFill>
                  <a:schemeClr val="tx1"/>
                </a:solidFill>
                <a:latin typeface="+mn-lt"/>
                <a:ea typeface="+mn-ea"/>
                <a:cs typeface="+mn-cs"/>
              </a:rPr>
              <a:t>World merchandise trade volume growth (y-o-y%)</a:t>
            </a:r>
          </a:p>
        </c:rich>
      </c:tx>
      <c:overlay val="0"/>
      <c:spPr>
        <a:noFill/>
        <a:ln>
          <a:noFill/>
        </a:ln>
        <a:effectLst/>
      </c:spPr>
      <c:txPr>
        <a:bodyPr rot="0" spcFirstLastPara="1" vertOverflow="ellipsis" vert="horz" wrap="square" anchor="ctr" anchorCtr="1"/>
        <a:lstStyle/>
        <a:p>
          <a:pPr>
            <a:defRPr lang="en-IN" sz="1800" b="1" i="0" u="none" strike="noStrike" kern="1200" spc="0" baseline="0" dirty="0">
              <a:solidFill>
                <a:schemeClr val="tx1"/>
              </a:solidFill>
              <a:latin typeface="+mn-lt"/>
              <a:ea typeface="+mn-ea"/>
              <a:cs typeface="+mn-cs"/>
            </a:defRPr>
          </a:pPr>
          <a:endParaRPr lang="en-US"/>
        </a:p>
      </c:txPr>
    </c:title>
    <c:autoTitleDeleted val="0"/>
    <c:plotArea>
      <c:layout/>
      <c:barChart>
        <c:barDir val="col"/>
        <c:grouping val="clustered"/>
        <c:varyColors val="0"/>
        <c:ser>
          <c:idx val="1"/>
          <c:order val="0"/>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Sheet1!$G$7:$G$10</c:f>
              <c:numCache>
                <c:formatCode>General</c:formatCode>
                <c:ptCount val="4"/>
                <c:pt idx="0">
                  <c:v>2021</c:v>
                </c:pt>
                <c:pt idx="1">
                  <c:v>2022</c:v>
                </c:pt>
                <c:pt idx="2">
                  <c:v>2023</c:v>
                </c:pt>
                <c:pt idx="3">
                  <c:v>2024</c:v>
                </c:pt>
              </c:numCache>
            </c:numRef>
          </c:cat>
          <c:val>
            <c:numRef>
              <c:f>Sheet1!$H$7:$H$10</c:f>
              <c:numCache>
                <c:formatCode>0.0</c:formatCode>
                <c:ptCount val="4"/>
                <c:pt idx="0" formatCode="General">
                  <c:v>9.6</c:v>
                </c:pt>
                <c:pt idx="1">
                  <c:v>3</c:v>
                </c:pt>
                <c:pt idx="2" formatCode="General">
                  <c:v>0.8</c:v>
                </c:pt>
                <c:pt idx="3" formatCode="General">
                  <c:v>3.3</c:v>
                </c:pt>
              </c:numCache>
            </c:numRef>
          </c:val>
          <c:extLst>
            <c:ext xmlns:c16="http://schemas.microsoft.com/office/drawing/2014/chart" uri="{C3380CC4-5D6E-409C-BE32-E72D297353CC}">
              <c16:uniqueId val="{00000000-3BDD-4F5E-BB11-6F5E136F15E5}"/>
            </c:ext>
          </c:extLst>
        </c:ser>
        <c:dLbls>
          <c:showLegendKey val="0"/>
          <c:showVal val="0"/>
          <c:showCatName val="0"/>
          <c:showSerName val="0"/>
          <c:showPercent val="0"/>
          <c:showBubbleSize val="0"/>
        </c:dLbls>
        <c:gapWidth val="174"/>
        <c:overlap val="-27"/>
        <c:axId val="359188512"/>
        <c:axId val="1879619168"/>
      </c:barChart>
      <c:catAx>
        <c:axId val="359188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79619168"/>
        <c:crosses val="autoZero"/>
        <c:auto val="1"/>
        <c:lblAlgn val="ctr"/>
        <c:lblOffset val="100"/>
        <c:noMultiLvlLbl val="0"/>
      </c:catAx>
      <c:valAx>
        <c:axId val="1879619168"/>
        <c:scaling>
          <c:orientation val="minMax"/>
          <c:max val="10"/>
        </c:scaling>
        <c:delete val="1"/>
        <c:axPos val="l"/>
        <c:numFmt formatCode="General" sourceLinked="1"/>
        <c:majorTickMark val="none"/>
        <c:minorTickMark val="none"/>
        <c:tickLblPos val="nextTo"/>
        <c:crossAx val="35918851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sz="12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IN" sz="1800" b="1" i="0" u="none" strike="noStrike" kern="1200" spc="0" baseline="0" dirty="0">
                <a:solidFill>
                  <a:schemeClr val="tx1"/>
                </a:solidFill>
                <a:latin typeface="+mn-lt"/>
                <a:ea typeface="+mn-ea"/>
                <a:cs typeface="+mn-cs"/>
              </a:defRPr>
            </a:pPr>
            <a:r>
              <a:rPr lang="en-IN" sz="1800" b="1" i="0" u="none" strike="noStrike" kern="1200" spc="0" baseline="0" dirty="0">
                <a:solidFill>
                  <a:schemeClr val="tx1"/>
                </a:solidFill>
                <a:latin typeface="+mn-lt"/>
                <a:ea typeface="+mn-ea"/>
                <a:cs typeface="+mn-cs"/>
              </a:rPr>
              <a:t>Merchandise exports growth (y-o-y%)</a:t>
            </a:r>
          </a:p>
        </c:rich>
      </c:tx>
      <c:overlay val="0"/>
      <c:spPr>
        <a:noFill/>
        <a:ln>
          <a:noFill/>
        </a:ln>
        <a:effectLst/>
      </c:spPr>
      <c:txPr>
        <a:bodyPr rot="0" spcFirstLastPara="1" vertOverflow="ellipsis" vert="horz" wrap="square" anchor="ctr" anchorCtr="1"/>
        <a:lstStyle/>
        <a:p>
          <a:pPr>
            <a:defRPr lang="en-IN" sz="1800" b="1" i="0" u="none" strike="noStrike" kern="1200" spc="0" baseline="0" dirty="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Sheet1!$G$19:$G$21</c:f>
              <c:strCache>
                <c:ptCount val="3"/>
                <c:pt idx="0">
                  <c:v>2021-22</c:v>
                </c:pt>
                <c:pt idx="1">
                  <c:v>2022-23</c:v>
                </c:pt>
                <c:pt idx="2">
                  <c:v>2023-24 (Apr-Dec)</c:v>
                </c:pt>
              </c:strCache>
            </c:strRef>
          </c:cat>
          <c:val>
            <c:numRef>
              <c:f>Sheet1!$H$19:$H$21</c:f>
              <c:numCache>
                <c:formatCode>General</c:formatCode>
                <c:ptCount val="3"/>
                <c:pt idx="0">
                  <c:v>44.6</c:v>
                </c:pt>
                <c:pt idx="1">
                  <c:v>6.9</c:v>
                </c:pt>
                <c:pt idx="2">
                  <c:v>-5.7</c:v>
                </c:pt>
              </c:numCache>
            </c:numRef>
          </c:val>
          <c:extLst>
            <c:ext xmlns:c16="http://schemas.microsoft.com/office/drawing/2014/chart" uri="{C3380CC4-5D6E-409C-BE32-E72D297353CC}">
              <c16:uniqueId val="{00000000-DCF8-4843-92D3-BA021B5E1404}"/>
            </c:ext>
          </c:extLst>
        </c:ser>
        <c:dLbls>
          <c:showLegendKey val="0"/>
          <c:showVal val="0"/>
          <c:showCatName val="0"/>
          <c:showSerName val="0"/>
          <c:showPercent val="0"/>
          <c:showBubbleSize val="0"/>
        </c:dLbls>
        <c:gapWidth val="219"/>
        <c:overlap val="-27"/>
        <c:axId val="359217744"/>
        <c:axId val="87232320"/>
      </c:barChart>
      <c:catAx>
        <c:axId val="3592177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7232320"/>
        <c:crosses val="autoZero"/>
        <c:auto val="1"/>
        <c:lblAlgn val="ctr"/>
        <c:lblOffset val="100"/>
        <c:noMultiLvlLbl val="0"/>
      </c:catAx>
      <c:valAx>
        <c:axId val="87232320"/>
        <c:scaling>
          <c:orientation val="minMax"/>
        </c:scaling>
        <c:delete val="1"/>
        <c:axPos val="l"/>
        <c:numFmt formatCode="General" sourceLinked="1"/>
        <c:majorTickMark val="none"/>
        <c:minorTickMark val="none"/>
        <c:tickLblPos val="nextTo"/>
        <c:crossAx val="359217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withinLinear" id="14">
  <a:schemeClr val="accent1"/>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29">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12700" cap="flat" cmpd="sng" algn="ctr">
        <a:solidFill>
          <a:schemeClr val="lt1"/>
        </a:solidFill>
        <a:round/>
      </a:ln>
    </cs:spPr>
    <cs:defRPr sz="1197"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effectRef idx="0"/>
    <cs:fontRef idx="minor">
      <a:schemeClr val="lt1"/>
    </cs:fontRef>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32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hyperlink" Target="http://en.wikipedia.org/wiki/File:CNC_Laser_Cutting_Machine.jpg" TargetMode="External"/><Relationship Id="rId3" Type="http://schemas.openxmlformats.org/officeDocument/2006/relationships/image" Target="../media/image14.png"/><Relationship Id="rId7" Type="http://schemas.openxmlformats.org/officeDocument/2006/relationships/image" Target="../media/image16.jpg"/><Relationship Id="rId12" Type="http://schemas.openxmlformats.org/officeDocument/2006/relationships/image" Target="../media/image20.jpg"/><Relationship Id="rId2" Type="http://schemas.openxmlformats.org/officeDocument/2006/relationships/hyperlink" Target="http://commons.wikimedia.org/wiki/File:2009-03-20_Red_car_NB_on_S_Lasalle_St_in_Durham.jpg" TargetMode="External"/><Relationship Id="rId1" Type="http://schemas.openxmlformats.org/officeDocument/2006/relationships/image" Target="../media/image13.jpg"/><Relationship Id="rId6" Type="http://schemas.openxmlformats.org/officeDocument/2006/relationships/hyperlink" Target="http://www.eoi.es/blogs/hokumakarimova/2012/03/27/reach-policy/" TargetMode="External"/><Relationship Id="rId11" Type="http://schemas.openxmlformats.org/officeDocument/2006/relationships/image" Target="../media/image19.jpg"/><Relationship Id="rId5" Type="http://schemas.openxmlformats.org/officeDocument/2006/relationships/image" Target="../media/image15.jpg"/><Relationship Id="rId10" Type="http://schemas.openxmlformats.org/officeDocument/2006/relationships/image" Target="../media/image18.jpg"/><Relationship Id="rId4" Type="http://schemas.openxmlformats.org/officeDocument/2006/relationships/hyperlink" Target="http://www.pngall.com/electronic-png" TargetMode="External"/><Relationship Id="rId9" Type="http://schemas.openxmlformats.org/officeDocument/2006/relationships/image" Target="../media/image17.jpg"/></Relationships>
</file>

<file path=ppt/diagrams/_rels/data3.xml.rels><?xml version="1.0" encoding="UTF-8" standalone="yes"?>
<Relationships xmlns="http://schemas.openxmlformats.org/package/2006/relationships"><Relationship Id="rId8" Type="http://schemas.openxmlformats.org/officeDocument/2006/relationships/image" Target="../media/image48.jpg"/><Relationship Id="rId3" Type="http://schemas.openxmlformats.org/officeDocument/2006/relationships/image" Target="../media/image43.jpg"/><Relationship Id="rId7" Type="http://schemas.openxmlformats.org/officeDocument/2006/relationships/image" Target="../media/image47.jpg"/><Relationship Id="rId2" Type="http://schemas.openxmlformats.org/officeDocument/2006/relationships/image" Target="../media/image42.jpg"/><Relationship Id="rId1" Type="http://schemas.openxmlformats.org/officeDocument/2006/relationships/image" Target="../media/image41.jpg"/><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 Id="rId9" Type="http://schemas.openxmlformats.org/officeDocument/2006/relationships/image" Target="../media/image49.jpg"/></Relationships>
</file>

<file path=ppt/diagrams/_rels/drawing1.xml.rels><?xml version="1.0" encoding="UTF-8" standalone="yes"?>
<Relationships xmlns="http://schemas.openxmlformats.org/package/2006/relationships"><Relationship Id="rId8" Type="http://schemas.openxmlformats.org/officeDocument/2006/relationships/hyperlink" Target="http://en.wikipedia.org/wiki/File:CNC_Laser_Cutting_Machine.jpg" TargetMode="External"/><Relationship Id="rId3" Type="http://schemas.openxmlformats.org/officeDocument/2006/relationships/image" Target="../media/image14.png"/><Relationship Id="rId7" Type="http://schemas.openxmlformats.org/officeDocument/2006/relationships/image" Target="../media/image16.jpg"/><Relationship Id="rId12" Type="http://schemas.openxmlformats.org/officeDocument/2006/relationships/image" Target="../media/image20.jpg"/><Relationship Id="rId2" Type="http://schemas.openxmlformats.org/officeDocument/2006/relationships/hyperlink" Target="http://commons.wikimedia.org/wiki/File:2009-03-20_Red_car_NB_on_S_Lasalle_St_in_Durham.jpg" TargetMode="External"/><Relationship Id="rId1" Type="http://schemas.openxmlformats.org/officeDocument/2006/relationships/image" Target="../media/image13.jpg"/><Relationship Id="rId6" Type="http://schemas.openxmlformats.org/officeDocument/2006/relationships/hyperlink" Target="http://www.eoi.es/blogs/hokumakarimova/2012/03/27/reach-policy/" TargetMode="External"/><Relationship Id="rId11" Type="http://schemas.openxmlformats.org/officeDocument/2006/relationships/image" Target="../media/image19.jpg"/><Relationship Id="rId5" Type="http://schemas.openxmlformats.org/officeDocument/2006/relationships/image" Target="../media/image15.jpg"/><Relationship Id="rId10" Type="http://schemas.openxmlformats.org/officeDocument/2006/relationships/image" Target="../media/image18.jpg"/><Relationship Id="rId4" Type="http://schemas.openxmlformats.org/officeDocument/2006/relationships/hyperlink" Target="http://www.pngall.com/electronic-png" TargetMode="External"/><Relationship Id="rId9" Type="http://schemas.openxmlformats.org/officeDocument/2006/relationships/image" Target="../media/image17.jpg"/></Relationships>
</file>

<file path=ppt/diagrams/_rels/drawing3.xml.rels><?xml version="1.0" encoding="UTF-8" standalone="yes"?>
<Relationships xmlns="http://schemas.openxmlformats.org/package/2006/relationships"><Relationship Id="rId8" Type="http://schemas.openxmlformats.org/officeDocument/2006/relationships/image" Target="../media/image48.jpg"/><Relationship Id="rId3" Type="http://schemas.openxmlformats.org/officeDocument/2006/relationships/image" Target="../media/image43.jpg"/><Relationship Id="rId7" Type="http://schemas.openxmlformats.org/officeDocument/2006/relationships/image" Target="../media/image47.jpg"/><Relationship Id="rId2" Type="http://schemas.openxmlformats.org/officeDocument/2006/relationships/image" Target="../media/image42.jpg"/><Relationship Id="rId1" Type="http://schemas.openxmlformats.org/officeDocument/2006/relationships/image" Target="../media/image41.jpg"/><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 Id="rId9" Type="http://schemas.openxmlformats.org/officeDocument/2006/relationships/image" Target="../media/image4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2D2308-C135-4824-94C6-057CDC05B94F}"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IN"/>
        </a:p>
      </dgm:t>
    </dgm:pt>
    <dgm:pt modelId="{A49B2E63-5C3A-4C25-8420-EDEFADED16CE}">
      <dgm:prSet phldrT="[Text]"/>
      <dgm:spPr/>
      <dgm:t>
        <a:bodyPr/>
        <a:lstStyle/>
        <a:p>
          <a:r>
            <a:rPr lang="en-US" dirty="0"/>
            <a:t>Automotive</a:t>
          </a:r>
          <a:endParaRPr lang="en-IN" dirty="0"/>
        </a:p>
      </dgm:t>
    </dgm:pt>
    <dgm:pt modelId="{7746C310-98F7-4A01-8357-6EC60296D8AD}" type="parTrans" cxnId="{E9379639-1353-40EA-83E8-F26199670596}">
      <dgm:prSet/>
      <dgm:spPr/>
      <dgm:t>
        <a:bodyPr/>
        <a:lstStyle/>
        <a:p>
          <a:endParaRPr lang="en-IN"/>
        </a:p>
      </dgm:t>
    </dgm:pt>
    <dgm:pt modelId="{03F7752C-1962-470A-A711-C95BF21DE112}" type="sibTrans" cxnId="{E9379639-1353-40EA-83E8-F26199670596}">
      <dgm:prSet/>
      <dgm:spPr/>
      <dgm:t>
        <a:bodyPr/>
        <a:lstStyle/>
        <a:p>
          <a:endParaRPr lang="en-IN"/>
        </a:p>
      </dgm:t>
    </dgm:pt>
    <dgm:pt modelId="{F796A17B-3178-4E43-AEE8-E0C6B0E4FF96}">
      <dgm:prSet phldrT="[Text]"/>
      <dgm:spPr/>
      <dgm:t>
        <a:bodyPr/>
        <a:lstStyle/>
        <a:p>
          <a:r>
            <a:rPr lang="en-US" dirty="0"/>
            <a:t>Chemicals</a:t>
          </a:r>
          <a:endParaRPr lang="en-IN" dirty="0"/>
        </a:p>
      </dgm:t>
    </dgm:pt>
    <dgm:pt modelId="{D3A250CB-095F-4667-B22C-1601626A9CB6}" type="parTrans" cxnId="{CF78C0E9-DE00-410D-927F-002C5947428C}">
      <dgm:prSet/>
      <dgm:spPr/>
      <dgm:t>
        <a:bodyPr/>
        <a:lstStyle/>
        <a:p>
          <a:endParaRPr lang="en-IN"/>
        </a:p>
      </dgm:t>
    </dgm:pt>
    <dgm:pt modelId="{44A53A3F-A7AF-4630-A371-33FFFCF4163E}" type="sibTrans" cxnId="{CF78C0E9-DE00-410D-927F-002C5947428C}">
      <dgm:prSet/>
      <dgm:spPr/>
      <dgm:t>
        <a:bodyPr/>
        <a:lstStyle/>
        <a:p>
          <a:endParaRPr lang="en-IN"/>
        </a:p>
      </dgm:t>
    </dgm:pt>
    <dgm:pt modelId="{AFE4826E-5F88-45D4-A8E9-FE60C9AC8F4A}">
      <dgm:prSet phldrT="[Text]"/>
      <dgm:spPr/>
      <dgm:t>
        <a:bodyPr/>
        <a:lstStyle/>
        <a:p>
          <a:r>
            <a:rPr lang="en-US" dirty="0"/>
            <a:t>Electronics</a:t>
          </a:r>
          <a:endParaRPr lang="en-IN" dirty="0"/>
        </a:p>
      </dgm:t>
    </dgm:pt>
    <dgm:pt modelId="{05EA6449-6433-4D04-A2E9-4F565FEE5510}" type="parTrans" cxnId="{0A46048B-32D0-46E3-AD3A-B987583D1FAA}">
      <dgm:prSet/>
      <dgm:spPr/>
      <dgm:t>
        <a:bodyPr/>
        <a:lstStyle/>
        <a:p>
          <a:endParaRPr lang="en-IN"/>
        </a:p>
      </dgm:t>
    </dgm:pt>
    <dgm:pt modelId="{BB701164-3892-42DD-980C-75A3DD4C2C9C}" type="sibTrans" cxnId="{0A46048B-32D0-46E3-AD3A-B987583D1FAA}">
      <dgm:prSet/>
      <dgm:spPr/>
      <dgm:t>
        <a:bodyPr/>
        <a:lstStyle/>
        <a:p>
          <a:endParaRPr lang="en-IN"/>
        </a:p>
      </dgm:t>
    </dgm:pt>
    <dgm:pt modelId="{55461265-BCB7-467A-8360-9D5459DBF452}">
      <dgm:prSet phldrT="[Text]"/>
      <dgm:spPr/>
      <dgm:t>
        <a:bodyPr/>
        <a:lstStyle/>
        <a:p>
          <a:r>
            <a:rPr lang="en-US" dirty="0"/>
            <a:t>FMCG</a:t>
          </a:r>
          <a:endParaRPr lang="en-IN" dirty="0"/>
        </a:p>
      </dgm:t>
    </dgm:pt>
    <dgm:pt modelId="{F81706F3-3403-4D27-ADDC-4EBFCE9E3B19}" type="parTrans" cxnId="{89DFF20B-8D1B-483D-B6A9-F4D8D8B0A813}">
      <dgm:prSet/>
      <dgm:spPr/>
      <dgm:t>
        <a:bodyPr/>
        <a:lstStyle/>
        <a:p>
          <a:endParaRPr lang="en-IN"/>
        </a:p>
      </dgm:t>
    </dgm:pt>
    <dgm:pt modelId="{7100DBB1-7172-44C4-B62D-5346A97C433E}" type="sibTrans" cxnId="{89DFF20B-8D1B-483D-B6A9-F4D8D8B0A813}">
      <dgm:prSet/>
      <dgm:spPr/>
      <dgm:t>
        <a:bodyPr/>
        <a:lstStyle/>
        <a:p>
          <a:endParaRPr lang="en-IN"/>
        </a:p>
      </dgm:t>
    </dgm:pt>
    <dgm:pt modelId="{3BD064BA-11A9-4A57-8DC1-86FC3F85E051}">
      <dgm:prSet phldrT="[Text]"/>
      <dgm:spPr/>
      <dgm:t>
        <a:bodyPr/>
        <a:lstStyle/>
        <a:p>
          <a:r>
            <a:rPr lang="en-US" dirty="0"/>
            <a:t>Metals &amp; Mining</a:t>
          </a:r>
          <a:endParaRPr lang="en-IN" dirty="0"/>
        </a:p>
      </dgm:t>
    </dgm:pt>
    <dgm:pt modelId="{717240AB-9CCE-45CE-82A8-664A58702900}" type="parTrans" cxnId="{7A6BCCC4-B898-4498-BE7D-B7BDB9D75722}">
      <dgm:prSet/>
      <dgm:spPr/>
      <dgm:t>
        <a:bodyPr/>
        <a:lstStyle/>
        <a:p>
          <a:endParaRPr lang="en-IN"/>
        </a:p>
      </dgm:t>
    </dgm:pt>
    <dgm:pt modelId="{F9178ECA-3EEF-4B10-ABB4-87F4E4808EA1}" type="sibTrans" cxnId="{7A6BCCC4-B898-4498-BE7D-B7BDB9D75722}">
      <dgm:prSet/>
      <dgm:spPr/>
      <dgm:t>
        <a:bodyPr/>
        <a:lstStyle/>
        <a:p>
          <a:endParaRPr lang="en-IN"/>
        </a:p>
      </dgm:t>
    </dgm:pt>
    <dgm:pt modelId="{2CE3E3B1-F780-4BC3-846A-C86D2E976F62}">
      <dgm:prSet phldrT="[Text]"/>
      <dgm:spPr/>
      <dgm:t>
        <a:bodyPr/>
        <a:lstStyle/>
        <a:p>
          <a:r>
            <a:rPr lang="en-US" dirty="0"/>
            <a:t>Pharmaceutical</a:t>
          </a:r>
          <a:endParaRPr lang="en-IN" dirty="0"/>
        </a:p>
      </dgm:t>
    </dgm:pt>
    <dgm:pt modelId="{FFF924B6-325E-4F02-A01A-0D83DE64E28D}" type="parTrans" cxnId="{7A8A7F49-F793-439D-8F51-0D52B477A3C9}">
      <dgm:prSet/>
      <dgm:spPr/>
      <dgm:t>
        <a:bodyPr/>
        <a:lstStyle/>
        <a:p>
          <a:endParaRPr lang="en-IN"/>
        </a:p>
      </dgm:t>
    </dgm:pt>
    <dgm:pt modelId="{423EA1FB-3265-4F0B-A29C-AEB725002DC1}" type="sibTrans" cxnId="{7A8A7F49-F793-439D-8F51-0D52B477A3C9}">
      <dgm:prSet/>
      <dgm:spPr/>
      <dgm:t>
        <a:bodyPr/>
        <a:lstStyle/>
        <a:p>
          <a:endParaRPr lang="en-IN"/>
        </a:p>
      </dgm:t>
    </dgm:pt>
    <dgm:pt modelId="{A879C332-ED64-4986-8310-E6BFFF7C6D49}">
      <dgm:prSet phldrT="[Text]"/>
      <dgm:spPr/>
      <dgm:t>
        <a:bodyPr/>
        <a:lstStyle/>
        <a:p>
          <a:r>
            <a:rPr lang="en-US" dirty="0"/>
            <a:t>Textiles</a:t>
          </a:r>
          <a:endParaRPr lang="en-IN" dirty="0"/>
        </a:p>
      </dgm:t>
    </dgm:pt>
    <dgm:pt modelId="{1263C0C7-674C-4894-ADFA-4BACEC674468}" type="parTrans" cxnId="{A8569C0F-3D8B-42E9-923A-1B9B8CC37596}">
      <dgm:prSet/>
      <dgm:spPr/>
      <dgm:t>
        <a:bodyPr/>
        <a:lstStyle/>
        <a:p>
          <a:endParaRPr lang="en-IN"/>
        </a:p>
      </dgm:t>
    </dgm:pt>
    <dgm:pt modelId="{652FDFB8-455D-451E-95DA-0AF8361D770F}" type="sibTrans" cxnId="{A8569C0F-3D8B-42E9-923A-1B9B8CC37596}">
      <dgm:prSet/>
      <dgm:spPr/>
      <dgm:t>
        <a:bodyPr/>
        <a:lstStyle/>
        <a:p>
          <a:endParaRPr lang="en-IN"/>
        </a:p>
      </dgm:t>
    </dgm:pt>
    <dgm:pt modelId="{5CB5DCF8-311E-4BEC-A779-BE47FF609692}">
      <dgm:prSet phldrT="[Text]"/>
      <dgm:spPr/>
      <dgm:t>
        <a:bodyPr/>
        <a:lstStyle/>
        <a:p>
          <a:r>
            <a:rPr lang="en-US" dirty="0"/>
            <a:t>Capital Goods</a:t>
          </a:r>
          <a:endParaRPr lang="en-IN" dirty="0"/>
        </a:p>
      </dgm:t>
    </dgm:pt>
    <dgm:pt modelId="{C8176578-DAD4-4D77-8FBC-F7A31D962CC8}" type="parTrans" cxnId="{D04F1165-1627-4A3C-A27A-EF82A50DB8BF}">
      <dgm:prSet/>
      <dgm:spPr/>
      <dgm:t>
        <a:bodyPr/>
        <a:lstStyle/>
        <a:p>
          <a:endParaRPr lang="en-IN"/>
        </a:p>
      </dgm:t>
    </dgm:pt>
    <dgm:pt modelId="{136B7798-C83C-4F17-BD8F-83E161468547}" type="sibTrans" cxnId="{D04F1165-1627-4A3C-A27A-EF82A50DB8BF}">
      <dgm:prSet/>
      <dgm:spPr/>
      <dgm:t>
        <a:bodyPr/>
        <a:lstStyle/>
        <a:p>
          <a:endParaRPr lang="en-IN"/>
        </a:p>
      </dgm:t>
    </dgm:pt>
    <dgm:pt modelId="{EDAFB537-39AF-40D8-9DEF-8D8E8F61FB93}" type="pres">
      <dgm:prSet presAssocID="{DB2D2308-C135-4824-94C6-057CDC05B94F}" presName="Name0" presStyleCnt="0">
        <dgm:presLayoutVars>
          <dgm:dir/>
          <dgm:resizeHandles val="exact"/>
        </dgm:presLayoutVars>
      </dgm:prSet>
      <dgm:spPr/>
    </dgm:pt>
    <dgm:pt modelId="{E6E4A926-BD38-41A6-AEC0-1FB48BFC3C34}" type="pres">
      <dgm:prSet presAssocID="{A49B2E63-5C3A-4C25-8420-EDEFADED16CE}" presName="composite" presStyleCnt="0"/>
      <dgm:spPr/>
    </dgm:pt>
    <dgm:pt modelId="{50501BD1-77D8-40DA-9B84-81345B798398}" type="pres">
      <dgm:prSet presAssocID="{A49B2E63-5C3A-4C25-8420-EDEFADED16CE}" presName="rect1" presStyleLbl="trAlignAcc1" presStyleIdx="0" presStyleCnt="8">
        <dgm:presLayoutVars>
          <dgm:bulletEnabled val="1"/>
        </dgm:presLayoutVars>
      </dgm:prSet>
      <dgm:spPr/>
    </dgm:pt>
    <dgm:pt modelId="{300C9A32-AE46-4C99-B7E7-FEFA7ECC28C2}" type="pres">
      <dgm:prSet presAssocID="{A49B2E63-5C3A-4C25-8420-EDEFADED16CE}" presName="rect2" presStyleLbl="fgImgPlace1" presStyleIdx="0" presStyleCnt="8"/>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l="-63000" r="-63000"/>
          </a:stretch>
        </a:blipFill>
      </dgm:spPr>
    </dgm:pt>
    <dgm:pt modelId="{C085C7EF-6940-481B-A8A2-35DF5F131075}" type="pres">
      <dgm:prSet presAssocID="{03F7752C-1962-470A-A711-C95BF21DE112}" presName="sibTrans" presStyleCnt="0"/>
      <dgm:spPr/>
    </dgm:pt>
    <dgm:pt modelId="{FADAF9F6-3070-4E36-BAB6-764921865BDF}" type="pres">
      <dgm:prSet presAssocID="{AFE4826E-5F88-45D4-A8E9-FE60C9AC8F4A}" presName="composite" presStyleCnt="0"/>
      <dgm:spPr/>
    </dgm:pt>
    <dgm:pt modelId="{7501F7CF-7590-4F17-B645-8B751CE4750D}" type="pres">
      <dgm:prSet presAssocID="{AFE4826E-5F88-45D4-A8E9-FE60C9AC8F4A}" presName="rect1" presStyleLbl="trAlignAcc1" presStyleIdx="1" presStyleCnt="8">
        <dgm:presLayoutVars>
          <dgm:bulletEnabled val="1"/>
        </dgm:presLayoutVars>
      </dgm:prSet>
      <dgm:spPr/>
    </dgm:pt>
    <dgm:pt modelId="{41320172-DDC9-42C8-8B53-49C746A5EC16}" type="pres">
      <dgm:prSet presAssocID="{AFE4826E-5F88-45D4-A8E9-FE60C9AC8F4A}" presName="rect2" presStyleLbl="fgImgPlace1" presStyleIdx="1" presStyleCnt="8"/>
      <dgm:spPr>
        <a:blipFill>
          <a:blip xmlns:r="http://schemas.openxmlformats.org/officeDocument/2006/relationships" r:embed="rId3">
            <a:extLst>
              <a:ext uri="{837473B0-CC2E-450A-ABE3-18F120FF3D39}">
                <a1611:picAttrSrcUrl xmlns:a1611="http://schemas.microsoft.com/office/drawing/2016/11/main" r:id="rId4"/>
              </a:ext>
            </a:extLst>
          </a:blip>
          <a:srcRect/>
          <a:stretch>
            <a:fillRect l="-68000" r="-68000"/>
          </a:stretch>
        </a:blipFill>
      </dgm:spPr>
    </dgm:pt>
    <dgm:pt modelId="{1A35EF3A-6CAA-4265-A157-C772AF75959B}" type="pres">
      <dgm:prSet presAssocID="{BB701164-3892-42DD-980C-75A3DD4C2C9C}" presName="sibTrans" presStyleCnt="0"/>
      <dgm:spPr/>
    </dgm:pt>
    <dgm:pt modelId="{2FDEA57F-5126-4FFC-851D-C144C9D0E204}" type="pres">
      <dgm:prSet presAssocID="{F796A17B-3178-4E43-AEE8-E0C6B0E4FF96}" presName="composite" presStyleCnt="0"/>
      <dgm:spPr/>
    </dgm:pt>
    <dgm:pt modelId="{E13A5A8A-60B2-4032-B233-719FDFEBBB78}" type="pres">
      <dgm:prSet presAssocID="{F796A17B-3178-4E43-AEE8-E0C6B0E4FF96}" presName="rect1" presStyleLbl="trAlignAcc1" presStyleIdx="2" presStyleCnt="8" custLinFactNeighborX="-5226" custLinFactNeighborY="1615">
        <dgm:presLayoutVars>
          <dgm:bulletEnabled val="1"/>
        </dgm:presLayoutVars>
      </dgm:prSet>
      <dgm:spPr/>
    </dgm:pt>
    <dgm:pt modelId="{64C0987C-2213-405D-9FDB-8192E2972C05}" type="pres">
      <dgm:prSet presAssocID="{F796A17B-3178-4E43-AEE8-E0C6B0E4FF96}" presName="rect2" presStyleLbl="fgImgPlace1" presStyleIdx="2" presStyleCnt="8"/>
      <dgm:spPr>
        <a:blipFill>
          <a:blip xmlns:r="http://schemas.openxmlformats.org/officeDocument/2006/relationships" r:embed="rId5">
            <a:extLst>
              <a:ext uri="{837473B0-CC2E-450A-ABE3-18F120FF3D39}">
                <a1611:picAttrSrcUrl xmlns:a1611="http://schemas.microsoft.com/office/drawing/2016/11/main" r:id="rId6"/>
              </a:ext>
            </a:extLst>
          </a:blip>
          <a:srcRect/>
          <a:stretch>
            <a:fillRect l="-25000" r="-25000"/>
          </a:stretch>
        </a:blipFill>
      </dgm:spPr>
    </dgm:pt>
    <dgm:pt modelId="{54AE8BD9-1195-491B-A7C1-410AF824D79D}" type="pres">
      <dgm:prSet presAssocID="{44A53A3F-A7AF-4630-A371-33FFFCF4163E}" presName="sibTrans" presStyleCnt="0"/>
      <dgm:spPr/>
    </dgm:pt>
    <dgm:pt modelId="{7EA13CDF-7A80-4C5E-88D8-077CA1EC8CAC}" type="pres">
      <dgm:prSet presAssocID="{5CB5DCF8-311E-4BEC-A779-BE47FF609692}" presName="composite" presStyleCnt="0"/>
      <dgm:spPr/>
    </dgm:pt>
    <dgm:pt modelId="{4C33EEA4-36E7-4131-AFA1-F3822A5B2DA2}" type="pres">
      <dgm:prSet presAssocID="{5CB5DCF8-311E-4BEC-A779-BE47FF609692}" presName="rect1" presStyleLbl="trAlignAcc1" presStyleIdx="3" presStyleCnt="8" custLinFactNeighborX="3867" custLinFactNeighborY="1615">
        <dgm:presLayoutVars>
          <dgm:bulletEnabled val="1"/>
        </dgm:presLayoutVars>
      </dgm:prSet>
      <dgm:spPr/>
    </dgm:pt>
    <dgm:pt modelId="{56BC0E41-1ECC-4FD2-95EC-B6F4C4FC3FA8}" type="pres">
      <dgm:prSet presAssocID="{5CB5DCF8-311E-4BEC-A779-BE47FF609692}" presName="rect2" presStyleLbl="fgImgPlace1" presStyleIdx="3" presStyleCnt="8"/>
      <dgm:spPr>
        <a:blipFill>
          <a:blip xmlns:r="http://schemas.openxmlformats.org/officeDocument/2006/relationships" r:embed="rId7">
            <a:extLst>
              <a:ext uri="{837473B0-CC2E-450A-ABE3-18F120FF3D39}">
                <a1611:picAttrSrcUrl xmlns:a1611="http://schemas.microsoft.com/office/drawing/2016/11/main" r:id="rId8"/>
              </a:ext>
            </a:extLst>
          </a:blip>
          <a:srcRect/>
          <a:stretch>
            <a:fillRect l="-50000" r="-50000"/>
          </a:stretch>
        </a:blipFill>
      </dgm:spPr>
    </dgm:pt>
    <dgm:pt modelId="{C2C20862-6CE4-4425-9B7D-D2D3DE112F3F}" type="pres">
      <dgm:prSet presAssocID="{136B7798-C83C-4F17-BD8F-83E161468547}" presName="sibTrans" presStyleCnt="0"/>
      <dgm:spPr/>
    </dgm:pt>
    <dgm:pt modelId="{02570EF6-67CF-4211-9039-ABA6A63982A3}" type="pres">
      <dgm:prSet presAssocID="{3BD064BA-11A9-4A57-8DC1-86FC3F85E051}" presName="composite" presStyleCnt="0"/>
      <dgm:spPr/>
    </dgm:pt>
    <dgm:pt modelId="{135DFC50-C7DF-4E75-B5B0-309C8ABA0F4E}" type="pres">
      <dgm:prSet presAssocID="{3BD064BA-11A9-4A57-8DC1-86FC3F85E051}" presName="rect1" presStyleLbl="trAlignAcc1" presStyleIdx="4" presStyleCnt="8">
        <dgm:presLayoutVars>
          <dgm:bulletEnabled val="1"/>
        </dgm:presLayoutVars>
      </dgm:prSet>
      <dgm:spPr/>
    </dgm:pt>
    <dgm:pt modelId="{0F6941C5-7FCF-4C17-B1F6-93C59C73810F}" type="pres">
      <dgm:prSet presAssocID="{3BD064BA-11A9-4A57-8DC1-86FC3F85E051}" presName="rect2" presStyleLbl="fgImgPlace1" presStyleIdx="4" presStyleCnt="8"/>
      <dgm:spPr>
        <a:blipFill>
          <a:blip xmlns:r="http://schemas.openxmlformats.org/officeDocument/2006/relationships" r:embed="rId9"/>
          <a:srcRect/>
          <a:stretch>
            <a:fillRect l="-63000" r="-63000"/>
          </a:stretch>
        </a:blipFill>
      </dgm:spPr>
    </dgm:pt>
    <dgm:pt modelId="{707C9C98-8C3D-43D9-AC38-713CE1F99042}" type="pres">
      <dgm:prSet presAssocID="{F9178ECA-3EEF-4B10-ABB4-87F4E4808EA1}" presName="sibTrans" presStyleCnt="0"/>
      <dgm:spPr/>
    </dgm:pt>
    <dgm:pt modelId="{6C99F0E2-2D43-4792-9F18-83692887C272}" type="pres">
      <dgm:prSet presAssocID="{2CE3E3B1-F780-4BC3-846A-C86D2E976F62}" presName="composite" presStyleCnt="0"/>
      <dgm:spPr/>
    </dgm:pt>
    <dgm:pt modelId="{0880556C-8318-4980-89DB-E651955B1797}" type="pres">
      <dgm:prSet presAssocID="{2CE3E3B1-F780-4BC3-846A-C86D2E976F62}" presName="rect1" presStyleLbl="trAlignAcc1" presStyleIdx="5" presStyleCnt="8">
        <dgm:presLayoutVars>
          <dgm:bulletEnabled val="1"/>
        </dgm:presLayoutVars>
      </dgm:prSet>
      <dgm:spPr/>
    </dgm:pt>
    <dgm:pt modelId="{81F170BB-70AA-4BD8-9266-B89661DA7CD1}" type="pres">
      <dgm:prSet presAssocID="{2CE3E3B1-F780-4BC3-846A-C86D2E976F62}" presName="rect2" presStyleLbl="fgImgPlace1" presStyleIdx="5" presStyleCnt="8"/>
      <dgm:spPr>
        <a:blipFill>
          <a:blip xmlns:r="http://schemas.openxmlformats.org/officeDocument/2006/relationships" r:embed="rId10"/>
          <a:srcRect/>
          <a:stretch>
            <a:fillRect l="-70000" r="-70000"/>
          </a:stretch>
        </a:blipFill>
      </dgm:spPr>
    </dgm:pt>
    <dgm:pt modelId="{69D29EFC-CE3C-4F67-B8E0-AC62090E58FA}" type="pres">
      <dgm:prSet presAssocID="{423EA1FB-3265-4F0B-A29C-AEB725002DC1}" presName="sibTrans" presStyleCnt="0"/>
      <dgm:spPr/>
    </dgm:pt>
    <dgm:pt modelId="{E1849CD9-B60A-4A81-9758-855FB7D32AB9}" type="pres">
      <dgm:prSet presAssocID="{55461265-BCB7-467A-8360-9D5459DBF452}" presName="composite" presStyleCnt="0"/>
      <dgm:spPr/>
    </dgm:pt>
    <dgm:pt modelId="{94ED4EAC-49EE-4999-B239-51FE42C405DB}" type="pres">
      <dgm:prSet presAssocID="{55461265-BCB7-467A-8360-9D5459DBF452}" presName="rect1" presStyleLbl="trAlignAcc1" presStyleIdx="6" presStyleCnt="8">
        <dgm:presLayoutVars>
          <dgm:bulletEnabled val="1"/>
        </dgm:presLayoutVars>
      </dgm:prSet>
      <dgm:spPr/>
    </dgm:pt>
    <dgm:pt modelId="{64AD29FD-07A2-4CA3-B53E-486E4008FFCB}" type="pres">
      <dgm:prSet presAssocID="{55461265-BCB7-467A-8360-9D5459DBF452}" presName="rect2" presStyleLbl="fgImgPlace1" presStyleIdx="6" presStyleCnt="8"/>
      <dgm:spPr>
        <a:blipFill>
          <a:blip xmlns:r="http://schemas.openxmlformats.org/officeDocument/2006/relationships" r:embed="rId11"/>
          <a:srcRect/>
          <a:stretch>
            <a:fillRect l="-63000" r="-63000"/>
          </a:stretch>
        </a:blipFill>
      </dgm:spPr>
    </dgm:pt>
    <dgm:pt modelId="{712C8961-72A6-4EA0-A56A-9F4B85A06993}" type="pres">
      <dgm:prSet presAssocID="{7100DBB1-7172-44C4-B62D-5346A97C433E}" presName="sibTrans" presStyleCnt="0"/>
      <dgm:spPr/>
    </dgm:pt>
    <dgm:pt modelId="{B940ECF4-1638-40C7-9402-EF0B08F90676}" type="pres">
      <dgm:prSet presAssocID="{A879C332-ED64-4986-8310-E6BFFF7C6D49}" presName="composite" presStyleCnt="0"/>
      <dgm:spPr/>
    </dgm:pt>
    <dgm:pt modelId="{2E878511-E309-4E25-B191-5B7909965950}" type="pres">
      <dgm:prSet presAssocID="{A879C332-ED64-4986-8310-E6BFFF7C6D49}" presName="rect1" presStyleLbl="trAlignAcc1" presStyleIdx="7" presStyleCnt="8">
        <dgm:presLayoutVars>
          <dgm:bulletEnabled val="1"/>
        </dgm:presLayoutVars>
      </dgm:prSet>
      <dgm:spPr/>
    </dgm:pt>
    <dgm:pt modelId="{15CA6D48-1142-455D-8E42-51F01482C478}" type="pres">
      <dgm:prSet presAssocID="{A879C332-ED64-4986-8310-E6BFFF7C6D49}" presName="rect2" presStyleLbl="fgImgPlace1" presStyleIdx="7" presStyleCnt="8"/>
      <dgm:spPr>
        <a:blipFill>
          <a:blip xmlns:r="http://schemas.openxmlformats.org/officeDocument/2006/relationships" r:embed="rId12"/>
          <a:srcRect/>
          <a:stretch>
            <a:fillRect l="-63000" r="-63000"/>
          </a:stretch>
        </a:blipFill>
      </dgm:spPr>
    </dgm:pt>
  </dgm:ptLst>
  <dgm:cxnLst>
    <dgm:cxn modelId="{89DFF20B-8D1B-483D-B6A9-F4D8D8B0A813}" srcId="{DB2D2308-C135-4824-94C6-057CDC05B94F}" destId="{55461265-BCB7-467A-8360-9D5459DBF452}" srcOrd="6" destOrd="0" parTransId="{F81706F3-3403-4D27-ADDC-4EBFCE9E3B19}" sibTransId="{7100DBB1-7172-44C4-B62D-5346A97C433E}"/>
    <dgm:cxn modelId="{A8569C0F-3D8B-42E9-923A-1B9B8CC37596}" srcId="{DB2D2308-C135-4824-94C6-057CDC05B94F}" destId="{A879C332-ED64-4986-8310-E6BFFF7C6D49}" srcOrd="7" destOrd="0" parTransId="{1263C0C7-674C-4894-ADFA-4BACEC674468}" sibTransId="{652FDFB8-455D-451E-95DA-0AF8361D770F}"/>
    <dgm:cxn modelId="{A2E30B1A-50D5-4206-9F67-CCAFC9C7CB87}" type="presOf" srcId="{A879C332-ED64-4986-8310-E6BFFF7C6D49}" destId="{2E878511-E309-4E25-B191-5B7909965950}" srcOrd="0" destOrd="0" presId="urn:microsoft.com/office/officeart/2008/layout/PictureStrips"/>
    <dgm:cxn modelId="{C108171C-0A7A-43C3-9ED2-8FD820E07019}" type="presOf" srcId="{3BD064BA-11A9-4A57-8DC1-86FC3F85E051}" destId="{135DFC50-C7DF-4E75-B5B0-309C8ABA0F4E}" srcOrd="0" destOrd="0" presId="urn:microsoft.com/office/officeart/2008/layout/PictureStrips"/>
    <dgm:cxn modelId="{03C38927-96B5-487D-BEED-20DB14EB6A53}" type="presOf" srcId="{A49B2E63-5C3A-4C25-8420-EDEFADED16CE}" destId="{50501BD1-77D8-40DA-9B84-81345B798398}" srcOrd="0" destOrd="0" presId="urn:microsoft.com/office/officeart/2008/layout/PictureStrips"/>
    <dgm:cxn modelId="{E9379639-1353-40EA-83E8-F26199670596}" srcId="{DB2D2308-C135-4824-94C6-057CDC05B94F}" destId="{A49B2E63-5C3A-4C25-8420-EDEFADED16CE}" srcOrd="0" destOrd="0" parTransId="{7746C310-98F7-4A01-8357-6EC60296D8AD}" sibTransId="{03F7752C-1962-470A-A711-C95BF21DE112}"/>
    <dgm:cxn modelId="{554FB239-A57D-4417-8BDB-17AA6589DF5F}" type="presOf" srcId="{55461265-BCB7-467A-8360-9D5459DBF452}" destId="{94ED4EAC-49EE-4999-B239-51FE42C405DB}" srcOrd="0" destOrd="0" presId="urn:microsoft.com/office/officeart/2008/layout/PictureStrips"/>
    <dgm:cxn modelId="{D04F1165-1627-4A3C-A27A-EF82A50DB8BF}" srcId="{DB2D2308-C135-4824-94C6-057CDC05B94F}" destId="{5CB5DCF8-311E-4BEC-A779-BE47FF609692}" srcOrd="3" destOrd="0" parTransId="{C8176578-DAD4-4D77-8FBC-F7A31D962CC8}" sibTransId="{136B7798-C83C-4F17-BD8F-83E161468547}"/>
    <dgm:cxn modelId="{7A8A7F49-F793-439D-8F51-0D52B477A3C9}" srcId="{DB2D2308-C135-4824-94C6-057CDC05B94F}" destId="{2CE3E3B1-F780-4BC3-846A-C86D2E976F62}" srcOrd="5" destOrd="0" parTransId="{FFF924B6-325E-4F02-A01A-0D83DE64E28D}" sibTransId="{423EA1FB-3265-4F0B-A29C-AEB725002DC1}"/>
    <dgm:cxn modelId="{D94FD94F-0C22-4C9A-AF41-14B77F78EBA5}" type="presOf" srcId="{DB2D2308-C135-4824-94C6-057CDC05B94F}" destId="{EDAFB537-39AF-40D8-9DEF-8D8E8F61FB93}" srcOrd="0" destOrd="0" presId="urn:microsoft.com/office/officeart/2008/layout/PictureStrips"/>
    <dgm:cxn modelId="{1719357E-F26F-43A2-8BB8-02341098B50E}" type="presOf" srcId="{AFE4826E-5F88-45D4-A8E9-FE60C9AC8F4A}" destId="{7501F7CF-7590-4F17-B645-8B751CE4750D}" srcOrd="0" destOrd="0" presId="urn:microsoft.com/office/officeart/2008/layout/PictureStrips"/>
    <dgm:cxn modelId="{0A46048B-32D0-46E3-AD3A-B987583D1FAA}" srcId="{DB2D2308-C135-4824-94C6-057CDC05B94F}" destId="{AFE4826E-5F88-45D4-A8E9-FE60C9AC8F4A}" srcOrd="1" destOrd="0" parTransId="{05EA6449-6433-4D04-A2E9-4F565FEE5510}" sibTransId="{BB701164-3892-42DD-980C-75A3DD4C2C9C}"/>
    <dgm:cxn modelId="{954E1DAB-8755-44E5-A693-DC6AC5600CD0}" type="presOf" srcId="{5CB5DCF8-311E-4BEC-A779-BE47FF609692}" destId="{4C33EEA4-36E7-4131-AFA1-F3822A5B2DA2}" srcOrd="0" destOrd="0" presId="urn:microsoft.com/office/officeart/2008/layout/PictureStrips"/>
    <dgm:cxn modelId="{7A6BCCC4-B898-4498-BE7D-B7BDB9D75722}" srcId="{DB2D2308-C135-4824-94C6-057CDC05B94F}" destId="{3BD064BA-11A9-4A57-8DC1-86FC3F85E051}" srcOrd="4" destOrd="0" parTransId="{717240AB-9CCE-45CE-82A8-664A58702900}" sibTransId="{F9178ECA-3EEF-4B10-ABB4-87F4E4808EA1}"/>
    <dgm:cxn modelId="{9601A2D2-8A52-4EAB-B89C-F86CD8F5F5BA}" type="presOf" srcId="{F796A17B-3178-4E43-AEE8-E0C6B0E4FF96}" destId="{E13A5A8A-60B2-4032-B233-719FDFEBBB78}" srcOrd="0" destOrd="0" presId="urn:microsoft.com/office/officeart/2008/layout/PictureStrips"/>
    <dgm:cxn modelId="{CF78C0E9-DE00-410D-927F-002C5947428C}" srcId="{DB2D2308-C135-4824-94C6-057CDC05B94F}" destId="{F796A17B-3178-4E43-AEE8-E0C6B0E4FF96}" srcOrd="2" destOrd="0" parTransId="{D3A250CB-095F-4667-B22C-1601626A9CB6}" sibTransId="{44A53A3F-A7AF-4630-A371-33FFFCF4163E}"/>
    <dgm:cxn modelId="{389A76ED-1A9A-47FE-A8E3-013A5833F269}" type="presOf" srcId="{2CE3E3B1-F780-4BC3-846A-C86D2E976F62}" destId="{0880556C-8318-4980-89DB-E651955B1797}" srcOrd="0" destOrd="0" presId="urn:microsoft.com/office/officeart/2008/layout/PictureStrips"/>
    <dgm:cxn modelId="{2B6F2868-2D6C-436D-A731-8FBB819C0C1F}" type="presParOf" srcId="{EDAFB537-39AF-40D8-9DEF-8D8E8F61FB93}" destId="{E6E4A926-BD38-41A6-AEC0-1FB48BFC3C34}" srcOrd="0" destOrd="0" presId="urn:microsoft.com/office/officeart/2008/layout/PictureStrips"/>
    <dgm:cxn modelId="{DB0B69C8-2043-4EE5-AC64-1E0087B1E45F}" type="presParOf" srcId="{E6E4A926-BD38-41A6-AEC0-1FB48BFC3C34}" destId="{50501BD1-77D8-40DA-9B84-81345B798398}" srcOrd="0" destOrd="0" presId="urn:microsoft.com/office/officeart/2008/layout/PictureStrips"/>
    <dgm:cxn modelId="{8893B959-853E-47A0-8951-E5D9F4C09028}" type="presParOf" srcId="{E6E4A926-BD38-41A6-AEC0-1FB48BFC3C34}" destId="{300C9A32-AE46-4C99-B7E7-FEFA7ECC28C2}" srcOrd="1" destOrd="0" presId="urn:microsoft.com/office/officeart/2008/layout/PictureStrips"/>
    <dgm:cxn modelId="{4744D69E-76D1-4677-A3D6-26D72683CFB3}" type="presParOf" srcId="{EDAFB537-39AF-40D8-9DEF-8D8E8F61FB93}" destId="{C085C7EF-6940-481B-A8A2-35DF5F131075}" srcOrd="1" destOrd="0" presId="urn:microsoft.com/office/officeart/2008/layout/PictureStrips"/>
    <dgm:cxn modelId="{05329655-51A4-4CC7-9E2E-52D94404BBA3}" type="presParOf" srcId="{EDAFB537-39AF-40D8-9DEF-8D8E8F61FB93}" destId="{FADAF9F6-3070-4E36-BAB6-764921865BDF}" srcOrd="2" destOrd="0" presId="urn:microsoft.com/office/officeart/2008/layout/PictureStrips"/>
    <dgm:cxn modelId="{5E3B73AB-71C2-45F5-A503-943CA966D6FE}" type="presParOf" srcId="{FADAF9F6-3070-4E36-BAB6-764921865BDF}" destId="{7501F7CF-7590-4F17-B645-8B751CE4750D}" srcOrd="0" destOrd="0" presId="urn:microsoft.com/office/officeart/2008/layout/PictureStrips"/>
    <dgm:cxn modelId="{5B891120-5A28-4350-913E-E94751E04D06}" type="presParOf" srcId="{FADAF9F6-3070-4E36-BAB6-764921865BDF}" destId="{41320172-DDC9-42C8-8B53-49C746A5EC16}" srcOrd="1" destOrd="0" presId="urn:microsoft.com/office/officeart/2008/layout/PictureStrips"/>
    <dgm:cxn modelId="{EDD310F7-1EFA-44C9-975B-AAA9468D64D0}" type="presParOf" srcId="{EDAFB537-39AF-40D8-9DEF-8D8E8F61FB93}" destId="{1A35EF3A-6CAA-4265-A157-C772AF75959B}" srcOrd="3" destOrd="0" presId="urn:microsoft.com/office/officeart/2008/layout/PictureStrips"/>
    <dgm:cxn modelId="{B8250C4D-FEFB-4085-BB8A-C03B8E65D62E}" type="presParOf" srcId="{EDAFB537-39AF-40D8-9DEF-8D8E8F61FB93}" destId="{2FDEA57F-5126-4FFC-851D-C144C9D0E204}" srcOrd="4" destOrd="0" presId="urn:microsoft.com/office/officeart/2008/layout/PictureStrips"/>
    <dgm:cxn modelId="{7669642A-A968-4EDC-8CD8-60BEE2CD3EE2}" type="presParOf" srcId="{2FDEA57F-5126-4FFC-851D-C144C9D0E204}" destId="{E13A5A8A-60B2-4032-B233-719FDFEBBB78}" srcOrd="0" destOrd="0" presId="urn:microsoft.com/office/officeart/2008/layout/PictureStrips"/>
    <dgm:cxn modelId="{5A4CC1C0-AEA7-4EF2-987C-8591CF47D6BF}" type="presParOf" srcId="{2FDEA57F-5126-4FFC-851D-C144C9D0E204}" destId="{64C0987C-2213-405D-9FDB-8192E2972C05}" srcOrd="1" destOrd="0" presId="urn:microsoft.com/office/officeart/2008/layout/PictureStrips"/>
    <dgm:cxn modelId="{FC33E063-4BE6-44C7-B96C-0B76CFD96069}" type="presParOf" srcId="{EDAFB537-39AF-40D8-9DEF-8D8E8F61FB93}" destId="{54AE8BD9-1195-491B-A7C1-410AF824D79D}" srcOrd="5" destOrd="0" presId="urn:microsoft.com/office/officeart/2008/layout/PictureStrips"/>
    <dgm:cxn modelId="{6AEBB026-5F56-4FFB-8207-81F5E44A960C}" type="presParOf" srcId="{EDAFB537-39AF-40D8-9DEF-8D8E8F61FB93}" destId="{7EA13CDF-7A80-4C5E-88D8-077CA1EC8CAC}" srcOrd="6" destOrd="0" presId="urn:microsoft.com/office/officeart/2008/layout/PictureStrips"/>
    <dgm:cxn modelId="{17F34212-3B00-4BE4-8BC9-A1A7C461C23E}" type="presParOf" srcId="{7EA13CDF-7A80-4C5E-88D8-077CA1EC8CAC}" destId="{4C33EEA4-36E7-4131-AFA1-F3822A5B2DA2}" srcOrd="0" destOrd="0" presId="urn:microsoft.com/office/officeart/2008/layout/PictureStrips"/>
    <dgm:cxn modelId="{6BE5991A-1AD4-4C30-8B9A-B43A7C7ADFDF}" type="presParOf" srcId="{7EA13CDF-7A80-4C5E-88D8-077CA1EC8CAC}" destId="{56BC0E41-1ECC-4FD2-95EC-B6F4C4FC3FA8}" srcOrd="1" destOrd="0" presId="urn:microsoft.com/office/officeart/2008/layout/PictureStrips"/>
    <dgm:cxn modelId="{58135A72-5D63-492E-8E96-0FC360A0807B}" type="presParOf" srcId="{EDAFB537-39AF-40D8-9DEF-8D8E8F61FB93}" destId="{C2C20862-6CE4-4425-9B7D-D2D3DE112F3F}" srcOrd="7" destOrd="0" presId="urn:microsoft.com/office/officeart/2008/layout/PictureStrips"/>
    <dgm:cxn modelId="{760F3DDC-7F8C-4FB9-ADDA-D41A1F6BF2EA}" type="presParOf" srcId="{EDAFB537-39AF-40D8-9DEF-8D8E8F61FB93}" destId="{02570EF6-67CF-4211-9039-ABA6A63982A3}" srcOrd="8" destOrd="0" presId="urn:microsoft.com/office/officeart/2008/layout/PictureStrips"/>
    <dgm:cxn modelId="{9C41FD5F-DD6A-4CFD-BA44-91BAD7C0B59F}" type="presParOf" srcId="{02570EF6-67CF-4211-9039-ABA6A63982A3}" destId="{135DFC50-C7DF-4E75-B5B0-309C8ABA0F4E}" srcOrd="0" destOrd="0" presId="urn:microsoft.com/office/officeart/2008/layout/PictureStrips"/>
    <dgm:cxn modelId="{20C6778E-A7D6-4BEC-BC90-1BFDC023C424}" type="presParOf" srcId="{02570EF6-67CF-4211-9039-ABA6A63982A3}" destId="{0F6941C5-7FCF-4C17-B1F6-93C59C73810F}" srcOrd="1" destOrd="0" presId="urn:microsoft.com/office/officeart/2008/layout/PictureStrips"/>
    <dgm:cxn modelId="{927594DB-1AC8-44F1-AB4C-18151B0603DD}" type="presParOf" srcId="{EDAFB537-39AF-40D8-9DEF-8D8E8F61FB93}" destId="{707C9C98-8C3D-43D9-AC38-713CE1F99042}" srcOrd="9" destOrd="0" presId="urn:microsoft.com/office/officeart/2008/layout/PictureStrips"/>
    <dgm:cxn modelId="{83477103-2DEC-44D0-B37E-E40A416EF030}" type="presParOf" srcId="{EDAFB537-39AF-40D8-9DEF-8D8E8F61FB93}" destId="{6C99F0E2-2D43-4792-9F18-83692887C272}" srcOrd="10" destOrd="0" presId="urn:microsoft.com/office/officeart/2008/layout/PictureStrips"/>
    <dgm:cxn modelId="{6F8B28E4-1A26-44FD-8063-F05BBE5B7E8F}" type="presParOf" srcId="{6C99F0E2-2D43-4792-9F18-83692887C272}" destId="{0880556C-8318-4980-89DB-E651955B1797}" srcOrd="0" destOrd="0" presId="urn:microsoft.com/office/officeart/2008/layout/PictureStrips"/>
    <dgm:cxn modelId="{71ECE9F6-20CD-421A-BA6B-28448726C264}" type="presParOf" srcId="{6C99F0E2-2D43-4792-9F18-83692887C272}" destId="{81F170BB-70AA-4BD8-9266-B89661DA7CD1}" srcOrd="1" destOrd="0" presId="urn:microsoft.com/office/officeart/2008/layout/PictureStrips"/>
    <dgm:cxn modelId="{27736CED-A117-4BCA-8C4E-47EEB4D89B1F}" type="presParOf" srcId="{EDAFB537-39AF-40D8-9DEF-8D8E8F61FB93}" destId="{69D29EFC-CE3C-4F67-B8E0-AC62090E58FA}" srcOrd="11" destOrd="0" presId="urn:microsoft.com/office/officeart/2008/layout/PictureStrips"/>
    <dgm:cxn modelId="{7B21DF95-059B-48EE-AFEC-40D13ADDC397}" type="presParOf" srcId="{EDAFB537-39AF-40D8-9DEF-8D8E8F61FB93}" destId="{E1849CD9-B60A-4A81-9758-855FB7D32AB9}" srcOrd="12" destOrd="0" presId="urn:microsoft.com/office/officeart/2008/layout/PictureStrips"/>
    <dgm:cxn modelId="{978E19E0-0B17-4A5E-9F21-E02723A7FFC0}" type="presParOf" srcId="{E1849CD9-B60A-4A81-9758-855FB7D32AB9}" destId="{94ED4EAC-49EE-4999-B239-51FE42C405DB}" srcOrd="0" destOrd="0" presId="urn:microsoft.com/office/officeart/2008/layout/PictureStrips"/>
    <dgm:cxn modelId="{675AD1AB-CFE4-4388-8C1E-BF82BB45D5C4}" type="presParOf" srcId="{E1849CD9-B60A-4A81-9758-855FB7D32AB9}" destId="{64AD29FD-07A2-4CA3-B53E-486E4008FFCB}" srcOrd="1" destOrd="0" presId="urn:microsoft.com/office/officeart/2008/layout/PictureStrips"/>
    <dgm:cxn modelId="{6E0EF4BE-EA9F-4A33-ADEA-0D04E60AC55B}" type="presParOf" srcId="{EDAFB537-39AF-40D8-9DEF-8D8E8F61FB93}" destId="{712C8961-72A6-4EA0-A56A-9F4B85A06993}" srcOrd="13" destOrd="0" presId="urn:microsoft.com/office/officeart/2008/layout/PictureStrips"/>
    <dgm:cxn modelId="{1B4F4C30-B479-4293-8361-6191225F9FFB}" type="presParOf" srcId="{EDAFB537-39AF-40D8-9DEF-8D8E8F61FB93}" destId="{B940ECF4-1638-40C7-9402-EF0B08F90676}" srcOrd="14" destOrd="0" presId="urn:microsoft.com/office/officeart/2008/layout/PictureStrips"/>
    <dgm:cxn modelId="{D4504026-3E52-4E6A-BE30-A5E6898A4EE6}" type="presParOf" srcId="{B940ECF4-1638-40C7-9402-EF0B08F90676}" destId="{2E878511-E309-4E25-B191-5B7909965950}" srcOrd="0" destOrd="0" presId="urn:microsoft.com/office/officeart/2008/layout/PictureStrips"/>
    <dgm:cxn modelId="{10FBECD5-9AA8-48E5-81C6-E13DF03A8208}" type="presParOf" srcId="{B940ECF4-1638-40C7-9402-EF0B08F90676}" destId="{15CA6D48-1142-455D-8E42-51F01482C478}"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008CE1-C056-433A-99B9-26C4910D83C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IN"/>
        </a:p>
      </dgm:t>
    </dgm:pt>
    <dgm:pt modelId="{CC365AC9-4AF5-4A4A-957F-06092A93CA59}">
      <dgm:prSet phldrT="[Text]" custT="1"/>
      <dgm:spPr/>
      <dgm:t>
        <a:bodyPr/>
        <a:lstStyle/>
        <a:p>
          <a:r>
            <a:rPr lang="en-US" sz="1800" dirty="0"/>
            <a:t>The largest consumer electronics markets  in Asia Pacific Region. </a:t>
          </a:r>
          <a:endParaRPr lang="en-IN" sz="1800" dirty="0"/>
        </a:p>
      </dgm:t>
    </dgm:pt>
    <dgm:pt modelId="{5B75C240-5A1A-4037-8724-14D4BB240312}" type="parTrans" cxnId="{B5F09777-CD3E-4118-9CAF-9579CD9F112E}">
      <dgm:prSet/>
      <dgm:spPr/>
      <dgm:t>
        <a:bodyPr/>
        <a:lstStyle/>
        <a:p>
          <a:endParaRPr lang="en-IN" sz="1800"/>
        </a:p>
      </dgm:t>
    </dgm:pt>
    <dgm:pt modelId="{507A5BA3-5CAC-491C-A149-67FDDA0271DA}" type="sibTrans" cxnId="{B5F09777-CD3E-4118-9CAF-9579CD9F112E}">
      <dgm:prSet/>
      <dgm:spPr/>
      <dgm:t>
        <a:bodyPr/>
        <a:lstStyle/>
        <a:p>
          <a:endParaRPr lang="en-IN" sz="1800"/>
        </a:p>
      </dgm:t>
    </dgm:pt>
    <dgm:pt modelId="{2CF5EBA5-3E8B-483F-B9B7-C8A9B679F76B}">
      <dgm:prSet phldrT="[Tex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68580" tIns="68580" rIns="68580" bIns="68580" numCol="1" spcCol="1270" anchor="ctr" anchorCtr="0"/>
        <a:lstStyle/>
        <a:p>
          <a:r>
            <a:rPr lang="en-US" sz="1800" kern="1200" dirty="0"/>
            <a:t>Has committed to reach US$ 300 billion worth of electronics </a:t>
          </a:r>
          <a:r>
            <a:rPr lang="en-US" sz="1800" kern="1200" dirty="0">
              <a:solidFill>
                <a:prstClr val="white"/>
              </a:solidFill>
              <a:latin typeface="Calibri" panose="020F0502020204030204"/>
              <a:ea typeface="+mn-ea"/>
              <a:cs typeface="+mn-cs"/>
            </a:rPr>
            <a:t>manufacturing</a:t>
          </a:r>
          <a:r>
            <a:rPr lang="en-US" sz="1800" kern="1200" dirty="0"/>
            <a:t> and exports of US$ 120 billion by 2025-26.</a:t>
          </a:r>
          <a:endParaRPr lang="en-IN" sz="1800" kern="1200" dirty="0"/>
        </a:p>
      </dgm:t>
    </dgm:pt>
    <dgm:pt modelId="{D778EFE5-7289-472F-854E-BFA1F8A2815E}" type="parTrans" cxnId="{4DC42E5D-67F5-4043-9878-1AE9CC283183}">
      <dgm:prSet/>
      <dgm:spPr/>
      <dgm:t>
        <a:bodyPr/>
        <a:lstStyle/>
        <a:p>
          <a:endParaRPr lang="en-IN" sz="1800"/>
        </a:p>
      </dgm:t>
    </dgm:pt>
    <dgm:pt modelId="{7EF1C2CE-62B9-454F-B3C9-2B1780A60456}" type="sibTrans" cxnId="{4DC42E5D-67F5-4043-9878-1AE9CC283183}">
      <dgm:prSet/>
      <dgm:spPr/>
      <dgm:t>
        <a:bodyPr/>
        <a:lstStyle/>
        <a:p>
          <a:endParaRPr lang="en-IN" sz="1800"/>
        </a:p>
      </dgm:t>
    </dgm:pt>
    <dgm:pt modelId="{402A2EF8-9554-46D9-B8BD-1ADEEE1B9856}">
      <dgm:prSet phldrT="[Text]" custT="1"/>
      <dgm:spPr/>
      <dgm:t>
        <a:bodyPr/>
        <a:lstStyle/>
        <a:p>
          <a:r>
            <a:rPr lang="en-US" sz="1800" dirty="0"/>
            <a:t>Electronics manufacturing industry is projected to reach US$520 billion by 2025. 	</a:t>
          </a:r>
          <a:endParaRPr lang="en-IN" sz="1800" dirty="0"/>
        </a:p>
      </dgm:t>
    </dgm:pt>
    <dgm:pt modelId="{E9E698A0-6F72-48A8-B4BD-3154ED5A83E1}" type="parTrans" cxnId="{B4357859-4B44-4860-961E-1EB06E7E2672}">
      <dgm:prSet/>
      <dgm:spPr/>
      <dgm:t>
        <a:bodyPr/>
        <a:lstStyle/>
        <a:p>
          <a:endParaRPr lang="en-IN" sz="1800"/>
        </a:p>
      </dgm:t>
    </dgm:pt>
    <dgm:pt modelId="{B694A65E-DA09-4BE2-81A6-7E63D99AFBF9}" type="sibTrans" cxnId="{B4357859-4B44-4860-961E-1EB06E7E2672}">
      <dgm:prSet/>
      <dgm:spPr/>
      <dgm:t>
        <a:bodyPr/>
        <a:lstStyle/>
        <a:p>
          <a:endParaRPr lang="en-IN" sz="1800"/>
        </a:p>
      </dgm:t>
    </dgm:pt>
    <dgm:pt modelId="{09909121-CDBB-4C41-B02B-808A2AD8DBE3}">
      <dgm:prSet phldrT="[Text]" custT="1"/>
      <dgm:spPr/>
      <dgm:t>
        <a:bodyPr/>
        <a:lstStyle/>
        <a:p>
          <a:r>
            <a:rPr lang="en-US" sz="1800" dirty="0"/>
            <a:t>Top products under ESDM sector include IT, industrial electronics, automotive electronics </a:t>
          </a:r>
          <a:endParaRPr lang="en-IN" sz="1800" dirty="0"/>
        </a:p>
      </dgm:t>
    </dgm:pt>
    <dgm:pt modelId="{C76F0EB0-729C-4F82-9DC0-2A08B0A07CDD}" type="parTrans" cxnId="{4750D640-CC2C-43E7-9CC6-D01A417163C0}">
      <dgm:prSet/>
      <dgm:spPr/>
      <dgm:t>
        <a:bodyPr/>
        <a:lstStyle/>
        <a:p>
          <a:endParaRPr lang="en-IN" sz="1800"/>
        </a:p>
      </dgm:t>
    </dgm:pt>
    <dgm:pt modelId="{467D89B7-CE8C-4497-8A61-F0F645C84179}" type="sibTrans" cxnId="{4750D640-CC2C-43E7-9CC6-D01A417163C0}">
      <dgm:prSet/>
      <dgm:spPr/>
      <dgm:t>
        <a:bodyPr/>
        <a:lstStyle/>
        <a:p>
          <a:endParaRPr lang="en-IN" sz="1800"/>
        </a:p>
      </dgm:t>
    </dgm:pt>
    <dgm:pt modelId="{58382A8B-C3EE-4147-BD68-388DC55AB852}" type="pres">
      <dgm:prSet presAssocID="{20008CE1-C056-433A-99B9-26C4910D83CC}" presName="diagram" presStyleCnt="0">
        <dgm:presLayoutVars>
          <dgm:dir/>
          <dgm:resizeHandles val="exact"/>
        </dgm:presLayoutVars>
      </dgm:prSet>
      <dgm:spPr/>
    </dgm:pt>
    <dgm:pt modelId="{CF5C5428-36BE-4CF7-B8E1-2C377C0DD0E7}" type="pres">
      <dgm:prSet presAssocID="{CC365AC9-4AF5-4A4A-957F-06092A93CA59}" presName="node" presStyleLbl="node1" presStyleIdx="0" presStyleCnt="4">
        <dgm:presLayoutVars>
          <dgm:bulletEnabled val="1"/>
        </dgm:presLayoutVars>
      </dgm:prSet>
      <dgm:spPr/>
    </dgm:pt>
    <dgm:pt modelId="{AD3933AE-5D62-4417-A6D4-2269AC9F05C4}" type="pres">
      <dgm:prSet presAssocID="{507A5BA3-5CAC-491C-A149-67FDDA0271DA}" presName="sibTrans" presStyleCnt="0"/>
      <dgm:spPr/>
    </dgm:pt>
    <dgm:pt modelId="{51008E7B-525C-4B10-A076-F0DDC84B830D}" type="pres">
      <dgm:prSet presAssocID="{2CF5EBA5-3E8B-483F-B9B7-C8A9B679F76B}" presName="node" presStyleLbl="node1" presStyleIdx="1" presStyleCnt="4" custLinFactNeighborX="-129" custLinFactNeighborY="-248">
        <dgm:presLayoutVars>
          <dgm:bulletEnabled val="1"/>
        </dgm:presLayoutVars>
      </dgm:prSet>
      <dgm:spPr>
        <a:xfrm>
          <a:off x="4199334" y="2645"/>
          <a:ext cx="2706687" cy="1624012"/>
        </a:xfrm>
        <a:prstGeom prst="rect">
          <a:avLst/>
        </a:prstGeom>
      </dgm:spPr>
    </dgm:pt>
    <dgm:pt modelId="{BEB72294-0C15-4EA1-BB4D-75D107DC35F2}" type="pres">
      <dgm:prSet presAssocID="{7EF1C2CE-62B9-454F-B3C9-2B1780A60456}" presName="sibTrans" presStyleCnt="0"/>
      <dgm:spPr/>
    </dgm:pt>
    <dgm:pt modelId="{D96E9414-CCD4-4BAB-BCF1-DF71AAAF1150}" type="pres">
      <dgm:prSet presAssocID="{402A2EF8-9554-46D9-B8BD-1ADEEE1B9856}" presName="node" presStyleLbl="node1" presStyleIdx="2" presStyleCnt="4" custLinFactNeighborX="-1142" custLinFactNeighborY="-1040">
        <dgm:presLayoutVars>
          <dgm:bulletEnabled val="1"/>
        </dgm:presLayoutVars>
      </dgm:prSet>
      <dgm:spPr/>
    </dgm:pt>
    <dgm:pt modelId="{6620E602-887E-4306-9AD8-05B949058943}" type="pres">
      <dgm:prSet presAssocID="{B694A65E-DA09-4BE2-81A6-7E63D99AFBF9}" presName="sibTrans" presStyleCnt="0"/>
      <dgm:spPr/>
    </dgm:pt>
    <dgm:pt modelId="{CA2196D9-81EF-4E3B-9153-C69A0424CFB2}" type="pres">
      <dgm:prSet presAssocID="{09909121-CDBB-4C41-B02B-808A2AD8DBE3}" presName="node" presStyleLbl="node1" presStyleIdx="3" presStyleCnt="4">
        <dgm:presLayoutVars>
          <dgm:bulletEnabled val="1"/>
        </dgm:presLayoutVars>
      </dgm:prSet>
      <dgm:spPr/>
    </dgm:pt>
  </dgm:ptLst>
  <dgm:cxnLst>
    <dgm:cxn modelId="{1665EB04-BB4A-4534-B8F3-40FB8FDF4530}" type="presOf" srcId="{20008CE1-C056-433A-99B9-26C4910D83CC}" destId="{58382A8B-C3EE-4147-BD68-388DC55AB852}" srcOrd="0" destOrd="0" presId="urn:microsoft.com/office/officeart/2005/8/layout/default"/>
    <dgm:cxn modelId="{4750D640-CC2C-43E7-9CC6-D01A417163C0}" srcId="{20008CE1-C056-433A-99B9-26C4910D83CC}" destId="{09909121-CDBB-4C41-B02B-808A2AD8DBE3}" srcOrd="3" destOrd="0" parTransId="{C76F0EB0-729C-4F82-9DC0-2A08B0A07CDD}" sibTransId="{467D89B7-CE8C-4497-8A61-F0F645C84179}"/>
    <dgm:cxn modelId="{4DC42E5D-67F5-4043-9878-1AE9CC283183}" srcId="{20008CE1-C056-433A-99B9-26C4910D83CC}" destId="{2CF5EBA5-3E8B-483F-B9B7-C8A9B679F76B}" srcOrd="1" destOrd="0" parTransId="{D778EFE5-7289-472F-854E-BFA1F8A2815E}" sibTransId="{7EF1C2CE-62B9-454F-B3C9-2B1780A60456}"/>
    <dgm:cxn modelId="{D9CC9860-D838-44C8-83D1-B891E74838ED}" type="presOf" srcId="{402A2EF8-9554-46D9-B8BD-1ADEEE1B9856}" destId="{D96E9414-CCD4-4BAB-BCF1-DF71AAAF1150}" srcOrd="0" destOrd="0" presId="urn:microsoft.com/office/officeart/2005/8/layout/default"/>
    <dgm:cxn modelId="{B5F09777-CD3E-4118-9CAF-9579CD9F112E}" srcId="{20008CE1-C056-433A-99B9-26C4910D83CC}" destId="{CC365AC9-4AF5-4A4A-957F-06092A93CA59}" srcOrd="0" destOrd="0" parTransId="{5B75C240-5A1A-4037-8724-14D4BB240312}" sibTransId="{507A5BA3-5CAC-491C-A149-67FDDA0271DA}"/>
    <dgm:cxn modelId="{B4357859-4B44-4860-961E-1EB06E7E2672}" srcId="{20008CE1-C056-433A-99B9-26C4910D83CC}" destId="{402A2EF8-9554-46D9-B8BD-1ADEEE1B9856}" srcOrd="2" destOrd="0" parTransId="{E9E698A0-6F72-48A8-B4BD-3154ED5A83E1}" sibTransId="{B694A65E-DA09-4BE2-81A6-7E63D99AFBF9}"/>
    <dgm:cxn modelId="{E6C39BB3-D345-41E2-B9A3-7B185DA9A59B}" type="presOf" srcId="{CC365AC9-4AF5-4A4A-957F-06092A93CA59}" destId="{CF5C5428-36BE-4CF7-B8E1-2C377C0DD0E7}" srcOrd="0" destOrd="0" presId="urn:microsoft.com/office/officeart/2005/8/layout/default"/>
    <dgm:cxn modelId="{E95A2EE1-A2AE-4EE0-9426-A2D13D276D50}" type="presOf" srcId="{2CF5EBA5-3E8B-483F-B9B7-C8A9B679F76B}" destId="{51008E7B-525C-4B10-A076-F0DDC84B830D}" srcOrd="0" destOrd="0" presId="urn:microsoft.com/office/officeart/2005/8/layout/default"/>
    <dgm:cxn modelId="{F80EF2FA-0945-4D72-A9BC-2D50ACD630BC}" type="presOf" srcId="{09909121-CDBB-4C41-B02B-808A2AD8DBE3}" destId="{CA2196D9-81EF-4E3B-9153-C69A0424CFB2}" srcOrd="0" destOrd="0" presId="urn:microsoft.com/office/officeart/2005/8/layout/default"/>
    <dgm:cxn modelId="{2CFCA470-6472-4F21-87A4-8CCA78368669}" type="presParOf" srcId="{58382A8B-C3EE-4147-BD68-388DC55AB852}" destId="{CF5C5428-36BE-4CF7-B8E1-2C377C0DD0E7}" srcOrd="0" destOrd="0" presId="urn:microsoft.com/office/officeart/2005/8/layout/default"/>
    <dgm:cxn modelId="{0ABB0451-7CF8-44E7-A309-B8243401451C}" type="presParOf" srcId="{58382A8B-C3EE-4147-BD68-388DC55AB852}" destId="{AD3933AE-5D62-4417-A6D4-2269AC9F05C4}" srcOrd="1" destOrd="0" presId="urn:microsoft.com/office/officeart/2005/8/layout/default"/>
    <dgm:cxn modelId="{0FBBA797-FFB8-45CC-B859-92F0703C1B2E}" type="presParOf" srcId="{58382A8B-C3EE-4147-BD68-388DC55AB852}" destId="{51008E7B-525C-4B10-A076-F0DDC84B830D}" srcOrd="2" destOrd="0" presId="urn:microsoft.com/office/officeart/2005/8/layout/default"/>
    <dgm:cxn modelId="{595DE0E9-82FB-406D-9471-67C97961A1CD}" type="presParOf" srcId="{58382A8B-C3EE-4147-BD68-388DC55AB852}" destId="{BEB72294-0C15-4EA1-BB4D-75D107DC35F2}" srcOrd="3" destOrd="0" presId="urn:microsoft.com/office/officeart/2005/8/layout/default"/>
    <dgm:cxn modelId="{0F8F125C-1D2F-42F2-BA2D-58428B2DF944}" type="presParOf" srcId="{58382A8B-C3EE-4147-BD68-388DC55AB852}" destId="{D96E9414-CCD4-4BAB-BCF1-DF71AAAF1150}" srcOrd="4" destOrd="0" presId="urn:microsoft.com/office/officeart/2005/8/layout/default"/>
    <dgm:cxn modelId="{6F1E2E5D-EB9D-41F5-8F7B-6492DE5F7A4C}" type="presParOf" srcId="{58382A8B-C3EE-4147-BD68-388DC55AB852}" destId="{6620E602-887E-4306-9AD8-05B949058943}" srcOrd="5" destOrd="0" presId="urn:microsoft.com/office/officeart/2005/8/layout/default"/>
    <dgm:cxn modelId="{4259C31D-BE97-4AC4-9238-37C862A03E17}" type="presParOf" srcId="{58382A8B-C3EE-4147-BD68-388DC55AB852}" destId="{CA2196D9-81EF-4E3B-9153-C69A0424CFB2}"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2D2308-C135-4824-94C6-057CDC05B94F}"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IN"/>
        </a:p>
      </dgm:t>
    </dgm:pt>
    <dgm:pt modelId="{A49B2E63-5C3A-4C25-8420-EDEFADED16CE}">
      <dgm:prSet phldrT="[Text]"/>
      <dgm:spPr/>
      <dgm:t>
        <a:bodyPr/>
        <a:lstStyle/>
        <a:p>
          <a:r>
            <a:rPr lang="en-US" dirty="0"/>
            <a:t>IT &amp; </a:t>
          </a:r>
          <a:r>
            <a:rPr lang="en-US" dirty="0" err="1"/>
            <a:t>ITeS</a:t>
          </a:r>
          <a:endParaRPr lang="en-IN" dirty="0"/>
        </a:p>
      </dgm:t>
    </dgm:pt>
    <dgm:pt modelId="{7746C310-98F7-4A01-8357-6EC60296D8AD}" type="parTrans" cxnId="{E9379639-1353-40EA-83E8-F26199670596}">
      <dgm:prSet/>
      <dgm:spPr/>
      <dgm:t>
        <a:bodyPr/>
        <a:lstStyle/>
        <a:p>
          <a:endParaRPr lang="en-IN"/>
        </a:p>
      </dgm:t>
    </dgm:pt>
    <dgm:pt modelId="{03F7752C-1962-470A-A711-C95BF21DE112}" type="sibTrans" cxnId="{E9379639-1353-40EA-83E8-F26199670596}">
      <dgm:prSet/>
      <dgm:spPr/>
      <dgm:t>
        <a:bodyPr/>
        <a:lstStyle/>
        <a:p>
          <a:endParaRPr lang="en-IN"/>
        </a:p>
      </dgm:t>
    </dgm:pt>
    <dgm:pt modelId="{F796A17B-3178-4E43-AEE8-E0C6B0E4FF96}">
      <dgm:prSet phldrT="[Text]"/>
      <dgm:spPr/>
      <dgm:t>
        <a:bodyPr/>
        <a:lstStyle/>
        <a:p>
          <a:r>
            <a:rPr lang="en-US" dirty="0"/>
            <a:t>Healthcare</a:t>
          </a:r>
          <a:endParaRPr lang="en-IN" dirty="0"/>
        </a:p>
      </dgm:t>
    </dgm:pt>
    <dgm:pt modelId="{D3A250CB-095F-4667-B22C-1601626A9CB6}" type="parTrans" cxnId="{CF78C0E9-DE00-410D-927F-002C5947428C}">
      <dgm:prSet/>
      <dgm:spPr/>
      <dgm:t>
        <a:bodyPr/>
        <a:lstStyle/>
        <a:p>
          <a:endParaRPr lang="en-IN"/>
        </a:p>
      </dgm:t>
    </dgm:pt>
    <dgm:pt modelId="{44A53A3F-A7AF-4630-A371-33FFFCF4163E}" type="sibTrans" cxnId="{CF78C0E9-DE00-410D-927F-002C5947428C}">
      <dgm:prSet/>
      <dgm:spPr/>
      <dgm:t>
        <a:bodyPr/>
        <a:lstStyle/>
        <a:p>
          <a:endParaRPr lang="en-IN"/>
        </a:p>
      </dgm:t>
    </dgm:pt>
    <dgm:pt modelId="{AFE4826E-5F88-45D4-A8E9-FE60C9AC8F4A}">
      <dgm:prSet phldrT="[Text]"/>
      <dgm:spPr/>
      <dgm:t>
        <a:bodyPr/>
        <a:lstStyle/>
        <a:p>
          <a:r>
            <a:rPr lang="en-US" dirty="0"/>
            <a:t>Tourism</a:t>
          </a:r>
          <a:endParaRPr lang="en-IN" dirty="0"/>
        </a:p>
      </dgm:t>
    </dgm:pt>
    <dgm:pt modelId="{05EA6449-6433-4D04-A2E9-4F565FEE5510}" type="parTrans" cxnId="{0A46048B-32D0-46E3-AD3A-B987583D1FAA}">
      <dgm:prSet/>
      <dgm:spPr/>
      <dgm:t>
        <a:bodyPr/>
        <a:lstStyle/>
        <a:p>
          <a:endParaRPr lang="en-IN"/>
        </a:p>
      </dgm:t>
    </dgm:pt>
    <dgm:pt modelId="{BB701164-3892-42DD-980C-75A3DD4C2C9C}" type="sibTrans" cxnId="{0A46048B-32D0-46E3-AD3A-B987583D1FAA}">
      <dgm:prSet/>
      <dgm:spPr/>
      <dgm:t>
        <a:bodyPr/>
        <a:lstStyle/>
        <a:p>
          <a:endParaRPr lang="en-IN"/>
        </a:p>
      </dgm:t>
    </dgm:pt>
    <dgm:pt modelId="{F144523D-3F58-4946-8330-792DD5E200B9}">
      <dgm:prSet phldrT="[Text]"/>
      <dgm:spPr/>
      <dgm:t>
        <a:bodyPr/>
        <a:lstStyle/>
        <a:p>
          <a:r>
            <a:rPr lang="en-US" dirty="0"/>
            <a:t>Transport &amp; Logistics</a:t>
          </a:r>
          <a:endParaRPr lang="en-IN" dirty="0"/>
        </a:p>
      </dgm:t>
    </dgm:pt>
    <dgm:pt modelId="{259D59F1-F7C6-4810-A21D-9516C1121639}" type="parTrans" cxnId="{4CF96ED6-1779-4C01-9F27-6124B338D9C0}">
      <dgm:prSet/>
      <dgm:spPr/>
      <dgm:t>
        <a:bodyPr/>
        <a:lstStyle/>
        <a:p>
          <a:endParaRPr lang="en-IN"/>
        </a:p>
      </dgm:t>
    </dgm:pt>
    <dgm:pt modelId="{972830D8-AC4C-4650-BEAB-B9C45547652B}" type="sibTrans" cxnId="{4CF96ED6-1779-4C01-9F27-6124B338D9C0}">
      <dgm:prSet/>
      <dgm:spPr/>
      <dgm:t>
        <a:bodyPr/>
        <a:lstStyle/>
        <a:p>
          <a:endParaRPr lang="en-IN"/>
        </a:p>
      </dgm:t>
    </dgm:pt>
    <dgm:pt modelId="{FDA4EE33-8DEE-4930-9CC2-D4B6B8EB1010}">
      <dgm:prSet phldrT="[Text]"/>
      <dgm:spPr/>
      <dgm:t>
        <a:bodyPr/>
        <a:lstStyle/>
        <a:p>
          <a:r>
            <a:rPr lang="en-US" dirty="0"/>
            <a:t>FinTech </a:t>
          </a:r>
          <a:endParaRPr lang="en-IN" dirty="0"/>
        </a:p>
      </dgm:t>
    </dgm:pt>
    <dgm:pt modelId="{8103D21B-11EC-4A0F-BBF6-2A7F37489335}" type="parTrans" cxnId="{F6EFF386-D075-4D06-8833-2B4ECAAA26E5}">
      <dgm:prSet/>
      <dgm:spPr/>
      <dgm:t>
        <a:bodyPr/>
        <a:lstStyle/>
        <a:p>
          <a:endParaRPr lang="en-IN"/>
        </a:p>
      </dgm:t>
    </dgm:pt>
    <dgm:pt modelId="{4B41AAC1-CA8F-45BF-BE50-F4DB5D8F545C}" type="sibTrans" cxnId="{F6EFF386-D075-4D06-8833-2B4ECAAA26E5}">
      <dgm:prSet/>
      <dgm:spPr/>
      <dgm:t>
        <a:bodyPr/>
        <a:lstStyle/>
        <a:p>
          <a:endParaRPr lang="en-IN"/>
        </a:p>
      </dgm:t>
    </dgm:pt>
    <dgm:pt modelId="{55E9B2BE-3283-463D-813D-F2843426565C}">
      <dgm:prSet phldrT="[Text]"/>
      <dgm:spPr/>
      <dgm:t>
        <a:bodyPr/>
        <a:lstStyle/>
        <a:p>
          <a:r>
            <a:rPr lang="en-US" dirty="0"/>
            <a:t>Real Estate </a:t>
          </a:r>
          <a:endParaRPr lang="en-IN" dirty="0"/>
        </a:p>
      </dgm:t>
    </dgm:pt>
    <dgm:pt modelId="{A029983C-B206-4489-8935-3F30414BC4E8}" type="parTrans" cxnId="{A5260C7F-4EE5-47DE-8DDD-B9C57E6EFDA6}">
      <dgm:prSet/>
      <dgm:spPr/>
      <dgm:t>
        <a:bodyPr/>
        <a:lstStyle/>
        <a:p>
          <a:endParaRPr lang="en-IN"/>
        </a:p>
      </dgm:t>
    </dgm:pt>
    <dgm:pt modelId="{F2B5480A-AA94-48E3-AEEB-9882A53CA456}" type="sibTrans" cxnId="{A5260C7F-4EE5-47DE-8DDD-B9C57E6EFDA6}">
      <dgm:prSet/>
      <dgm:spPr/>
      <dgm:t>
        <a:bodyPr/>
        <a:lstStyle/>
        <a:p>
          <a:endParaRPr lang="en-IN"/>
        </a:p>
      </dgm:t>
    </dgm:pt>
    <dgm:pt modelId="{9A3870A2-2500-476A-B4B6-31A813C456CA}">
      <dgm:prSet phldrT="[Text]"/>
      <dgm:spPr/>
      <dgm:t>
        <a:bodyPr/>
        <a:lstStyle/>
        <a:p>
          <a:r>
            <a:rPr lang="en-US" dirty="0"/>
            <a:t>Media &amp; Entertainment</a:t>
          </a:r>
          <a:endParaRPr lang="en-IN" dirty="0"/>
        </a:p>
      </dgm:t>
    </dgm:pt>
    <dgm:pt modelId="{F3E8C619-537E-4B57-AAB7-4D10B1951645}" type="parTrans" cxnId="{4A602568-6E12-4B3A-8D9E-6E207370368B}">
      <dgm:prSet/>
      <dgm:spPr/>
      <dgm:t>
        <a:bodyPr/>
        <a:lstStyle/>
        <a:p>
          <a:endParaRPr lang="en-IN"/>
        </a:p>
      </dgm:t>
    </dgm:pt>
    <dgm:pt modelId="{F246E084-CBA0-4FB2-8468-A9D9FCF3EB5E}" type="sibTrans" cxnId="{4A602568-6E12-4B3A-8D9E-6E207370368B}">
      <dgm:prSet/>
      <dgm:spPr/>
      <dgm:t>
        <a:bodyPr/>
        <a:lstStyle/>
        <a:p>
          <a:endParaRPr lang="en-IN"/>
        </a:p>
      </dgm:t>
    </dgm:pt>
    <dgm:pt modelId="{46B64AA5-6CF8-4F31-967D-2538A4059D25}">
      <dgm:prSet phldrT="[Text]"/>
      <dgm:spPr/>
      <dgm:t>
        <a:bodyPr/>
        <a:lstStyle/>
        <a:p>
          <a:r>
            <a:rPr lang="en-US" dirty="0"/>
            <a:t>Education</a:t>
          </a:r>
          <a:endParaRPr lang="en-IN" dirty="0"/>
        </a:p>
      </dgm:t>
    </dgm:pt>
    <dgm:pt modelId="{1B7EF5CB-9755-44FC-A216-F2DDC9D00E36}" type="parTrans" cxnId="{8DF173BA-6AD0-48CD-A12B-2BE8AFAA5709}">
      <dgm:prSet/>
      <dgm:spPr/>
      <dgm:t>
        <a:bodyPr/>
        <a:lstStyle/>
        <a:p>
          <a:endParaRPr lang="en-IN"/>
        </a:p>
      </dgm:t>
    </dgm:pt>
    <dgm:pt modelId="{00E0E5B2-ECCA-4016-A9CB-AD50547FCAA6}" type="sibTrans" cxnId="{8DF173BA-6AD0-48CD-A12B-2BE8AFAA5709}">
      <dgm:prSet/>
      <dgm:spPr/>
      <dgm:t>
        <a:bodyPr/>
        <a:lstStyle/>
        <a:p>
          <a:endParaRPr lang="en-IN"/>
        </a:p>
      </dgm:t>
    </dgm:pt>
    <dgm:pt modelId="{339AB488-F109-452A-AC98-9B40CD454C8F}">
      <dgm:prSet phldrT="[Text]"/>
      <dgm:spPr/>
      <dgm:t>
        <a:bodyPr/>
        <a:lstStyle/>
        <a:p>
          <a:r>
            <a:rPr lang="en-US" dirty="0"/>
            <a:t>Telecom</a:t>
          </a:r>
          <a:endParaRPr lang="en-IN" dirty="0"/>
        </a:p>
      </dgm:t>
    </dgm:pt>
    <dgm:pt modelId="{DCF308D8-2D62-4797-A54F-AC0377DB326B}" type="parTrans" cxnId="{E6EC8E1E-2E84-4939-B8AF-95627BF4E01B}">
      <dgm:prSet/>
      <dgm:spPr/>
      <dgm:t>
        <a:bodyPr/>
        <a:lstStyle/>
        <a:p>
          <a:endParaRPr lang="en-IN"/>
        </a:p>
      </dgm:t>
    </dgm:pt>
    <dgm:pt modelId="{B1E46B0D-37DE-486A-9EE6-4F812DF47DC6}" type="sibTrans" cxnId="{E6EC8E1E-2E84-4939-B8AF-95627BF4E01B}">
      <dgm:prSet/>
      <dgm:spPr/>
      <dgm:t>
        <a:bodyPr/>
        <a:lstStyle/>
        <a:p>
          <a:endParaRPr lang="en-IN"/>
        </a:p>
      </dgm:t>
    </dgm:pt>
    <dgm:pt modelId="{EDAFB537-39AF-40D8-9DEF-8D8E8F61FB93}" type="pres">
      <dgm:prSet presAssocID="{DB2D2308-C135-4824-94C6-057CDC05B94F}" presName="Name0" presStyleCnt="0">
        <dgm:presLayoutVars>
          <dgm:dir/>
          <dgm:resizeHandles val="exact"/>
        </dgm:presLayoutVars>
      </dgm:prSet>
      <dgm:spPr/>
    </dgm:pt>
    <dgm:pt modelId="{E6E4A926-BD38-41A6-AEC0-1FB48BFC3C34}" type="pres">
      <dgm:prSet presAssocID="{A49B2E63-5C3A-4C25-8420-EDEFADED16CE}" presName="composite" presStyleCnt="0"/>
      <dgm:spPr/>
    </dgm:pt>
    <dgm:pt modelId="{50501BD1-77D8-40DA-9B84-81345B798398}" type="pres">
      <dgm:prSet presAssocID="{A49B2E63-5C3A-4C25-8420-EDEFADED16CE}" presName="rect1" presStyleLbl="trAlignAcc1" presStyleIdx="0" presStyleCnt="9">
        <dgm:presLayoutVars>
          <dgm:bulletEnabled val="1"/>
        </dgm:presLayoutVars>
      </dgm:prSet>
      <dgm:spPr/>
    </dgm:pt>
    <dgm:pt modelId="{300C9A32-AE46-4C99-B7E7-FEFA7ECC28C2}" type="pres">
      <dgm:prSet presAssocID="{A49B2E63-5C3A-4C25-8420-EDEFADED16CE}" presName="rect2" presStyleLbl="fgImgPlace1" presStyleIdx="0" presStyleCnt="9"/>
      <dgm:spPr>
        <a:blipFill>
          <a:blip xmlns:r="http://schemas.openxmlformats.org/officeDocument/2006/relationships" r:embed="rId1"/>
          <a:srcRect/>
          <a:stretch>
            <a:fillRect l="-105000" r="-105000"/>
          </a:stretch>
        </a:blipFill>
      </dgm:spPr>
    </dgm:pt>
    <dgm:pt modelId="{C085C7EF-6940-481B-A8A2-35DF5F131075}" type="pres">
      <dgm:prSet presAssocID="{03F7752C-1962-470A-A711-C95BF21DE112}" presName="sibTrans" presStyleCnt="0"/>
      <dgm:spPr/>
    </dgm:pt>
    <dgm:pt modelId="{AD5127AC-6E6F-48A5-8AC7-B4E2FFE1511C}" type="pres">
      <dgm:prSet presAssocID="{FDA4EE33-8DEE-4930-9CC2-D4B6B8EB1010}" presName="composite" presStyleCnt="0"/>
      <dgm:spPr/>
    </dgm:pt>
    <dgm:pt modelId="{9F2BEC96-FD28-41DD-89B4-D33556543EC3}" type="pres">
      <dgm:prSet presAssocID="{FDA4EE33-8DEE-4930-9CC2-D4B6B8EB1010}" presName="rect1" presStyleLbl="trAlignAcc1" presStyleIdx="1" presStyleCnt="9">
        <dgm:presLayoutVars>
          <dgm:bulletEnabled val="1"/>
        </dgm:presLayoutVars>
      </dgm:prSet>
      <dgm:spPr/>
    </dgm:pt>
    <dgm:pt modelId="{26C90615-3866-4083-A1B0-50325383E0EA}" type="pres">
      <dgm:prSet presAssocID="{FDA4EE33-8DEE-4930-9CC2-D4B6B8EB1010}" presName="rect2" presStyleLbl="fgImgPlace1" presStyleIdx="1" presStyleCnt="9" custLinFactX="-210823" custLinFactY="153515" custLinFactNeighborX="-300000" custLinFactNeighborY="200000"/>
      <dgm:spPr>
        <a:blipFill>
          <a:blip xmlns:r="http://schemas.openxmlformats.org/officeDocument/2006/relationships" r:embed="rId2"/>
          <a:srcRect/>
          <a:stretch>
            <a:fillRect l="-76000" r="-76000"/>
          </a:stretch>
        </a:blipFill>
      </dgm:spPr>
    </dgm:pt>
    <dgm:pt modelId="{AA59C0D8-E639-4BD5-A10E-84BE87444C9A}" type="pres">
      <dgm:prSet presAssocID="{4B41AAC1-CA8F-45BF-BE50-F4DB5D8F545C}" presName="sibTrans" presStyleCnt="0"/>
      <dgm:spPr/>
    </dgm:pt>
    <dgm:pt modelId="{2FDEA57F-5126-4FFC-851D-C144C9D0E204}" type="pres">
      <dgm:prSet presAssocID="{F796A17B-3178-4E43-AEE8-E0C6B0E4FF96}" presName="composite" presStyleCnt="0"/>
      <dgm:spPr/>
    </dgm:pt>
    <dgm:pt modelId="{E13A5A8A-60B2-4032-B233-719FDFEBBB78}" type="pres">
      <dgm:prSet presAssocID="{F796A17B-3178-4E43-AEE8-E0C6B0E4FF96}" presName="rect1" presStyleLbl="trAlignAcc1" presStyleIdx="2" presStyleCnt="9">
        <dgm:presLayoutVars>
          <dgm:bulletEnabled val="1"/>
        </dgm:presLayoutVars>
      </dgm:prSet>
      <dgm:spPr/>
    </dgm:pt>
    <dgm:pt modelId="{64C0987C-2213-405D-9FDB-8192E2972C05}" type="pres">
      <dgm:prSet presAssocID="{F796A17B-3178-4E43-AEE8-E0C6B0E4FF96}" presName="rect2" presStyleLbl="fgImgPlace1" presStyleIdx="2" presStyleCnt="9"/>
      <dgm:spPr>
        <a:blipFill>
          <a:blip xmlns:r="http://schemas.openxmlformats.org/officeDocument/2006/relationships" r:embed="rId3"/>
          <a:srcRect/>
          <a:stretch>
            <a:fillRect l="-96000" r="-96000"/>
          </a:stretch>
        </a:blipFill>
      </dgm:spPr>
    </dgm:pt>
    <dgm:pt modelId="{F9403B64-D08E-484C-91C6-75379D1090F3}" type="pres">
      <dgm:prSet presAssocID="{44A53A3F-A7AF-4630-A371-33FFFCF4163E}" presName="sibTrans" presStyleCnt="0"/>
      <dgm:spPr/>
    </dgm:pt>
    <dgm:pt modelId="{4CD17725-AB0F-420A-B9D5-0DBED5B3DC63}" type="pres">
      <dgm:prSet presAssocID="{55E9B2BE-3283-463D-813D-F2843426565C}" presName="composite" presStyleCnt="0"/>
      <dgm:spPr/>
    </dgm:pt>
    <dgm:pt modelId="{3CF8563D-3E31-427C-8D78-BE7518DED72A}" type="pres">
      <dgm:prSet presAssocID="{55E9B2BE-3283-463D-813D-F2843426565C}" presName="rect1" presStyleLbl="trAlignAcc1" presStyleIdx="3" presStyleCnt="9">
        <dgm:presLayoutVars>
          <dgm:bulletEnabled val="1"/>
        </dgm:presLayoutVars>
      </dgm:prSet>
      <dgm:spPr/>
    </dgm:pt>
    <dgm:pt modelId="{96D027C1-A583-4E1D-9953-BEFE50344E15}" type="pres">
      <dgm:prSet presAssocID="{55E9B2BE-3283-463D-813D-F2843426565C}" presName="rect2" presStyleLbl="fgImgPlace1" presStyleIdx="3" presStyleCnt="9"/>
      <dgm:spPr>
        <a:blipFill>
          <a:blip xmlns:r="http://schemas.openxmlformats.org/officeDocument/2006/relationships" r:embed="rId4"/>
          <a:srcRect/>
          <a:stretch>
            <a:fillRect l="-50000" r="-50000"/>
          </a:stretch>
        </a:blipFill>
      </dgm:spPr>
    </dgm:pt>
    <dgm:pt modelId="{B27EBA00-F642-4ABB-B34D-D1D5A0D04FAB}" type="pres">
      <dgm:prSet presAssocID="{F2B5480A-AA94-48E3-AEEB-9882A53CA456}" presName="sibTrans" presStyleCnt="0"/>
      <dgm:spPr/>
    </dgm:pt>
    <dgm:pt modelId="{979BB162-286A-4411-AE55-230A1707C626}" type="pres">
      <dgm:prSet presAssocID="{F144523D-3F58-4946-8330-792DD5E200B9}" presName="composite" presStyleCnt="0"/>
      <dgm:spPr/>
    </dgm:pt>
    <dgm:pt modelId="{2CFCD8B1-86B0-4915-8650-4ED48492354A}" type="pres">
      <dgm:prSet presAssocID="{F144523D-3F58-4946-8330-792DD5E200B9}" presName="rect1" presStyleLbl="trAlignAcc1" presStyleIdx="4" presStyleCnt="9">
        <dgm:presLayoutVars>
          <dgm:bulletEnabled val="1"/>
        </dgm:presLayoutVars>
      </dgm:prSet>
      <dgm:spPr/>
    </dgm:pt>
    <dgm:pt modelId="{21BBA6FE-1414-4359-A09E-BA2C74BA6D49}" type="pres">
      <dgm:prSet presAssocID="{F144523D-3F58-4946-8330-792DD5E200B9}" presName="rect2" presStyleLbl="fgImgPlace1" presStyleIdx="4" presStyleCnt="9"/>
      <dgm:spPr>
        <a:blipFill>
          <a:blip xmlns:r="http://schemas.openxmlformats.org/officeDocument/2006/relationships" r:embed="rId5"/>
          <a:srcRect/>
          <a:stretch>
            <a:fillRect l="-86000" r="-86000"/>
          </a:stretch>
        </a:blipFill>
      </dgm:spPr>
    </dgm:pt>
    <dgm:pt modelId="{EE90D1A3-1C18-4A26-9DAE-6E5B4CF261AD}" type="pres">
      <dgm:prSet presAssocID="{972830D8-AC4C-4650-BEAB-B9C45547652B}" presName="sibTrans" presStyleCnt="0"/>
      <dgm:spPr/>
    </dgm:pt>
    <dgm:pt modelId="{7F2413E0-A9ED-4ABB-AA56-171A7ECCC0B2}" type="pres">
      <dgm:prSet presAssocID="{9A3870A2-2500-476A-B4B6-31A813C456CA}" presName="composite" presStyleCnt="0"/>
      <dgm:spPr/>
    </dgm:pt>
    <dgm:pt modelId="{C3641A20-F31D-4777-BFFE-9C93DEBA2B7F}" type="pres">
      <dgm:prSet presAssocID="{9A3870A2-2500-476A-B4B6-31A813C456CA}" presName="rect1" presStyleLbl="trAlignAcc1" presStyleIdx="5" presStyleCnt="9">
        <dgm:presLayoutVars>
          <dgm:bulletEnabled val="1"/>
        </dgm:presLayoutVars>
      </dgm:prSet>
      <dgm:spPr/>
    </dgm:pt>
    <dgm:pt modelId="{3081BCFB-8480-4278-974D-5A7834C4D3A0}" type="pres">
      <dgm:prSet presAssocID="{9A3870A2-2500-476A-B4B6-31A813C456CA}" presName="rect2" presStyleLbl="fgImgPlace1" presStyleIdx="5" presStyleCnt="9"/>
      <dgm:spPr>
        <a:blipFill>
          <a:blip xmlns:r="http://schemas.openxmlformats.org/officeDocument/2006/relationships" r:embed="rId6"/>
          <a:srcRect/>
          <a:stretch>
            <a:fillRect l="-63000" r="-63000"/>
          </a:stretch>
        </a:blipFill>
      </dgm:spPr>
    </dgm:pt>
    <dgm:pt modelId="{CED73865-C81C-477D-8526-86E0716C41B0}" type="pres">
      <dgm:prSet presAssocID="{F246E084-CBA0-4FB2-8468-A9D9FCF3EB5E}" presName="sibTrans" presStyleCnt="0"/>
      <dgm:spPr/>
    </dgm:pt>
    <dgm:pt modelId="{FADAF9F6-3070-4E36-BAB6-764921865BDF}" type="pres">
      <dgm:prSet presAssocID="{AFE4826E-5F88-45D4-A8E9-FE60C9AC8F4A}" presName="composite" presStyleCnt="0"/>
      <dgm:spPr/>
    </dgm:pt>
    <dgm:pt modelId="{7501F7CF-7590-4F17-B645-8B751CE4750D}" type="pres">
      <dgm:prSet presAssocID="{AFE4826E-5F88-45D4-A8E9-FE60C9AC8F4A}" presName="rect1" presStyleLbl="trAlignAcc1" presStyleIdx="6" presStyleCnt="9">
        <dgm:presLayoutVars>
          <dgm:bulletEnabled val="1"/>
        </dgm:presLayoutVars>
      </dgm:prSet>
      <dgm:spPr/>
    </dgm:pt>
    <dgm:pt modelId="{41320172-DDC9-42C8-8B53-49C746A5EC16}" type="pres">
      <dgm:prSet presAssocID="{AFE4826E-5F88-45D4-A8E9-FE60C9AC8F4A}" presName="rect2" presStyleLbl="fgImgPlace1" presStyleIdx="6" presStyleCnt="9" custLinFactX="200386" custLinFactY="-159226" custLinFactNeighborX="300000" custLinFactNeighborY="-200000"/>
      <dgm:spPr>
        <a:blipFill>
          <a:blip xmlns:r="http://schemas.openxmlformats.org/officeDocument/2006/relationships" r:embed="rId7"/>
          <a:srcRect/>
          <a:stretch>
            <a:fillRect l="-78000" r="-78000"/>
          </a:stretch>
        </a:blipFill>
      </dgm:spPr>
    </dgm:pt>
    <dgm:pt modelId="{1A35EF3A-6CAA-4265-A157-C772AF75959B}" type="pres">
      <dgm:prSet presAssocID="{BB701164-3892-42DD-980C-75A3DD4C2C9C}" presName="sibTrans" presStyleCnt="0"/>
      <dgm:spPr/>
    </dgm:pt>
    <dgm:pt modelId="{5BA1C259-3CFD-453A-8895-B0B03B53BEFC}" type="pres">
      <dgm:prSet presAssocID="{46B64AA5-6CF8-4F31-967D-2538A4059D25}" presName="composite" presStyleCnt="0"/>
      <dgm:spPr/>
    </dgm:pt>
    <dgm:pt modelId="{E36447C0-5509-4EDC-91B7-16C73A42D4D1}" type="pres">
      <dgm:prSet presAssocID="{46B64AA5-6CF8-4F31-967D-2538A4059D25}" presName="rect1" presStyleLbl="trAlignAcc1" presStyleIdx="7" presStyleCnt="9">
        <dgm:presLayoutVars>
          <dgm:bulletEnabled val="1"/>
        </dgm:presLayoutVars>
      </dgm:prSet>
      <dgm:spPr/>
    </dgm:pt>
    <dgm:pt modelId="{53B5CD0B-99B4-4106-9FC0-FF8834197E7D}" type="pres">
      <dgm:prSet presAssocID="{46B64AA5-6CF8-4F31-967D-2538A4059D25}" presName="rect2" presStyleLbl="fgImgPlace1" presStyleIdx="7" presStyleCnt="9"/>
      <dgm:spPr>
        <a:blipFill>
          <a:blip xmlns:r="http://schemas.openxmlformats.org/officeDocument/2006/relationships" r:embed="rId8"/>
          <a:srcRect/>
          <a:stretch>
            <a:fillRect l="-110000" r="-110000"/>
          </a:stretch>
        </a:blipFill>
      </dgm:spPr>
    </dgm:pt>
    <dgm:pt modelId="{B1D32DCC-7EF4-4904-8522-EB76C46E647A}" type="pres">
      <dgm:prSet presAssocID="{00E0E5B2-ECCA-4016-A9CB-AD50547FCAA6}" presName="sibTrans" presStyleCnt="0"/>
      <dgm:spPr/>
    </dgm:pt>
    <dgm:pt modelId="{DBAEE26E-1F79-430B-9533-BF1DFB420AC2}" type="pres">
      <dgm:prSet presAssocID="{339AB488-F109-452A-AC98-9B40CD454C8F}" presName="composite" presStyleCnt="0"/>
      <dgm:spPr/>
    </dgm:pt>
    <dgm:pt modelId="{CA913322-96F6-4CB5-9D9E-BF04ED444CF5}" type="pres">
      <dgm:prSet presAssocID="{339AB488-F109-452A-AC98-9B40CD454C8F}" presName="rect1" presStyleLbl="trAlignAcc1" presStyleIdx="8" presStyleCnt="9">
        <dgm:presLayoutVars>
          <dgm:bulletEnabled val="1"/>
        </dgm:presLayoutVars>
      </dgm:prSet>
      <dgm:spPr/>
    </dgm:pt>
    <dgm:pt modelId="{1C325094-928A-49B0-99C4-69E5742FE6BF}" type="pres">
      <dgm:prSet presAssocID="{339AB488-F109-452A-AC98-9B40CD454C8F}" presName="rect2" presStyleLbl="fgImgPlace1" presStyleIdx="8" presStyleCnt="9"/>
      <dgm:spPr>
        <a:blipFill>
          <a:blip xmlns:r="http://schemas.openxmlformats.org/officeDocument/2006/relationships" r:embed="rId9"/>
          <a:srcRect/>
          <a:stretch>
            <a:fillRect l="-33000" r="-33000"/>
          </a:stretch>
        </a:blipFill>
      </dgm:spPr>
    </dgm:pt>
  </dgm:ptLst>
  <dgm:cxnLst>
    <dgm:cxn modelId="{71174315-C8D6-4B9B-BC6A-6171515ABC29}" type="presOf" srcId="{9A3870A2-2500-476A-B4B6-31A813C456CA}" destId="{C3641A20-F31D-4777-BFFE-9C93DEBA2B7F}" srcOrd="0" destOrd="0" presId="urn:microsoft.com/office/officeart/2008/layout/PictureStrips"/>
    <dgm:cxn modelId="{E6EC8E1E-2E84-4939-B8AF-95627BF4E01B}" srcId="{DB2D2308-C135-4824-94C6-057CDC05B94F}" destId="{339AB488-F109-452A-AC98-9B40CD454C8F}" srcOrd="8" destOrd="0" parTransId="{DCF308D8-2D62-4797-A54F-AC0377DB326B}" sibTransId="{B1E46B0D-37DE-486A-9EE6-4F812DF47DC6}"/>
    <dgm:cxn modelId="{A9E9862A-39F2-49A2-A0BA-80414916324B}" type="presOf" srcId="{339AB488-F109-452A-AC98-9B40CD454C8F}" destId="{CA913322-96F6-4CB5-9D9E-BF04ED444CF5}" srcOrd="0" destOrd="0" presId="urn:microsoft.com/office/officeart/2008/layout/PictureStrips"/>
    <dgm:cxn modelId="{3BC8402C-045D-40DB-91BD-5B27C94C7BF1}" type="presOf" srcId="{F144523D-3F58-4946-8330-792DD5E200B9}" destId="{2CFCD8B1-86B0-4915-8650-4ED48492354A}" srcOrd="0" destOrd="0" presId="urn:microsoft.com/office/officeart/2008/layout/PictureStrips"/>
    <dgm:cxn modelId="{E9379639-1353-40EA-83E8-F26199670596}" srcId="{DB2D2308-C135-4824-94C6-057CDC05B94F}" destId="{A49B2E63-5C3A-4C25-8420-EDEFADED16CE}" srcOrd="0" destOrd="0" parTransId="{7746C310-98F7-4A01-8357-6EC60296D8AD}" sibTransId="{03F7752C-1962-470A-A711-C95BF21DE112}"/>
    <dgm:cxn modelId="{E68FA63A-1C75-43DB-A763-719DB51F4EA7}" type="presOf" srcId="{F796A17B-3178-4E43-AEE8-E0C6B0E4FF96}" destId="{E13A5A8A-60B2-4032-B233-719FDFEBBB78}" srcOrd="0" destOrd="0" presId="urn:microsoft.com/office/officeart/2008/layout/PictureStrips"/>
    <dgm:cxn modelId="{4A602568-6E12-4B3A-8D9E-6E207370368B}" srcId="{DB2D2308-C135-4824-94C6-057CDC05B94F}" destId="{9A3870A2-2500-476A-B4B6-31A813C456CA}" srcOrd="5" destOrd="0" parTransId="{F3E8C619-537E-4B57-AAB7-4D10B1951645}" sibTransId="{F246E084-CBA0-4FB2-8468-A9D9FCF3EB5E}"/>
    <dgm:cxn modelId="{A09F4D68-D509-44C0-B620-383AD199439E}" type="presOf" srcId="{FDA4EE33-8DEE-4930-9CC2-D4B6B8EB1010}" destId="{9F2BEC96-FD28-41DD-89B4-D33556543EC3}" srcOrd="0" destOrd="0" presId="urn:microsoft.com/office/officeart/2008/layout/PictureStrips"/>
    <dgm:cxn modelId="{D94FD94F-0C22-4C9A-AF41-14B77F78EBA5}" type="presOf" srcId="{DB2D2308-C135-4824-94C6-057CDC05B94F}" destId="{EDAFB537-39AF-40D8-9DEF-8D8E8F61FB93}" srcOrd="0" destOrd="0" presId="urn:microsoft.com/office/officeart/2008/layout/PictureStrips"/>
    <dgm:cxn modelId="{A5260C7F-4EE5-47DE-8DDD-B9C57E6EFDA6}" srcId="{DB2D2308-C135-4824-94C6-057CDC05B94F}" destId="{55E9B2BE-3283-463D-813D-F2843426565C}" srcOrd="3" destOrd="0" parTransId="{A029983C-B206-4489-8935-3F30414BC4E8}" sibTransId="{F2B5480A-AA94-48E3-AEEB-9882A53CA456}"/>
    <dgm:cxn modelId="{11DA9E80-C17D-4D76-BA8B-B58E151BAE59}" type="presOf" srcId="{AFE4826E-5F88-45D4-A8E9-FE60C9AC8F4A}" destId="{7501F7CF-7590-4F17-B645-8B751CE4750D}" srcOrd="0" destOrd="0" presId="urn:microsoft.com/office/officeart/2008/layout/PictureStrips"/>
    <dgm:cxn modelId="{F6EFF386-D075-4D06-8833-2B4ECAAA26E5}" srcId="{DB2D2308-C135-4824-94C6-057CDC05B94F}" destId="{FDA4EE33-8DEE-4930-9CC2-D4B6B8EB1010}" srcOrd="1" destOrd="0" parTransId="{8103D21B-11EC-4A0F-BBF6-2A7F37489335}" sibTransId="{4B41AAC1-CA8F-45BF-BE50-F4DB5D8F545C}"/>
    <dgm:cxn modelId="{0A46048B-32D0-46E3-AD3A-B987583D1FAA}" srcId="{DB2D2308-C135-4824-94C6-057CDC05B94F}" destId="{AFE4826E-5F88-45D4-A8E9-FE60C9AC8F4A}" srcOrd="6" destOrd="0" parTransId="{05EA6449-6433-4D04-A2E9-4F565FEE5510}" sibTransId="{BB701164-3892-42DD-980C-75A3DD4C2C9C}"/>
    <dgm:cxn modelId="{0EF2C3B8-2DD9-4C38-B0C9-A29CB85E4277}" type="presOf" srcId="{55E9B2BE-3283-463D-813D-F2843426565C}" destId="{3CF8563D-3E31-427C-8D78-BE7518DED72A}" srcOrd="0" destOrd="0" presId="urn:microsoft.com/office/officeart/2008/layout/PictureStrips"/>
    <dgm:cxn modelId="{8DF173BA-6AD0-48CD-A12B-2BE8AFAA5709}" srcId="{DB2D2308-C135-4824-94C6-057CDC05B94F}" destId="{46B64AA5-6CF8-4F31-967D-2538A4059D25}" srcOrd="7" destOrd="0" parTransId="{1B7EF5CB-9755-44FC-A216-F2DDC9D00E36}" sibTransId="{00E0E5B2-ECCA-4016-A9CB-AD50547FCAA6}"/>
    <dgm:cxn modelId="{4CF96ED6-1779-4C01-9F27-6124B338D9C0}" srcId="{DB2D2308-C135-4824-94C6-057CDC05B94F}" destId="{F144523D-3F58-4946-8330-792DD5E200B9}" srcOrd="4" destOrd="0" parTransId="{259D59F1-F7C6-4810-A21D-9516C1121639}" sibTransId="{972830D8-AC4C-4650-BEAB-B9C45547652B}"/>
    <dgm:cxn modelId="{4BF624DA-768F-4ADA-9772-5E7817CFD8F5}" type="presOf" srcId="{A49B2E63-5C3A-4C25-8420-EDEFADED16CE}" destId="{50501BD1-77D8-40DA-9B84-81345B798398}" srcOrd="0" destOrd="0" presId="urn:microsoft.com/office/officeart/2008/layout/PictureStrips"/>
    <dgm:cxn modelId="{7A0B9EE6-6F3A-44C0-AF03-F4FB97535AD7}" type="presOf" srcId="{46B64AA5-6CF8-4F31-967D-2538A4059D25}" destId="{E36447C0-5509-4EDC-91B7-16C73A42D4D1}" srcOrd="0" destOrd="0" presId="urn:microsoft.com/office/officeart/2008/layout/PictureStrips"/>
    <dgm:cxn modelId="{CF78C0E9-DE00-410D-927F-002C5947428C}" srcId="{DB2D2308-C135-4824-94C6-057CDC05B94F}" destId="{F796A17B-3178-4E43-AEE8-E0C6B0E4FF96}" srcOrd="2" destOrd="0" parTransId="{D3A250CB-095F-4667-B22C-1601626A9CB6}" sibTransId="{44A53A3F-A7AF-4630-A371-33FFFCF4163E}"/>
    <dgm:cxn modelId="{F5C0EDC0-AF8C-40CF-AD12-CECB476822CE}" type="presParOf" srcId="{EDAFB537-39AF-40D8-9DEF-8D8E8F61FB93}" destId="{E6E4A926-BD38-41A6-AEC0-1FB48BFC3C34}" srcOrd="0" destOrd="0" presId="urn:microsoft.com/office/officeart/2008/layout/PictureStrips"/>
    <dgm:cxn modelId="{F1A31012-2B07-4C93-B89F-BA650A484E53}" type="presParOf" srcId="{E6E4A926-BD38-41A6-AEC0-1FB48BFC3C34}" destId="{50501BD1-77D8-40DA-9B84-81345B798398}" srcOrd="0" destOrd="0" presId="urn:microsoft.com/office/officeart/2008/layout/PictureStrips"/>
    <dgm:cxn modelId="{AFBB5648-6377-4291-B844-C92ECF649A88}" type="presParOf" srcId="{E6E4A926-BD38-41A6-AEC0-1FB48BFC3C34}" destId="{300C9A32-AE46-4C99-B7E7-FEFA7ECC28C2}" srcOrd="1" destOrd="0" presId="urn:microsoft.com/office/officeart/2008/layout/PictureStrips"/>
    <dgm:cxn modelId="{AAD13F4F-6002-4FBE-960B-7E92F8710BEA}" type="presParOf" srcId="{EDAFB537-39AF-40D8-9DEF-8D8E8F61FB93}" destId="{C085C7EF-6940-481B-A8A2-35DF5F131075}" srcOrd="1" destOrd="0" presId="urn:microsoft.com/office/officeart/2008/layout/PictureStrips"/>
    <dgm:cxn modelId="{89755BD6-DE04-4FB1-98AD-284AD84010A8}" type="presParOf" srcId="{EDAFB537-39AF-40D8-9DEF-8D8E8F61FB93}" destId="{AD5127AC-6E6F-48A5-8AC7-B4E2FFE1511C}" srcOrd="2" destOrd="0" presId="urn:microsoft.com/office/officeart/2008/layout/PictureStrips"/>
    <dgm:cxn modelId="{DBFB8844-C7C0-4F59-95A2-CE28E4DBED71}" type="presParOf" srcId="{AD5127AC-6E6F-48A5-8AC7-B4E2FFE1511C}" destId="{9F2BEC96-FD28-41DD-89B4-D33556543EC3}" srcOrd="0" destOrd="0" presId="urn:microsoft.com/office/officeart/2008/layout/PictureStrips"/>
    <dgm:cxn modelId="{C425C786-303D-4D0E-889A-39C8DA23CF67}" type="presParOf" srcId="{AD5127AC-6E6F-48A5-8AC7-B4E2FFE1511C}" destId="{26C90615-3866-4083-A1B0-50325383E0EA}" srcOrd="1" destOrd="0" presId="urn:microsoft.com/office/officeart/2008/layout/PictureStrips"/>
    <dgm:cxn modelId="{B6C85695-9217-407A-9ADD-0A2101266871}" type="presParOf" srcId="{EDAFB537-39AF-40D8-9DEF-8D8E8F61FB93}" destId="{AA59C0D8-E639-4BD5-A10E-84BE87444C9A}" srcOrd="3" destOrd="0" presId="urn:microsoft.com/office/officeart/2008/layout/PictureStrips"/>
    <dgm:cxn modelId="{6A943B66-F09D-4C38-9BA7-65DF78233D90}" type="presParOf" srcId="{EDAFB537-39AF-40D8-9DEF-8D8E8F61FB93}" destId="{2FDEA57F-5126-4FFC-851D-C144C9D0E204}" srcOrd="4" destOrd="0" presId="urn:microsoft.com/office/officeart/2008/layout/PictureStrips"/>
    <dgm:cxn modelId="{724F74D1-10A1-4A22-8A26-30514452481B}" type="presParOf" srcId="{2FDEA57F-5126-4FFC-851D-C144C9D0E204}" destId="{E13A5A8A-60B2-4032-B233-719FDFEBBB78}" srcOrd="0" destOrd="0" presId="urn:microsoft.com/office/officeart/2008/layout/PictureStrips"/>
    <dgm:cxn modelId="{E2D78A5D-9F88-4A38-831B-DC9840BCFEF8}" type="presParOf" srcId="{2FDEA57F-5126-4FFC-851D-C144C9D0E204}" destId="{64C0987C-2213-405D-9FDB-8192E2972C05}" srcOrd="1" destOrd="0" presId="urn:microsoft.com/office/officeart/2008/layout/PictureStrips"/>
    <dgm:cxn modelId="{29AFFE96-C0A8-420A-BEF4-8DF7803458F0}" type="presParOf" srcId="{EDAFB537-39AF-40D8-9DEF-8D8E8F61FB93}" destId="{F9403B64-D08E-484C-91C6-75379D1090F3}" srcOrd="5" destOrd="0" presId="urn:microsoft.com/office/officeart/2008/layout/PictureStrips"/>
    <dgm:cxn modelId="{25BD5BCF-608D-40EF-A304-E4A86D07BAB2}" type="presParOf" srcId="{EDAFB537-39AF-40D8-9DEF-8D8E8F61FB93}" destId="{4CD17725-AB0F-420A-B9D5-0DBED5B3DC63}" srcOrd="6" destOrd="0" presId="urn:microsoft.com/office/officeart/2008/layout/PictureStrips"/>
    <dgm:cxn modelId="{22A5E929-3513-4DA7-9107-EF707BAD5A4A}" type="presParOf" srcId="{4CD17725-AB0F-420A-B9D5-0DBED5B3DC63}" destId="{3CF8563D-3E31-427C-8D78-BE7518DED72A}" srcOrd="0" destOrd="0" presId="urn:microsoft.com/office/officeart/2008/layout/PictureStrips"/>
    <dgm:cxn modelId="{F8E7F858-5AF7-4E4E-9509-07DC437D27B6}" type="presParOf" srcId="{4CD17725-AB0F-420A-B9D5-0DBED5B3DC63}" destId="{96D027C1-A583-4E1D-9953-BEFE50344E15}" srcOrd="1" destOrd="0" presId="urn:microsoft.com/office/officeart/2008/layout/PictureStrips"/>
    <dgm:cxn modelId="{C06CE5FB-2D83-4704-BB63-743FD55DA323}" type="presParOf" srcId="{EDAFB537-39AF-40D8-9DEF-8D8E8F61FB93}" destId="{B27EBA00-F642-4ABB-B34D-D1D5A0D04FAB}" srcOrd="7" destOrd="0" presId="urn:microsoft.com/office/officeart/2008/layout/PictureStrips"/>
    <dgm:cxn modelId="{C6BB0EE1-4A80-4F1F-9A1B-CBF86365ED65}" type="presParOf" srcId="{EDAFB537-39AF-40D8-9DEF-8D8E8F61FB93}" destId="{979BB162-286A-4411-AE55-230A1707C626}" srcOrd="8" destOrd="0" presId="urn:microsoft.com/office/officeart/2008/layout/PictureStrips"/>
    <dgm:cxn modelId="{25E75AF0-BE9C-4D2B-95E8-FF153AC52699}" type="presParOf" srcId="{979BB162-286A-4411-AE55-230A1707C626}" destId="{2CFCD8B1-86B0-4915-8650-4ED48492354A}" srcOrd="0" destOrd="0" presId="urn:microsoft.com/office/officeart/2008/layout/PictureStrips"/>
    <dgm:cxn modelId="{CEF284DD-AB08-406B-914D-ACD54184D27C}" type="presParOf" srcId="{979BB162-286A-4411-AE55-230A1707C626}" destId="{21BBA6FE-1414-4359-A09E-BA2C74BA6D49}" srcOrd="1" destOrd="0" presId="urn:microsoft.com/office/officeart/2008/layout/PictureStrips"/>
    <dgm:cxn modelId="{8340F394-ABD4-458A-9ECC-0D4C3F527ED7}" type="presParOf" srcId="{EDAFB537-39AF-40D8-9DEF-8D8E8F61FB93}" destId="{EE90D1A3-1C18-4A26-9DAE-6E5B4CF261AD}" srcOrd="9" destOrd="0" presId="urn:microsoft.com/office/officeart/2008/layout/PictureStrips"/>
    <dgm:cxn modelId="{1A4A9605-9DD1-48B1-A899-80614559F5DD}" type="presParOf" srcId="{EDAFB537-39AF-40D8-9DEF-8D8E8F61FB93}" destId="{7F2413E0-A9ED-4ABB-AA56-171A7ECCC0B2}" srcOrd="10" destOrd="0" presId="urn:microsoft.com/office/officeart/2008/layout/PictureStrips"/>
    <dgm:cxn modelId="{D295C650-7703-4AD5-8568-2CBBB32E21B0}" type="presParOf" srcId="{7F2413E0-A9ED-4ABB-AA56-171A7ECCC0B2}" destId="{C3641A20-F31D-4777-BFFE-9C93DEBA2B7F}" srcOrd="0" destOrd="0" presId="urn:microsoft.com/office/officeart/2008/layout/PictureStrips"/>
    <dgm:cxn modelId="{CBDB6A60-81F3-4FD0-9F85-A58BFA01436B}" type="presParOf" srcId="{7F2413E0-A9ED-4ABB-AA56-171A7ECCC0B2}" destId="{3081BCFB-8480-4278-974D-5A7834C4D3A0}" srcOrd="1" destOrd="0" presId="urn:microsoft.com/office/officeart/2008/layout/PictureStrips"/>
    <dgm:cxn modelId="{2B7D26AB-BBEA-4D17-B66D-5BA3AC52419F}" type="presParOf" srcId="{EDAFB537-39AF-40D8-9DEF-8D8E8F61FB93}" destId="{CED73865-C81C-477D-8526-86E0716C41B0}" srcOrd="11" destOrd="0" presId="urn:microsoft.com/office/officeart/2008/layout/PictureStrips"/>
    <dgm:cxn modelId="{7E01791E-5B10-4300-B9A0-AB8F74C12996}" type="presParOf" srcId="{EDAFB537-39AF-40D8-9DEF-8D8E8F61FB93}" destId="{FADAF9F6-3070-4E36-BAB6-764921865BDF}" srcOrd="12" destOrd="0" presId="urn:microsoft.com/office/officeart/2008/layout/PictureStrips"/>
    <dgm:cxn modelId="{79052C5B-6090-4274-86F5-95CE683EDA72}" type="presParOf" srcId="{FADAF9F6-3070-4E36-BAB6-764921865BDF}" destId="{7501F7CF-7590-4F17-B645-8B751CE4750D}" srcOrd="0" destOrd="0" presId="urn:microsoft.com/office/officeart/2008/layout/PictureStrips"/>
    <dgm:cxn modelId="{90ED86E8-EBD6-4186-AD2D-F9070FC0815E}" type="presParOf" srcId="{FADAF9F6-3070-4E36-BAB6-764921865BDF}" destId="{41320172-DDC9-42C8-8B53-49C746A5EC16}" srcOrd="1" destOrd="0" presId="urn:microsoft.com/office/officeart/2008/layout/PictureStrips"/>
    <dgm:cxn modelId="{6EB08C2E-B203-4D53-8B38-F711968718FD}" type="presParOf" srcId="{EDAFB537-39AF-40D8-9DEF-8D8E8F61FB93}" destId="{1A35EF3A-6CAA-4265-A157-C772AF75959B}" srcOrd="13" destOrd="0" presId="urn:microsoft.com/office/officeart/2008/layout/PictureStrips"/>
    <dgm:cxn modelId="{19F0CA5B-6CB2-40AC-97D1-737D6AD0C980}" type="presParOf" srcId="{EDAFB537-39AF-40D8-9DEF-8D8E8F61FB93}" destId="{5BA1C259-3CFD-453A-8895-B0B03B53BEFC}" srcOrd="14" destOrd="0" presId="urn:microsoft.com/office/officeart/2008/layout/PictureStrips"/>
    <dgm:cxn modelId="{FFD98F2A-1F2E-40C4-BD1E-5ED9BC6580E0}" type="presParOf" srcId="{5BA1C259-3CFD-453A-8895-B0B03B53BEFC}" destId="{E36447C0-5509-4EDC-91B7-16C73A42D4D1}" srcOrd="0" destOrd="0" presId="urn:microsoft.com/office/officeart/2008/layout/PictureStrips"/>
    <dgm:cxn modelId="{E988F407-9ABC-4DC7-82AE-0936945B4E9C}" type="presParOf" srcId="{5BA1C259-3CFD-453A-8895-B0B03B53BEFC}" destId="{53B5CD0B-99B4-4106-9FC0-FF8834197E7D}" srcOrd="1" destOrd="0" presId="urn:microsoft.com/office/officeart/2008/layout/PictureStrips"/>
    <dgm:cxn modelId="{65888319-BED0-494A-A143-346FA3C9C541}" type="presParOf" srcId="{EDAFB537-39AF-40D8-9DEF-8D8E8F61FB93}" destId="{B1D32DCC-7EF4-4904-8522-EB76C46E647A}" srcOrd="15" destOrd="0" presId="urn:microsoft.com/office/officeart/2008/layout/PictureStrips"/>
    <dgm:cxn modelId="{45500EB3-D081-4664-8F46-91B42A08C610}" type="presParOf" srcId="{EDAFB537-39AF-40D8-9DEF-8D8E8F61FB93}" destId="{DBAEE26E-1F79-430B-9533-BF1DFB420AC2}" srcOrd="16" destOrd="0" presId="urn:microsoft.com/office/officeart/2008/layout/PictureStrips"/>
    <dgm:cxn modelId="{D132FA0D-E380-44E1-92E3-794E61D94786}" type="presParOf" srcId="{DBAEE26E-1F79-430B-9533-BF1DFB420AC2}" destId="{CA913322-96F6-4CB5-9D9E-BF04ED444CF5}" srcOrd="0" destOrd="0" presId="urn:microsoft.com/office/officeart/2008/layout/PictureStrips"/>
    <dgm:cxn modelId="{2CD54DE3-BDAD-4118-9046-C7A3933CFD57}" type="presParOf" srcId="{DBAEE26E-1F79-430B-9533-BF1DFB420AC2}" destId="{1C325094-928A-49B0-99C4-69E5742FE6BF}"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87ED26-E971-4BD2-8CE5-88E850BCD690}" type="doc">
      <dgm:prSet loTypeId="urn:diagrams.loki3.com/BracketList" loCatId="list" qsTypeId="urn:microsoft.com/office/officeart/2005/8/quickstyle/simple1" qsCatId="simple" csTypeId="urn:microsoft.com/office/officeart/2005/8/colors/accent1_2" csCatId="accent1" phldr="1"/>
      <dgm:spPr/>
      <dgm:t>
        <a:bodyPr/>
        <a:lstStyle/>
        <a:p>
          <a:endParaRPr lang="en-IN"/>
        </a:p>
      </dgm:t>
    </dgm:pt>
    <dgm:pt modelId="{C5B0DBC0-7BC7-4A40-BDF0-5E1FA72BB73C}">
      <dgm:prSet phldrT="[Text]" custT="1"/>
      <dgm:spPr/>
      <dgm:t>
        <a:bodyPr/>
        <a:lstStyle/>
        <a:p>
          <a:r>
            <a:rPr lang="en-US" sz="1800" b="1" dirty="0"/>
            <a:t>India Stack	</a:t>
          </a:r>
          <a:endParaRPr lang="en-IN" sz="1800" b="1" dirty="0"/>
        </a:p>
      </dgm:t>
    </dgm:pt>
    <dgm:pt modelId="{7B8AB3D1-CEB0-4475-AD1A-D7B8D2F02556}" type="parTrans" cxnId="{1E930FCF-972F-497F-94AF-CA9DFC95E4FB}">
      <dgm:prSet/>
      <dgm:spPr/>
      <dgm:t>
        <a:bodyPr/>
        <a:lstStyle/>
        <a:p>
          <a:endParaRPr lang="en-IN" sz="1800"/>
        </a:p>
      </dgm:t>
    </dgm:pt>
    <dgm:pt modelId="{5603AE9A-CF8B-473B-9832-16DAB0FA040E}" type="sibTrans" cxnId="{1E930FCF-972F-497F-94AF-CA9DFC95E4FB}">
      <dgm:prSet/>
      <dgm:spPr/>
      <dgm:t>
        <a:bodyPr/>
        <a:lstStyle/>
        <a:p>
          <a:endParaRPr lang="en-IN" sz="1800"/>
        </a:p>
      </dgm:t>
    </dgm:pt>
    <dgm:pt modelId="{7AB45602-5FE3-400F-8E15-E9A99477A87A}">
      <dgm:prSet phldrT="[Text]" custT="1"/>
      <dgm:spPr/>
      <dgm:t>
        <a:bodyPr/>
        <a:lstStyle/>
        <a:p>
          <a:r>
            <a:rPr lang="en-US" sz="1800" dirty="0"/>
            <a:t>Open API platforms such as Aadhar, UPI, GSTN</a:t>
          </a:r>
          <a:endParaRPr lang="en-IN" sz="1800" dirty="0"/>
        </a:p>
      </dgm:t>
    </dgm:pt>
    <dgm:pt modelId="{B5535FF4-26C6-4C9A-8077-68CFD35F7E8F}" type="parTrans" cxnId="{D65BAEF5-7B32-4C37-AB43-5F3313787DED}">
      <dgm:prSet/>
      <dgm:spPr/>
      <dgm:t>
        <a:bodyPr/>
        <a:lstStyle/>
        <a:p>
          <a:endParaRPr lang="en-IN" sz="1800"/>
        </a:p>
      </dgm:t>
    </dgm:pt>
    <dgm:pt modelId="{E60F964A-E1EF-41BB-B716-1ED1D87D87A2}" type="sibTrans" cxnId="{D65BAEF5-7B32-4C37-AB43-5F3313787DED}">
      <dgm:prSet/>
      <dgm:spPr/>
      <dgm:t>
        <a:bodyPr/>
        <a:lstStyle/>
        <a:p>
          <a:endParaRPr lang="en-IN" sz="1800"/>
        </a:p>
      </dgm:t>
    </dgm:pt>
    <dgm:pt modelId="{EAC7D86C-06EF-486D-B928-26EB644992D2}">
      <dgm:prSet phldrT="[Text]" custT="1"/>
      <dgm:spPr/>
      <dgm:t>
        <a:bodyPr/>
        <a:lstStyle/>
        <a:p>
          <a:r>
            <a:rPr lang="en-US" sz="1800" b="1" dirty="0"/>
            <a:t>Increasing internet and smartphone penetration </a:t>
          </a:r>
          <a:endParaRPr lang="en-IN" sz="1800" b="1" dirty="0"/>
        </a:p>
      </dgm:t>
    </dgm:pt>
    <dgm:pt modelId="{17821264-A4F6-4E51-8160-DFF6469BF6D2}" type="parTrans" cxnId="{69A29271-A857-4C9A-8206-1DA37F76367F}">
      <dgm:prSet/>
      <dgm:spPr/>
      <dgm:t>
        <a:bodyPr/>
        <a:lstStyle/>
        <a:p>
          <a:endParaRPr lang="en-IN" sz="1800"/>
        </a:p>
      </dgm:t>
    </dgm:pt>
    <dgm:pt modelId="{9B50CCE6-3C08-4A59-A168-6EF29C399AC0}" type="sibTrans" cxnId="{69A29271-A857-4C9A-8206-1DA37F76367F}">
      <dgm:prSet/>
      <dgm:spPr/>
      <dgm:t>
        <a:bodyPr/>
        <a:lstStyle/>
        <a:p>
          <a:endParaRPr lang="en-IN" sz="1800"/>
        </a:p>
      </dgm:t>
    </dgm:pt>
    <dgm:pt modelId="{305BB0DB-0678-4543-91B9-053E4AE00560}">
      <dgm:prSet phldrT="[Text]" custT="1"/>
      <dgm:spPr/>
      <dgm:t>
        <a:bodyPr/>
        <a:lstStyle/>
        <a:p>
          <a:r>
            <a:rPr lang="en-US" sz="1800" dirty="0"/>
            <a:t>India already has the 2</a:t>
          </a:r>
          <a:r>
            <a:rPr lang="en-US" sz="1800" baseline="30000" dirty="0"/>
            <a:t>nd</a:t>
          </a:r>
          <a:r>
            <a:rPr lang="en-US" sz="1800" dirty="0"/>
            <a:t> highest number of smartphone users globally and is also the 2</a:t>
          </a:r>
          <a:r>
            <a:rPr lang="en-US" sz="1800" baseline="30000" dirty="0"/>
            <a:t>nd</a:t>
          </a:r>
          <a:r>
            <a:rPr lang="en-US" sz="1800" dirty="0"/>
            <a:t> largest internet user market</a:t>
          </a:r>
          <a:endParaRPr lang="en-IN" sz="1800" dirty="0"/>
        </a:p>
      </dgm:t>
    </dgm:pt>
    <dgm:pt modelId="{26F52763-4430-45AB-AD10-8B809CD21F6E}" type="parTrans" cxnId="{BA242E53-303D-4E93-8006-C8C8720D8640}">
      <dgm:prSet/>
      <dgm:spPr/>
      <dgm:t>
        <a:bodyPr/>
        <a:lstStyle/>
        <a:p>
          <a:endParaRPr lang="en-IN" sz="1800"/>
        </a:p>
      </dgm:t>
    </dgm:pt>
    <dgm:pt modelId="{679FAC87-7420-419D-963D-25A02F484970}" type="sibTrans" cxnId="{BA242E53-303D-4E93-8006-C8C8720D8640}">
      <dgm:prSet/>
      <dgm:spPr/>
      <dgm:t>
        <a:bodyPr/>
        <a:lstStyle/>
        <a:p>
          <a:endParaRPr lang="en-IN" sz="1800"/>
        </a:p>
      </dgm:t>
    </dgm:pt>
    <dgm:pt modelId="{4F010B28-4D4C-4EF4-A1A7-3159443EC7B0}">
      <dgm:prSet phldrT="[Text]" custT="1"/>
      <dgm:spPr/>
      <dgm:t>
        <a:bodyPr/>
        <a:lstStyle/>
        <a:p>
          <a:r>
            <a:rPr lang="en-US" sz="1800" dirty="0"/>
            <a:t>Aadhar: world’s largest biometric identification system – 1.3 billion Aadhar generated so far </a:t>
          </a:r>
          <a:endParaRPr lang="en-IN" sz="1800" dirty="0"/>
        </a:p>
      </dgm:t>
    </dgm:pt>
    <dgm:pt modelId="{A9AA94B3-D758-4AAE-8D6E-6270A0062D34}" type="parTrans" cxnId="{2DAB5638-2378-4BD3-BDE8-ACBBEE068F60}">
      <dgm:prSet/>
      <dgm:spPr/>
      <dgm:t>
        <a:bodyPr/>
        <a:lstStyle/>
        <a:p>
          <a:endParaRPr lang="en-IN"/>
        </a:p>
      </dgm:t>
    </dgm:pt>
    <dgm:pt modelId="{81B41551-954E-4F0E-B525-AB5647C39A56}" type="sibTrans" cxnId="{2DAB5638-2378-4BD3-BDE8-ACBBEE068F60}">
      <dgm:prSet/>
      <dgm:spPr/>
      <dgm:t>
        <a:bodyPr/>
        <a:lstStyle/>
        <a:p>
          <a:endParaRPr lang="en-IN"/>
        </a:p>
      </dgm:t>
    </dgm:pt>
    <dgm:pt modelId="{EDBA538F-4BDD-43A5-A2BE-02B6A2BD00E3}">
      <dgm:prSet phldrT="[Text]" custT="1"/>
      <dgm:spPr/>
      <dgm:t>
        <a:bodyPr/>
        <a:lstStyle/>
        <a:p>
          <a:r>
            <a:rPr lang="en-US" sz="1800" dirty="0"/>
            <a:t>UPI transaction volume increased to 51.9 billion in first half 2023 </a:t>
          </a:r>
          <a:endParaRPr lang="en-IN" sz="1800" dirty="0"/>
        </a:p>
      </dgm:t>
    </dgm:pt>
    <dgm:pt modelId="{0CC2C0CA-D5E5-4C07-83F9-AAFE28DBAB27}" type="parTrans" cxnId="{79844F51-6BF6-4B4D-8BBF-A1E0E46DE275}">
      <dgm:prSet/>
      <dgm:spPr/>
      <dgm:t>
        <a:bodyPr/>
        <a:lstStyle/>
        <a:p>
          <a:endParaRPr lang="en-IN"/>
        </a:p>
      </dgm:t>
    </dgm:pt>
    <dgm:pt modelId="{D7EA3CC2-BB38-4EC7-B209-DA0066D080C9}" type="sibTrans" cxnId="{79844F51-6BF6-4B4D-8BBF-A1E0E46DE275}">
      <dgm:prSet/>
      <dgm:spPr/>
      <dgm:t>
        <a:bodyPr/>
        <a:lstStyle/>
        <a:p>
          <a:endParaRPr lang="en-IN"/>
        </a:p>
      </dgm:t>
    </dgm:pt>
    <dgm:pt modelId="{46CB31CB-A0CF-4C0A-8F78-4E9ECE376329}">
      <dgm:prSet phldrT="[Text]" custT="1"/>
      <dgm:spPr/>
      <dgm:t>
        <a:bodyPr/>
        <a:lstStyle/>
        <a:p>
          <a:r>
            <a:rPr lang="en-US" sz="1800" b="1" dirty="0"/>
            <a:t>Favorable demographics </a:t>
          </a:r>
          <a:endParaRPr lang="en-IN" sz="1800" b="1" dirty="0"/>
        </a:p>
      </dgm:t>
    </dgm:pt>
    <dgm:pt modelId="{9CB9FEAC-94A1-4F5E-8CFC-D1A4D493C01A}" type="parTrans" cxnId="{509F0B90-1961-4070-9D4F-4B4D1C9C424C}">
      <dgm:prSet/>
      <dgm:spPr/>
      <dgm:t>
        <a:bodyPr/>
        <a:lstStyle/>
        <a:p>
          <a:endParaRPr lang="en-IN"/>
        </a:p>
      </dgm:t>
    </dgm:pt>
    <dgm:pt modelId="{83CC275C-958F-4C92-ABB6-926616BFB2DA}" type="sibTrans" cxnId="{509F0B90-1961-4070-9D4F-4B4D1C9C424C}">
      <dgm:prSet/>
      <dgm:spPr/>
      <dgm:t>
        <a:bodyPr/>
        <a:lstStyle/>
        <a:p>
          <a:endParaRPr lang="en-IN"/>
        </a:p>
      </dgm:t>
    </dgm:pt>
    <dgm:pt modelId="{74F56F63-17C6-4426-ACE6-0A9F41FE12E7}">
      <dgm:prSet phldrT="[Text]" custT="1"/>
      <dgm:spPr/>
      <dgm:t>
        <a:bodyPr/>
        <a:lstStyle/>
        <a:p>
          <a:r>
            <a:rPr lang="en-US" sz="1800" b="0" dirty="0"/>
            <a:t>68 per cent of India’s population is young and is driving the demand and growth of Indian fintech space </a:t>
          </a:r>
          <a:endParaRPr lang="en-IN" sz="1800" b="0" dirty="0"/>
        </a:p>
      </dgm:t>
    </dgm:pt>
    <dgm:pt modelId="{63D5805F-C6E0-48F4-AB50-98E0FDB59146}" type="parTrans" cxnId="{9A7C7AA2-F6D9-49B3-A42C-C7EFEA282709}">
      <dgm:prSet/>
      <dgm:spPr/>
      <dgm:t>
        <a:bodyPr/>
        <a:lstStyle/>
        <a:p>
          <a:endParaRPr lang="en-IN"/>
        </a:p>
      </dgm:t>
    </dgm:pt>
    <dgm:pt modelId="{5C09511E-6FE8-410C-BF88-0AED03CFA769}" type="sibTrans" cxnId="{9A7C7AA2-F6D9-49B3-A42C-C7EFEA282709}">
      <dgm:prSet/>
      <dgm:spPr/>
      <dgm:t>
        <a:bodyPr/>
        <a:lstStyle/>
        <a:p>
          <a:endParaRPr lang="en-IN"/>
        </a:p>
      </dgm:t>
    </dgm:pt>
    <dgm:pt modelId="{09CE62D7-F533-4517-AB21-9AE34C8A2883}">
      <dgm:prSet phldrT="[Text]" custT="1"/>
      <dgm:spPr/>
      <dgm:t>
        <a:bodyPr/>
        <a:lstStyle/>
        <a:p>
          <a:r>
            <a:rPr lang="en-US" sz="1800" b="1" dirty="0"/>
            <a:t>Financial inclusion initiatives </a:t>
          </a:r>
          <a:endParaRPr lang="en-IN" sz="1800" b="1" dirty="0"/>
        </a:p>
      </dgm:t>
    </dgm:pt>
    <dgm:pt modelId="{A174C46F-5DEE-4E0D-97AA-16F00FE326EA}" type="parTrans" cxnId="{24BEEFA4-007A-4A51-9079-DAA0D5344596}">
      <dgm:prSet/>
      <dgm:spPr/>
      <dgm:t>
        <a:bodyPr/>
        <a:lstStyle/>
        <a:p>
          <a:endParaRPr lang="en-IN"/>
        </a:p>
      </dgm:t>
    </dgm:pt>
    <dgm:pt modelId="{B5195EFB-16C2-4679-8C27-D3ECFD702CDF}" type="sibTrans" cxnId="{24BEEFA4-007A-4A51-9079-DAA0D5344596}">
      <dgm:prSet/>
      <dgm:spPr/>
      <dgm:t>
        <a:bodyPr/>
        <a:lstStyle/>
        <a:p>
          <a:endParaRPr lang="en-IN"/>
        </a:p>
      </dgm:t>
    </dgm:pt>
    <dgm:pt modelId="{017C3942-4E64-4DDF-9562-11BD769D28E3}">
      <dgm:prSet phldrT="[Text]" custT="1"/>
      <dgm:spPr/>
      <dgm:t>
        <a:bodyPr/>
        <a:lstStyle/>
        <a:p>
          <a:r>
            <a:rPr lang="en-US" sz="1800" b="0" dirty="0"/>
            <a:t>Financial inclusion program such as PMJDY, Direct Benefit Transfer, Atal Pension Yojana, among others have accelerated the digital revolution and brought more citizens, especially in rural areas within the ambit of digital financial services </a:t>
          </a:r>
          <a:endParaRPr lang="en-IN" sz="1800" b="0" dirty="0"/>
        </a:p>
      </dgm:t>
    </dgm:pt>
    <dgm:pt modelId="{02FFF174-E3D1-4D62-A06F-EB7B320F538E}" type="parTrans" cxnId="{ECB6419C-C541-42CB-B4E5-0D613F6385E5}">
      <dgm:prSet/>
      <dgm:spPr/>
      <dgm:t>
        <a:bodyPr/>
        <a:lstStyle/>
        <a:p>
          <a:endParaRPr lang="en-IN"/>
        </a:p>
      </dgm:t>
    </dgm:pt>
    <dgm:pt modelId="{2F639B2C-01B9-40A4-92CA-0FF048933333}" type="sibTrans" cxnId="{ECB6419C-C541-42CB-B4E5-0D613F6385E5}">
      <dgm:prSet/>
      <dgm:spPr/>
      <dgm:t>
        <a:bodyPr/>
        <a:lstStyle/>
        <a:p>
          <a:endParaRPr lang="en-IN"/>
        </a:p>
      </dgm:t>
    </dgm:pt>
    <dgm:pt modelId="{1342D867-4FDE-456B-9D7B-99942CF61917}" type="pres">
      <dgm:prSet presAssocID="{1187ED26-E971-4BD2-8CE5-88E850BCD690}" presName="Name0" presStyleCnt="0">
        <dgm:presLayoutVars>
          <dgm:dir/>
          <dgm:animLvl val="lvl"/>
          <dgm:resizeHandles val="exact"/>
        </dgm:presLayoutVars>
      </dgm:prSet>
      <dgm:spPr/>
    </dgm:pt>
    <dgm:pt modelId="{6C6622F8-4A81-42FC-9AE9-36B64917FC4B}" type="pres">
      <dgm:prSet presAssocID="{C5B0DBC0-7BC7-4A40-BDF0-5E1FA72BB73C}" presName="linNode" presStyleCnt="0"/>
      <dgm:spPr/>
    </dgm:pt>
    <dgm:pt modelId="{D74AC25E-C73C-48C3-83C1-D7EF536549F3}" type="pres">
      <dgm:prSet presAssocID="{C5B0DBC0-7BC7-4A40-BDF0-5E1FA72BB73C}" presName="parTx" presStyleLbl="revTx" presStyleIdx="0" presStyleCnt="4">
        <dgm:presLayoutVars>
          <dgm:chMax val="1"/>
          <dgm:bulletEnabled val="1"/>
        </dgm:presLayoutVars>
      </dgm:prSet>
      <dgm:spPr/>
    </dgm:pt>
    <dgm:pt modelId="{6B0ACFDA-3393-4221-99FA-27C1619DF473}" type="pres">
      <dgm:prSet presAssocID="{C5B0DBC0-7BC7-4A40-BDF0-5E1FA72BB73C}" presName="bracket" presStyleLbl="parChTrans1D1" presStyleIdx="0" presStyleCnt="4"/>
      <dgm:spPr/>
    </dgm:pt>
    <dgm:pt modelId="{345D952F-7FCA-4A23-906A-99A307B99EC4}" type="pres">
      <dgm:prSet presAssocID="{C5B0DBC0-7BC7-4A40-BDF0-5E1FA72BB73C}" presName="spH" presStyleCnt="0"/>
      <dgm:spPr/>
    </dgm:pt>
    <dgm:pt modelId="{852F5C07-92BE-42CE-8C3F-AA025D144A39}" type="pres">
      <dgm:prSet presAssocID="{C5B0DBC0-7BC7-4A40-BDF0-5E1FA72BB73C}" presName="desTx" presStyleLbl="node1" presStyleIdx="0" presStyleCnt="4">
        <dgm:presLayoutVars>
          <dgm:bulletEnabled val="1"/>
        </dgm:presLayoutVars>
      </dgm:prSet>
      <dgm:spPr/>
    </dgm:pt>
    <dgm:pt modelId="{647445F2-349B-403C-99D1-73F1071F4139}" type="pres">
      <dgm:prSet presAssocID="{5603AE9A-CF8B-473B-9832-16DAB0FA040E}" presName="spV" presStyleCnt="0"/>
      <dgm:spPr/>
    </dgm:pt>
    <dgm:pt modelId="{900AF972-F3A5-4908-92AF-ADC980A2BBC4}" type="pres">
      <dgm:prSet presAssocID="{EAC7D86C-06EF-486D-B928-26EB644992D2}" presName="linNode" presStyleCnt="0"/>
      <dgm:spPr/>
    </dgm:pt>
    <dgm:pt modelId="{01F7D059-4B63-4493-9AE9-3BB239BE2412}" type="pres">
      <dgm:prSet presAssocID="{EAC7D86C-06EF-486D-B928-26EB644992D2}" presName="parTx" presStyleLbl="revTx" presStyleIdx="1" presStyleCnt="4">
        <dgm:presLayoutVars>
          <dgm:chMax val="1"/>
          <dgm:bulletEnabled val="1"/>
        </dgm:presLayoutVars>
      </dgm:prSet>
      <dgm:spPr/>
    </dgm:pt>
    <dgm:pt modelId="{5EB7C1C6-98E1-4704-AEE8-973082EF12D5}" type="pres">
      <dgm:prSet presAssocID="{EAC7D86C-06EF-486D-B928-26EB644992D2}" presName="bracket" presStyleLbl="parChTrans1D1" presStyleIdx="1" presStyleCnt="4"/>
      <dgm:spPr/>
    </dgm:pt>
    <dgm:pt modelId="{A401F612-1344-408F-8B1A-0D483AB86A52}" type="pres">
      <dgm:prSet presAssocID="{EAC7D86C-06EF-486D-B928-26EB644992D2}" presName="spH" presStyleCnt="0"/>
      <dgm:spPr/>
    </dgm:pt>
    <dgm:pt modelId="{039F8399-7503-4651-A900-5790841B5B74}" type="pres">
      <dgm:prSet presAssocID="{EAC7D86C-06EF-486D-B928-26EB644992D2}" presName="desTx" presStyleLbl="node1" presStyleIdx="1" presStyleCnt="4">
        <dgm:presLayoutVars>
          <dgm:bulletEnabled val="1"/>
        </dgm:presLayoutVars>
      </dgm:prSet>
      <dgm:spPr/>
    </dgm:pt>
    <dgm:pt modelId="{F4D0E01B-1494-46FB-A6B9-060666B40A97}" type="pres">
      <dgm:prSet presAssocID="{9B50CCE6-3C08-4A59-A168-6EF29C399AC0}" presName="spV" presStyleCnt="0"/>
      <dgm:spPr/>
    </dgm:pt>
    <dgm:pt modelId="{4F2A6FB9-56BE-4851-BE91-602EDD97B519}" type="pres">
      <dgm:prSet presAssocID="{46CB31CB-A0CF-4C0A-8F78-4E9ECE376329}" presName="linNode" presStyleCnt="0"/>
      <dgm:spPr/>
    </dgm:pt>
    <dgm:pt modelId="{22E55B7B-E01C-40CF-BA5F-34FE02E042C7}" type="pres">
      <dgm:prSet presAssocID="{46CB31CB-A0CF-4C0A-8F78-4E9ECE376329}" presName="parTx" presStyleLbl="revTx" presStyleIdx="2" presStyleCnt="4">
        <dgm:presLayoutVars>
          <dgm:chMax val="1"/>
          <dgm:bulletEnabled val="1"/>
        </dgm:presLayoutVars>
      </dgm:prSet>
      <dgm:spPr/>
    </dgm:pt>
    <dgm:pt modelId="{3E6A354F-B01B-475D-95AB-E57D70FF5D32}" type="pres">
      <dgm:prSet presAssocID="{46CB31CB-A0CF-4C0A-8F78-4E9ECE376329}" presName="bracket" presStyleLbl="parChTrans1D1" presStyleIdx="2" presStyleCnt="4"/>
      <dgm:spPr/>
    </dgm:pt>
    <dgm:pt modelId="{7145878B-B10E-4214-9B31-43BAB3B807B5}" type="pres">
      <dgm:prSet presAssocID="{46CB31CB-A0CF-4C0A-8F78-4E9ECE376329}" presName="spH" presStyleCnt="0"/>
      <dgm:spPr/>
    </dgm:pt>
    <dgm:pt modelId="{F8D7ACE5-A7F5-440C-BCEC-BE60E154F35A}" type="pres">
      <dgm:prSet presAssocID="{46CB31CB-A0CF-4C0A-8F78-4E9ECE376329}" presName="desTx" presStyleLbl="node1" presStyleIdx="2" presStyleCnt="4">
        <dgm:presLayoutVars>
          <dgm:bulletEnabled val="1"/>
        </dgm:presLayoutVars>
      </dgm:prSet>
      <dgm:spPr/>
    </dgm:pt>
    <dgm:pt modelId="{61EAADF3-27B2-4842-8852-F76983D479CA}" type="pres">
      <dgm:prSet presAssocID="{83CC275C-958F-4C92-ABB6-926616BFB2DA}" presName="spV" presStyleCnt="0"/>
      <dgm:spPr/>
    </dgm:pt>
    <dgm:pt modelId="{BF0CABF5-E28B-4679-A8A7-F40E0EC8C058}" type="pres">
      <dgm:prSet presAssocID="{09CE62D7-F533-4517-AB21-9AE34C8A2883}" presName="linNode" presStyleCnt="0"/>
      <dgm:spPr/>
    </dgm:pt>
    <dgm:pt modelId="{8460CBBE-1AF2-416D-AA74-9F2A88915968}" type="pres">
      <dgm:prSet presAssocID="{09CE62D7-F533-4517-AB21-9AE34C8A2883}" presName="parTx" presStyleLbl="revTx" presStyleIdx="3" presStyleCnt="4">
        <dgm:presLayoutVars>
          <dgm:chMax val="1"/>
          <dgm:bulletEnabled val="1"/>
        </dgm:presLayoutVars>
      </dgm:prSet>
      <dgm:spPr/>
    </dgm:pt>
    <dgm:pt modelId="{7D750C08-C0D8-48C2-B974-73ED423E1E5A}" type="pres">
      <dgm:prSet presAssocID="{09CE62D7-F533-4517-AB21-9AE34C8A2883}" presName="bracket" presStyleLbl="parChTrans1D1" presStyleIdx="3" presStyleCnt="4"/>
      <dgm:spPr/>
    </dgm:pt>
    <dgm:pt modelId="{792DBA53-B087-4860-81AA-6AB9B7D280C1}" type="pres">
      <dgm:prSet presAssocID="{09CE62D7-F533-4517-AB21-9AE34C8A2883}" presName="spH" presStyleCnt="0"/>
      <dgm:spPr/>
    </dgm:pt>
    <dgm:pt modelId="{0A5D12FE-4980-41DF-95CD-0EA60D8F34EB}" type="pres">
      <dgm:prSet presAssocID="{09CE62D7-F533-4517-AB21-9AE34C8A2883}" presName="desTx" presStyleLbl="node1" presStyleIdx="3" presStyleCnt="4">
        <dgm:presLayoutVars>
          <dgm:bulletEnabled val="1"/>
        </dgm:presLayoutVars>
      </dgm:prSet>
      <dgm:spPr/>
    </dgm:pt>
  </dgm:ptLst>
  <dgm:cxnLst>
    <dgm:cxn modelId="{2DAB5638-2378-4BD3-BDE8-ACBBEE068F60}" srcId="{C5B0DBC0-7BC7-4A40-BDF0-5E1FA72BB73C}" destId="{4F010B28-4D4C-4EF4-A1A7-3159443EC7B0}" srcOrd="1" destOrd="0" parTransId="{A9AA94B3-D758-4AAE-8D6E-6270A0062D34}" sibTransId="{81B41551-954E-4F0E-B525-AB5647C39A56}"/>
    <dgm:cxn modelId="{BDC6313D-ED82-4F47-A0BB-BA0F5A0167B9}" type="presOf" srcId="{C5B0DBC0-7BC7-4A40-BDF0-5E1FA72BB73C}" destId="{D74AC25E-C73C-48C3-83C1-D7EF536549F3}" srcOrd="0" destOrd="0" presId="urn:diagrams.loki3.com/BracketList"/>
    <dgm:cxn modelId="{3EF05C5B-8A69-4959-9DDD-0EEA9A01D091}" type="presOf" srcId="{09CE62D7-F533-4517-AB21-9AE34C8A2883}" destId="{8460CBBE-1AF2-416D-AA74-9F2A88915968}" srcOrd="0" destOrd="0" presId="urn:diagrams.loki3.com/BracketList"/>
    <dgm:cxn modelId="{BEF12050-8607-428B-B281-80662B1F602D}" type="presOf" srcId="{EDBA538F-4BDD-43A5-A2BE-02B6A2BD00E3}" destId="{852F5C07-92BE-42CE-8C3F-AA025D144A39}" srcOrd="0" destOrd="2" presId="urn:diagrams.loki3.com/BracketList"/>
    <dgm:cxn modelId="{79844F51-6BF6-4B4D-8BBF-A1E0E46DE275}" srcId="{C5B0DBC0-7BC7-4A40-BDF0-5E1FA72BB73C}" destId="{EDBA538F-4BDD-43A5-A2BE-02B6A2BD00E3}" srcOrd="2" destOrd="0" parTransId="{0CC2C0CA-D5E5-4C07-83F9-AAFE28DBAB27}" sibTransId="{D7EA3CC2-BB38-4EC7-B209-DA0066D080C9}"/>
    <dgm:cxn modelId="{69A29271-A857-4C9A-8206-1DA37F76367F}" srcId="{1187ED26-E971-4BD2-8CE5-88E850BCD690}" destId="{EAC7D86C-06EF-486D-B928-26EB644992D2}" srcOrd="1" destOrd="0" parTransId="{17821264-A4F6-4E51-8160-DFF6469BF6D2}" sibTransId="{9B50CCE6-3C08-4A59-A168-6EF29C399AC0}"/>
    <dgm:cxn modelId="{BA242E53-303D-4E93-8006-C8C8720D8640}" srcId="{EAC7D86C-06EF-486D-B928-26EB644992D2}" destId="{305BB0DB-0678-4543-91B9-053E4AE00560}" srcOrd="0" destOrd="0" parTransId="{26F52763-4430-45AB-AD10-8B809CD21F6E}" sibTransId="{679FAC87-7420-419D-963D-25A02F484970}"/>
    <dgm:cxn modelId="{D3FBCA77-AE58-46F2-97E0-FCF4D3E087BD}" type="presOf" srcId="{7AB45602-5FE3-400F-8E15-E9A99477A87A}" destId="{852F5C07-92BE-42CE-8C3F-AA025D144A39}" srcOrd="0" destOrd="0" presId="urn:diagrams.loki3.com/BracketList"/>
    <dgm:cxn modelId="{CED33A89-8B2E-4692-8734-36A11473C783}" type="presOf" srcId="{305BB0DB-0678-4543-91B9-053E4AE00560}" destId="{039F8399-7503-4651-A900-5790841B5B74}" srcOrd="0" destOrd="0" presId="urn:diagrams.loki3.com/BracketList"/>
    <dgm:cxn modelId="{509F0B90-1961-4070-9D4F-4B4D1C9C424C}" srcId="{1187ED26-E971-4BD2-8CE5-88E850BCD690}" destId="{46CB31CB-A0CF-4C0A-8F78-4E9ECE376329}" srcOrd="2" destOrd="0" parTransId="{9CB9FEAC-94A1-4F5E-8CFC-D1A4D493C01A}" sibTransId="{83CC275C-958F-4C92-ABB6-926616BFB2DA}"/>
    <dgm:cxn modelId="{0165D39B-CBE9-4C38-8B9A-489A3772E16A}" type="presOf" srcId="{1187ED26-E971-4BD2-8CE5-88E850BCD690}" destId="{1342D867-4FDE-456B-9D7B-99942CF61917}" srcOrd="0" destOrd="0" presId="urn:diagrams.loki3.com/BracketList"/>
    <dgm:cxn modelId="{ECB6419C-C541-42CB-B4E5-0D613F6385E5}" srcId="{09CE62D7-F533-4517-AB21-9AE34C8A2883}" destId="{017C3942-4E64-4DDF-9562-11BD769D28E3}" srcOrd="0" destOrd="0" parTransId="{02FFF174-E3D1-4D62-A06F-EB7B320F538E}" sibTransId="{2F639B2C-01B9-40A4-92CA-0FF048933333}"/>
    <dgm:cxn modelId="{9A7C7AA2-F6D9-49B3-A42C-C7EFEA282709}" srcId="{46CB31CB-A0CF-4C0A-8F78-4E9ECE376329}" destId="{74F56F63-17C6-4426-ACE6-0A9F41FE12E7}" srcOrd="0" destOrd="0" parTransId="{63D5805F-C6E0-48F4-AB50-98E0FDB59146}" sibTransId="{5C09511E-6FE8-410C-BF88-0AED03CFA769}"/>
    <dgm:cxn modelId="{24BEEFA4-007A-4A51-9079-DAA0D5344596}" srcId="{1187ED26-E971-4BD2-8CE5-88E850BCD690}" destId="{09CE62D7-F533-4517-AB21-9AE34C8A2883}" srcOrd="3" destOrd="0" parTransId="{A174C46F-5DEE-4E0D-97AA-16F00FE326EA}" sibTransId="{B5195EFB-16C2-4679-8C27-D3ECFD702CDF}"/>
    <dgm:cxn modelId="{1E930FCF-972F-497F-94AF-CA9DFC95E4FB}" srcId="{1187ED26-E971-4BD2-8CE5-88E850BCD690}" destId="{C5B0DBC0-7BC7-4A40-BDF0-5E1FA72BB73C}" srcOrd="0" destOrd="0" parTransId="{7B8AB3D1-CEB0-4475-AD1A-D7B8D2F02556}" sibTransId="{5603AE9A-CF8B-473B-9832-16DAB0FA040E}"/>
    <dgm:cxn modelId="{52CB50DB-4439-4701-B9BB-EC4054B294ED}" type="presOf" srcId="{017C3942-4E64-4DDF-9562-11BD769D28E3}" destId="{0A5D12FE-4980-41DF-95CD-0EA60D8F34EB}" srcOrd="0" destOrd="0" presId="urn:diagrams.loki3.com/BracketList"/>
    <dgm:cxn modelId="{F92C7FDB-D55C-4C88-8DB5-0FF5307C6CF0}" type="presOf" srcId="{4F010B28-4D4C-4EF4-A1A7-3159443EC7B0}" destId="{852F5C07-92BE-42CE-8C3F-AA025D144A39}" srcOrd="0" destOrd="1" presId="urn:diagrams.loki3.com/BracketList"/>
    <dgm:cxn modelId="{CB2034EE-05F9-4822-B0C5-FCB9FCA0DFAE}" type="presOf" srcId="{46CB31CB-A0CF-4C0A-8F78-4E9ECE376329}" destId="{22E55B7B-E01C-40CF-BA5F-34FE02E042C7}" srcOrd="0" destOrd="0" presId="urn:diagrams.loki3.com/BracketList"/>
    <dgm:cxn modelId="{099AB7F2-D623-4E0D-8912-4A44FF837D1E}" type="presOf" srcId="{EAC7D86C-06EF-486D-B928-26EB644992D2}" destId="{01F7D059-4B63-4493-9AE9-3BB239BE2412}" srcOrd="0" destOrd="0" presId="urn:diagrams.loki3.com/BracketList"/>
    <dgm:cxn modelId="{040B7DF4-AA54-4B92-931B-155F0F461A7D}" type="presOf" srcId="{74F56F63-17C6-4426-ACE6-0A9F41FE12E7}" destId="{F8D7ACE5-A7F5-440C-BCEC-BE60E154F35A}" srcOrd="0" destOrd="0" presId="urn:diagrams.loki3.com/BracketList"/>
    <dgm:cxn modelId="{D65BAEF5-7B32-4C37-AB43-5F3313787DED}" srcId="{C5B0DBC0-7BC7-4A40-BDF0-5E1FA72BB73C}" destId="{7AB45602-5FE3-400F-8E15-E9A99477A87A}" srcOrd="0" destOrd="0" parTransId="{B5535FF4-26C6-4C9A-8077-68CFD35F7E8F}" sibTransId="{E60F964A-E1EF-41BB-B716-1ED1D87D87A2}"/>
    <dgm:cxn modelId="{63FAB8EE-5608-4EDC-9A52-09EB2DA3A1A4}" type="presParOf" srcId="{1342D867-4FDE-456B-9D7B-99942CF61917}" destId="{6C6622F8-4A81-42FC-9AE9-36B64917FC4B}" srcOrd="0" destOrd="0" presId="urn:diagrams.loki3.com/BracketList"/>
    <dgm:cxn modelId="{DD291EDD-28BE-4FF8-818B-5207F52BE4F4}" type="presParOf" srcId="{6C6622F8-4A81-42FC-9AE9-36B64917FC4B}" destId="{D74AC25E-C73C-48C3-83C1-D7EF536549F3}" srcOrd="0" destOrd="0" presId="urn:diagrams.loki3.com/BracketList"/>
    <dgm:cxn modelId="{E2CE81F0-C881-41B3-9108-FA01D84E6FF6}" type="presParOf" srcId="{6C6622F8-4A81-42FC-9AE9-36B64917FC4B}" destId="{6B0ACFDA-3393-4221-99FA-27C1619DF473}" srcOrd="1" destOrd="0" presId="urn:diagrams.loki3.com/BracketList"/>
    <dgm:cxn modelId="{46C4D238-BA67-4AC8-8DD9-E4ECD6C4FD1D}" type="presParOf" srcId="{6C6622F8-4A81-42FC-9AE9-36B64917FC4B}" destId="{345D952F-7FCA-4A23-906A-99A307B99EC4}" srcOrd="2" destOrd="0" presId="urn:diagrams.loki3.com/BracketList"/>
    <dgm:cxn modelId="{167CED7E-CA01-4C4D-94D2-276E028E0AAE}" type="presParOf" srcId="{6C6622F8-4A81-42FC-9AE9-36B64917FC4B}" destId="{852F5C07-92BE-42CE-8C3F-AA025D144A39}" srcOrd="3" destOrd="0" presId="urn:diagrams.loki3.com/BracketList"/>
    <dgm:cxn modelId="{55D6B606-C88F-4642-A031-58F1A3D8FA93}" type="presParOf" srcId="{1342D867-4FDE-456B-9D7B-99942CF61917}" destId="{647445F2-349B-403C-99D1-73F1071F4139}" srcOrd="1" destOrd="0" presId="urn:diagrams.loki3.com/BracketList"/>
    <dgm:cxn modelId="{D95561A4-72C8-4A56-B4A9-FA3EE2229B15}" type="presParOf" srcId="{1342D867-4FDE-456B-9D7B-99942CF61917}" destId="{900AF972-F3A5-4908-92AF-ADC980A2BBC4}" srcOrd="2" destOrd="0" presId="urn:diagrams.loki3.com/BracketList"/>
    <dgm:cxn modelId="{25AC48B6-A0C4-411D-8CE7-3D5D591E56EA}" type="presParOf" srcId="{900AF972-F3A5-4908-92AF-ADC980A2BBC4}" destId="{01F7D059-4B63-4493-9AE9-3BB239BE2412}" srcOrd="0" destOrd="0" presId="urn:diagrams.loki3.com/BracketList"/>
    <dgm:cxn modelId="{4C7253F3-AED9-477B-9AF3-131EA8E21475}" type="presParOf" srcId="{900AF972-F3A5-4908-92AF-ADC980A2BBC4}" destId="{5EB7C1C6-98E1-4704-AEE8-973082EF12D5}" srcOrd="1" destOrd="0" presId="urn:diagrams.loki3.com/BracketList"/>
    <dgm:cxn modelId="{F03AE136-7D38-4FE7-A588-80429548FF44}" type="presParOf" srcId="{900AF972-F3A5-4908-92AF-ADC980A2BBC4}" destId="{A401F612-1344-408F-8B1A-0D483AB86A52}" srcOrd="2" destOrd="0" presId="urn:diagrams.loki3.com/BracketList"/>
    <dgm:cxn modelId="{545258CD-C7AC-4ADC-AA7B-724EFF79BE03}" type="presParOf" srcId="{900AF972-F3A5-4908-92AF-ADC980A2BBC4}" destId="{039F8399-7503-4651-A900-5790841B5B74}" srcOrd="3" destOrd="0" presId="urn:diagrams.loki3.com/BracketList"/>
    <dgm:cxn modelId="{97DD0E70-6A5E-40B8-A148-DDFC276732AF}" type="presParOf" srcId="{1342D867-4FDE-456B-9D7B-99942CF61917}" destId="{F4D0E01B-1494-46FB-A6B9-060666B40A97}" srcOrd="3" destOrd="0" presId="urn:diagrams.loki3.com/BracketList"/>
    <dgm:cxn modelId="{D1459596-D2F1-4458-8E07-457B5283385F}" type="presParOf" srcId="{1342D867-4FDE-456B-9D7B-99942CF61917}" destId="{4F2A6FB9-56BE-4851-BE91-602EDD97B519}" srcOrd="4" destOrd="0" presId="urn:diagrams.loki3.com/BracketList"/>
    <dgm:cxn modelId="{89E324F7-8C70-4A11-9E34-5A4263917919}" type="presParOf" srcId="{4F2A6FB9-56BE-4851-BE91-602EDD97B519}" destId="{22E55B7B-E01C-40CF-BA5F-34FE02E042C7}" srcOrd="0" destOrd="0" presId="urn:diagrams.loki3.com/BracketList"/>
    <dgm:cxn modelId="{DCE98D7D-A08F-4FC9-82E2-0C7ED68045DC}" type="presParOf" srcId="{4F2A6FB9-56BE-4851-BE91-602EDD97B519}" destId="{3E6A354F-B01B-475D-95AB-E57D70FF5D32}" srcOrd="1" destOrd="0" presId="urn:diagrams.loki3.com/BracketList"/>
    <dgm:cxn modelId="{B5EBF5A0-63FB-42BC-B4B2-BEE0779811F1}" type="presParOf" srcId="{4F2A6FB9-56BE-4851-BE91-602EDD97B519}" destId="{7145878B-B10E-4214-9B31-43BAB3B807B5}" srcOrd="2" destOrd="0" presId="urn:diagrams.loki3.com/BracketList"/>
    <dgm:cxn modelId="{0EE31D97-3EA8-4917-BA52-B43D1AC59240}" type="presParOf" srcId="{4F2A6FB9-56BE-4851-BE91-602EDD97B519}" destId="{F8D7ACE5-A7F5-440C-BCEC-BE60E154F35A}" srcOrd="3" destOrd="0" presId="urn:diagrams.loki3.com/BracketList"/>
    <dgm:cxn modelId="{570819C5-A71B-4FC3-9759-945A56D6181D}" type="presParOf" srcId="{1342D867-4FDE-456B-9D7B-99942CF61917}" destId="{61EAADF3-27B2-4842-8852-F76983D479CA}" srcOrd="5" destOrd="0" presId="urn:diagrams.loki3.com/BracketList"/>
    <dgm:cxn modelId="{BAF4B288-BFC9-4620-BE33-F981F8E74823}" type="presParOf" srcId="{1342D867-4FDE-456B-9D7B-99942CF61917}" destId="{BF0CABF5-E28B-4679-A8A7-F40E0EC8C058}" srcOrd="6" destOrd="0" presId="urn:diagrams.loki3.com/BracketList"/>
    <dgm:cxn modelId="{D713F427-FF8E-48B0-B0B0-6A84DB542082}" type="presParOf" srcId="{BF0CABF5-E28B-4679-A8A7-F40E0EC8C058}" destId="{8460CBBE-1AF2-416D-AA74-9F2A88915968}" srcOrd="0" destOrd="0" presId="urn:diagrams.loki3.com/BracketList"/>
    <dgm:cxn modelId="{50B861D6-7989-464D-8672-36727627440D}" type="presParOf" srcId="{BF0CABF5-E28B-4679-A8A7-F40E0EC8C058}" destId="{7D750C08-C0D8-48C2-B974-73ED423E1E5A}" srcOrd="1" destOrd="0" presId="urn:diagrams.loki3.com/BracketList"/>
    <dgm:cxn modelId="{74BD8483-3E29-4809-86B5-8789768F63B8}" type="presParOf" srcId="{BF0CABF5-E28B-4679-A8A7-F40E0EC8C058}" destId="{792DBA53-B087-4860-81AA-6AB9B7D280C1}" srcOrd="2" destOrd="0" presId="urn:diagrams.loki3.com/BracketList"/>
    <dgm:cxn modelId="{CCC28AFD-4DCE-4A85-A5BB-6089ED1FD6EB}" type="presParOf" srcId="{BF0CABF5-E28B-4679-A8A7-F40E0EC8C058}" destId="{0A5D12FE-4980-41DF-95CD-0EA60D8F34EB}"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01BD1-77D8-40DA-9B84-81345B798398}">
      <dsp:nvSpPr>
        <dsp:cNvPr id="0" name=""/>
        <dsp:cNvSpPr/>
      </dsp:nvSpPr>
      <dsp:spPr>
        <a:xfrm>
          <a:off x="1256465" y="220109"/>
          <a:ext cx="2863443" cy="89482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6096"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Automotive</a:t>
          </a:r>
          <a:endParaRPr lang="en-IN" sz="2500" kern="1200" dirty="0"/>
        </a:p>
      </dsp:txBody>
      <dsp:txXfrm>
        <a:off x="1256465" y="220109"/>
        <a:ext cx="2863443" cy="894826"/>
      </dsp:txXfrm>
    </dsp:sp>
    <dsp:sp modelId="{300C9A32-AE46-4C99-B7E7-FEFA7ECC28C2}">
      <dsp:nvSpPr>
        <dsp:cNvPr id="0" name=""/>
        <dsp:cNvSpPr/>
      </dsp:nvSpPr>
      <dsp:spPr>
        <a:xfrm>
          <a:off x="1137155" y="90856"/>
          <a:ext cx="626378" cy="939567"/>
        </a:xfrm>
        <a:prstGeom prst="rect">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l="-63000" r="-6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01F7CF-7590-4F17-B645-8B751CE4750D}">
      <dsp:nvSpPr>
        <dsp:cNvPr id="0" name=""/>
        <dsp:cNvSpPr/>
      </dsp:nvSpPr>
      <dsp:spPr>
        <a:xfrm>
          <a:off x="4401986" y="220109"/>
          <a:ext cx="2863443" cy="89482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6096"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Electronics</a:t>
          </a:r>
          <a:endParaRPr lang="en-IN" sz="2500" kern="1200" dirty="0"/>
        </a:p>
      </dsp:txBody>
      <dsp:txXfrm>
        <a:off x="4401986" y="220109"/>
        <a:ext cx="2863443" cy="894826"/>
      </dsp:txXfrm>
    </dsp:sp>
    <dsp:sp modelId="{41320172-DDC9-42C8-8B53-49C746A5EC16}">
      <dsp:nvSpPr>
        <dsp:cNvPr id="0" name=""/>
        <dsp:cNvSpPr/>
      </dsp:nvSpPr>
      <dsp:spPr>
        <a:xfrm>
          <a:off x="4282676" y="90856"/>
          <a:ext cx="626378" cy="939567"/>
        </a:xfrm>
        <a:prstGeom prst="rect">
          <a:avLst/>
        </a:prstGeom>
        <a:blipFill>
          <a:blip xmlns:r="http://schemas.openxmlformats.org/officeDocument/2006/relationships" r:embed="rId3">
            <a:extLst>
              <a:ext uri="{837473B0-CC2E-450A-ABE3-18F120FF3D39}">
                <a1611:picAttrSrcUrl xmlns:a1611="http://schemas.microsoft.com/office/drawing/2016/11/main" r:id="rId4"/>
              </a:ext>
            </a:extLst>
          </a:blip>
          <a:srcRect/>
          <a:stretch>
            <a:fillRect l="-68000" r="-6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3A5A8A-60B2-4032-B233-719FDFEBBB78}">
      <dsp:nvSpPr>
        <dsp:cNvPr id="0" name=""/>
        <dsp:cNvSpPr/>
      </dsp:nvSpPr>
      <dsp:spPr>
        <a:xfrm>
          <a:off x="1106821" y="1361047"/>
          <a:ext cx="2863443" cy="89482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6096"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Chemicals</a:t>
          </a:r>
          <a:endParaRPr lang="en-IN" sz="2500" kern="1200" dirty="0"/>
        </a:p>
      </dsp:txBody>
      <dsp:txXfrm>
        <a:off x="1106821" y="1361047"/>
        <a:ext cx="2863443" cy="894826"/>
      </dsp:txXfrm>
    </dsp:sp>
    <dsp:sp modelId="{64C0987C-2213-405D-9FDB-8192E2972C05}">
      <dsp:nvSpPr>
        <dsp:cNvPr id="0" name=""/>
        <dsp:cNvSpPr/>
      </dsp:nvSpPr>
      <dsp:spPr>
        <a:xfrm>
          <a:off x="1137155" y="1217343"/>
          <a:ext cx="626378" cy="939567"/>
        </a:xfrm>
        <a:prstGeom prst="rect">
          <a:avLst/>
        </a:prstGeom>
        <a:blipFill>
          <a:blip xmlns:r="http://schemas.openxmlformats.org/officeDocument/2006/relationships" r:embed="rId5">
            <a:extLst>
              <a:ext uri="{837473B0-CC2E-450A-ABE3-18F120FF3D39}">
                <a1611:picAttrSrcUrl xmlns:a1611="http://schemas.microsoft.com/office/drawing/2016/11/main" r:id="rId6"/>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33EEA4-36E7-4131-AFA1-F3822A5B2DA2}">
      <dsp:nvSpPr>
        <dsp:cNvPr id="0" name=""/>
        <dsp:cNvSpPr/>
      </dsp:nvSpPr>
      <dsp:spPr>
        <a:xfrm>
          <a:off x="4512715" y="1361047"/>
          <a:ext cx="2863443" cy="89482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6096"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Capital Goods</a:t>
          </a:r>
          <a:endParaRPr lang="en-IN" sz="2500" kern="1200" dirty="0"/>
        </a:p>
      </dsp:txBody>
      <dsp:txXfrm>
        <a:off x="4512715" y="1361047"/>
        <a:ext cx="2863443" cy="894826"/>
      </dsp:txXfrm>
    </dsp:sp>
    <dsp:sp modelId="{56BC0E41-1ECC-4FD2-95EC-B6F4C4FC3FA8}">
      <dsp:nvSpPr>
        <dsp:cNvPr id="0" name=""/>
        <dsp:cNvSpPr/>
      </dsp:nvSpPr>
      <dsp:spPr>
        <a:xfrm>
          <a:off x="4282676" y="1217343"/>
          <a:ext cx="626378" cy="939567"/>
        </a:xfrm>
        <a:prstGeom prst="rect">
          <a:avLst/>
        </a:prstGeom>
        <a:blipFill>
          <a:blip xmlns:r="http://schemas.openxmlformats.org/officeDocument/2006/relationships" r:embed="rId7">
            <a:extLst>
              <a:ext uri="{837473B0-CC2E-450A-ABE3-18F120FF3D39}">
                <a1611:picAttrSrcUrl xmlns:a1611="http://schemas.microsoft.com/office/drawing/2016/11/main" r:id="rId8"/>
              </a:ext>
            </a:extLst>
          </a:blip>
          <a:srcRect/>
          <a:stretch>
            <a:fillRect l="-50000" r="-5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5DFC50-C7DF-4E75-B5B0-309C8ABA0F4E}">
      <dsp:nvSpPr>
        <dsp:cNvPr id="0" name=""/>
        <dsp:cNvSpPr/>
      </dsp:nvSpPr>
      <dsp:spPr>
        <a:xfrm>
          <a:off x="1256465" y="2473082"/>
          <a:ext cx="2863443" cy="89482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6096"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Metals &amp; Mining</a:t>
          </a:r>
          <a:endParaRPr lang="en-IN" sz="2500" kern="1200" dirty="0"/>
        </a:p>
      </dsp:txBody>
      <dsp:txXfrm>
        <a:off x="1256465" y="2473082"/>
        <a:ext cx="2863443" cy="894826"/>
      </dsp:txXfrm>
    </dsp:sp>
    <dsp:sp modelId="{0F6941C5-7FCF-4C17-B1F6-93C59C73810F}">
      <dsp:nvSpPr>
        <dsp:cNvPr id="0" name=""/>
        <dsp:cNvSpPr/>
      </dsp:nvSpPr>
      <dsp:spPr>
        <a:xfrm>
          <a:off x="1137155" y="2343829"/>
          <a:ext cx="626378" cy="939567"/>
        </a:xfrm>
        <a:prstGeom prst="rect">
          <a:avLst/>
        </a:prstGeom>
        <a:blipFill>
          <a:blip xmlns:r="http://schemas.openxmlformats.org/officeDocument/2006/relationships" r:embed="rId9"/>
          <a:srcRect/>
          <a:stretch>
            <a:fillRect l="-63000" r="-6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80556C-8318-4980-89DB-E651955B1797}">
      <dsp:nvSpPr>
        <dsp:cNvPr id="0" name=""/>
        <dsp:cNvSpPr/>
      </dsp:nvSpPr>
      <dsp:spPr>
        <a:xfrm>
          <a:off x="4401986" y="2473082"/>
          <a:ext cx="2863443" cy="89482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6096"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Pharmaceutical</a:t>
          </a:r>
          <a:endParaRPr lang="en-IN" sz="2500" kern="1200" dirty="0"/>
        </a:p>
      </dsp:txBody>
      <dsp:txXfrm>
        <a:off x="4401986" y="2473082"/>
        <a:ext cx="2863443" cy="894826"/>
      </dsp:txXfrm>
    </dsp:sp>
    <dsp:sp modelId="{81F170BB-70AA-4BD8-9266-B89661DA7CD1}">
      <dsp:nvSpPr>
        <dsp:cNvPr id="0" name=""/>
        <dsp:cNvSpPr/>
      </dsp:nvSpPr>
      <dsp:spPr>
        <a:xfrm>
          <a:off x="4282676" y="2343829"/>
          <a:ext cx="626378" cy="939567"/>
        </a:xfrm>
        <a:prstGeom prst="rect">
          <a:avLst/>
        </a:prstGeom>
        <a:blipFill>
          <a:blip xmlns:r="http://schemas.openxmlformats.org/officeDocument/2006/relationships" r:embed="rId10"/>
          <a:srcRect/>
          <a:stretch>
            <a:fillRect l="-70000" r="-7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ED4EAC-49EE-4999-B239-51FE42C405DB}">
      <dsp:nvSpPr>
        <dsp:cNvPr id="0" name=""/>
        <dsp:cNvSpPr/>
      </dsp:nvSpPr>
      <dsp:spPr>
        <a:xfrm>
          <a:off x="1256465" y="3599569"/>
          <a:ext cx="2863443" cy="89482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6096"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FMCG</a:t>
          </a:r>
          <a:endParaRPr lang="en-IN" sz="2500" kern="1200" dirty="0"/>
        </a:p>
      </dsp:txBody>
      <dsp:txXfrm>
        <a:off x="1256465" y="3599569"/>
        <a:ext cx="2863443" cy="894826"/>
      </dsp:txXfrm>
    </dsp:sp>
    <dsp:sp modelId="{64AD29FD-07A2-4CA3-B53E-486E4008FFCB}">
      <dsp:nvSpPr>
        <dsp:cNvPr id="0" name=""/>
        <dsp:cNvSpPr/>
      </dsp:nvSpPr>
      <dsp:spPr>
        <a:xfrm>
          <a:off x="1137155" y="3470316"/>
          <a:ext cx="626378" cy="939567"/>
        </a:xfrm>
        <a:prstGeom prst="rect">
          <a:avLst/>
        </a:prstGeom>
        <a:blipFill>
          <a:blip xmlns:r="http://schemas.openxmlformats.org/officeDocument/2006/relationships" r:embed="rId11"/>
          <a:srcRect/>
          <a:stretch>
            <a:fillRect l="-63000" r="-6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878511-E309-4E25-B191-5B7909965950}">
      <dsp:nvSpPr>
        <dsp:cNvPr id="0" name=""/>
        <dsp:cNvSpPr/>
      </dsp:nvSpPr>
      <dsp:spPr>
        <a:xfrm>
          <a:off x="4401986" y="3599569"/>
          <a:ext cx="2863443" cy="89482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6096"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Textiles</a:t>
          </a:r>
          <a:endParaRPr lang="en-IN" sz="2500" kern="1200" dirty="0"/>
        </a:p>
      </dsp:txBody>
      <dsp:txXfrm>
        <a:off x="4401986" y="3599569"/>
        <a:ext cx="2863443" cy="894826"/>
      </dsp:txXfrm>
    </dsp:sp>
    <dsp:sp modelId="{15CA6D48-1142-455D-8E42-51F01482C478}">
      <dsp:nvSpPr>
        <dsp:cNvPr id="0" name=""/>
        <dsp:cNvSpPr/>
      </dsp:nvSpPr>
      <dsp:spPr>
        <a:xfrm>
          <a:off x="4282676" y="3470316"/>
          <a:ext cx="626378" cy="939567"/>
        </a:xfrm>
        <a:prstGeom prst="rect">
          <a:avLst/>
        </a:prstGeom>
        <a:blipFill>
          <a:blip xmlns:r="http://schemas.openxmlformats.org/officeDocument/2006/relationships" r:embed="rId12"/>
          <a:srcRect/>
          <a:stretch>
            <a:fillRect l="-63000" r="-6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5C5428-36BE-4CF7-B8E1-2C377C0DD0E7}">
      <dsp:nvSpPr>
        <dsp:cNvPr id="0" name=""/>
        <dsp:cNvSpPr/>
      </dsp:nvSpPr>
      <dsp:spPr>
        <a:xfrm>
          <a:off x="3271" y="708771"/>
          <a:ext cx="2595350" cy="15572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The largest consumer electronics markets  in Asia Pacific Region. </a:t>
          </a:r>
          <a:endParaRPr lang="en-IN" sz="1800" kern="1200" dirty="0"/>
        </a:p>
      </dsp:txBody>
      <dsp:txXfrm>
        <a:off x="3271" y="708771"/>
        <a:ext cx="2595350" cy="1557210"/>
      </dsp:txXfrm>
    </dsp:sp>
    <dsp:sp modelId="{51008E7B-525C-4B10-A076-F0DDC84B830D}">
      <dsp:nvSpPr>
        <dsp:cNvPr id="0" name=""/>
        <dsp:cNvSpPr/>
      </dsp:nvSpPr>
      <dsp:spPr>
        <a:xfrm>
          <a:off x="2854809" y="704909"/>
          <a:ext cx="2595350" cy="1557210"/>
        </a:xfrm>
        <a:prstGeom prst="rect">
          <a:avLst/>
        </a:prstGeom>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Has committed to reach US$ 300 billion worth of electronics </a:t>
          </a:r>
          <a:r>
            <a:rPr lang="en-US" sz="1800" kern="1200" dirty="0">
              <a:solidFill>
                <a:prstClr val="white"/>
              </a:solidFill>
              <a:latin typeface="Calibri" panose="020F0502020204030204"/>
              <a:ea typeface="+mn-ea"/>
              <a:cs typeface="+mn-cs"/>
            </a:rPr>
            <a:t>manufacturing</a:t>
          </a:r>
          <a:r>
            <a:rPr lang="en-US" sz="1800" kern="1200" dirty="0"/>
            <a:t> and exports of US$ 120 billion by 2025-26.</a:t>
          </a:r>
          <a:endParaRPr lang="en-IN" sz="1800" kern="1200" dirty="0"/>
        </a:p>
      </dsp:txBody>
      <dsp:txXfrm>
        <a:off x="2854809" y="704909"/>
        <a:ext cx="2595350" cy="1557210"/>
      </dsp:txXfrm>
    </dsp:sp>
    <dsp:sp modelId="{D96E9414-CCD4-4BAB-BCF1-DF71AAAF1150}">
      <dsp:nvSpPr>
        <dsp:cNvPr id="0" name=""/>
        <dsp:cNvSpPr/>
      </dsp:nvSpPr>
      <dsp:spPr>
        <a:xfrm>
          <a:off x="5683404" y="692576"/>
          <a:ext cx="2595350" cy="15572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Electronics manufacturing industry is projected to reach US$520 billion by 2025. 	</a:t>
          </a:r>
          <a:endParaRPr lang="en-IN" sz="1800" kern="1200" dirty="0"/>
        </a:p>
      </dsp:txBody>
      <dsp:txXfrm>
        <a:off x="5683404" y="692576"/>
        <a:ext cx="2595350" cy="1557210"/>
      </dsp:txXfrm>
    </dsp:sp>
    <dsp:sp modelId="{CA2196D9-81EF-4E3B-9153-C69A0424CFB2}">
      <dsp:nvSpPr>
        <dsp:cNvPr id="0" name=""/>
        <dsp:cNvSpPr/>
      </dsp:nvSpPr>
      <dsp:spPr>
        <a:xfrm>
          <a:off x="8567929" y="708771"/>
          <a:ext cx="2595350" cy="15572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Top products under ESDM sector include IT, industrial electronics, automotive electronics </a:t>
          </a:r>
          <a:endParaRPr lang="en-IN" sz="1800" kern="1200" dirty="0"/>
        </a:p>
      </dsp:txBody>
      <dsp:txXfrm>
        <a:off x="8567929" y="708771"/>
        <a:ext cx="2595350" cy="15572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01BD1-77D8-40DA-9B84-81345B798398}">
      <dsp:nvSpPr>
        <dsp:cNvPr id="0" name=""/>
        <dsp:cNvSpPr/>
      </dsp:nvSpPr>
      <dsp:spPr>
        <a:xfrm>
          <a:off x="1085574" y="266689"/>
          <a:ext cx="2284918" cy="71403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83641"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IT &amp; </a:t>
          </a:r>
          <a:r>
            <a:rPr lang="en-US" sz="2000" kern="1200" dirty="0" err="1"/>
            <a:t>ITeS</a:t>
          </a:r>
          <a:endParaRPr lang="en-IN" sz="2000" kern="1200" dirty="0"/>
        </a:p>
      </dsp:txBody>
      <dsp:txXfrm>
        <a:off x="1085574" y="266689"/>
        <a:ext cx="2284918" cy="714037"/>
      </dsp:txXfrm>
    </dsp:sp>
    <dsp:sp modelId="{300C9A32-AE46-4C99-B7E7-FEFA7ECC28C2}">
      <dsp:nvSpPr>
        <dsp:cNvPr id="0" name=""/>
        <dsp:cNvSpPr/>
      </dsp:nvSpPr>
      <dsp:spPr>
        <a:xfrm>
          <a:off x="990369" y="163550"/>
          <a:ext cx="499826" cy="749739"/>
        </a:xfrm>
        <a:prstGeom prst="rect">
          <a:avLst/>
        </a:prstGeom>
        <a:blipFill>
          <a:blip xmlns:r="http://schemas.openxmlformats.org/officeDocument/2006/relationships" r:embed="rId1"/>
          <a:srcRect/>
          <a:stretch>
            <a:fillRect l="-105000" r="-10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2BEC96-FD28-41DD-89B4-D33556543EC3}">
      <dsp:nvSpPr>
        <dsp:cNvPr id="0" name=""/>
        <dsp:cNvSpPr/>
      </dsp:nvSpPr>
      <dsp:spPr>
        <a:xfrm>
          <a:off x="3629093" y="266689"/>
          <a:ext cx="2284918" cy="71403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83641"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FinTech </a:t>
          </a:r>
          <a:endParaRPr lang="en-IN" sz="2000" kern="1200" dirty="0"/>
        </a:p>
      </dsp:txBody>
      <dsp:txXfrm>
        <a:off x="3629093" y="266689"/>
        <a:ext cx="2284918" cy="714037"/>
      </dsp:txXfrm>
    </dsp:sp>
    <dsp:sp modelId="{26C90615-3866-4083-A1B0-50325383E0EA}">
      <dsp:nvSpPr>
        <dsp:cNvPr id="0" name=""/>
        <dsp:cNvSpPr/>
      </dsp:nvSpPr>
      <dsp:spPr>
        <a:xfrm>
          <a:off x="980662" y="2813990"/>
          <a:ext cx="499826" cy="749739"/>
        </a:xfrm>
        <a:prstGeom prst="rect">
          <a:avLst/>
        </a:prstGeom>
        <a:blipFill>
          <a:blip xmlns:r="http://schemas.openxmlformats.org/officeDocument/2006/relationships" r:embed="rId2"/>
          <a:srcRect/>
          <a:stretch>
            <a:fillRect l="-76000" r="-7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3A5A8A-60B2-4032-B233-719FDFEBBB78}">
      <dsp:nvSpPr>
        <dsp:cNvPr id="0" name=""/>
        <dsp:cNvSpPr/>
      </dsp:nvSpPr>
      <dsp:spPr>
        <a:xfrm>
          <a:off x="1085574" y="1165582"/>
          <a:ext cx="2284918" cy="71403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83641"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Healthcare</a:t>
          </a:r>
          <a:endParaRPr lang="en-IN" sz="2000" kern="1200" dirty="0"/>
        </a:p>
      </dsp:txBody>
      <dsp:txXfrm>
        <a:off x="1085574" y="1165582"/>
        <a:ext cx="2284918" cy="714037"/>
      </dsp:txXfrm>
    </dsp:sp>
    <dsp:sp modelId="{64C0987C-2213-405D-9FDB-8192E2972C05}">
      <dsp:nvSpPr>
        <dsp:cNvPr id="0" name=""/>
        <dsp:cNvSpPr/>
      </dsp:nvSpPr>
      <dsp:spPr>
        <a:xfrm>
          <a:off x="990369" y="1062444"/>
          <a:ext cx="499826" cy="749739"/>
        </a:xfrm>
        <a:prstGeom prst="rect">
          <a:avLst/>
        </a:prstGeom>
        <a:blipFill>
          <a:blip xmlns:r="http://schemas.openxmlformats.org/officeDocument/2006/relationships" r:embed="rId3"/>
          <a:srcRect/>
          <a:stretch>
            <a:fillRect l="-96000" r="-9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F8563D-3E31-427C-8D78-BE7518DED72A}">
      <dsp:nvSpPr>
        <dsp:cNvPr id="0" name=""/>
        <dsp:cNvSpPr/>
      </dsp:nvSpPr>
      <dsp:spPr>
        <a:xfrm>
          <a:off x="3629093" y="1165582"/>
          <a:ext cx="2284918" cy="71403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83641"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Real Estate </a:t>
          </a:r>
          <a:endParaRPr lang="en-IN" sz="2000" kern="1200" dirty="0"/>
        </a:p>
      </dsp:txBody>
      <dsp:txXfrm>
        <a:off x="3629093" y="1165582"/>
        <a:ext cx="2284918" cy="714037"/>
      </dsp:txXfrm>
    </dsp:sp>
    <dsp:sp modelId="{96D027C1-A583-4E1D-9953-BEFE50344E15}">
      <dsp:nvSpPr>
        <dsp:cNvPr id="0" name=""/>
        <dsp:cNvSpPr/>
      </dsp:nvSpPr>
      <dsp:spPr>
        <a:xfrm>
          <a:off x="3533888" y="1062444"/>
          <a:ext cx="499826" cy="749739"/>
        </a:xfrm>
        <a:prstGeom prst="rect">
          <a:avLst/>
        </a:prstGeom>
        <a:blipFill>
          <a:blip xmlns:r="http://schemas.openxmlformats.org/officeDocument/2006/relationships" r:embed="rId4"/>
          <a:srcRect/>
          <a:stretch>
            <a:fillRect l="-50000" r="-5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FCD8B1-86B0-4915-8650-4ED48492354A}">
      <dsp:nvSpPr>
        <dsp:cNvPr id="0" name=""/>
        <dsp:cNvSpPr/>
      </dsp:nvSpPr>
      <dsp:spPr>
        <a:xfrm>
          <a:off x="1085574" y="2064476"/>
          <a:ext cx="2284918" cy="71403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83641"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Transport &amp; Logistics</a:t>
          </a:r>
          <a:endParaRPr lang="en-IN" sz="2000" kern="1200" dirty="0"/>
        </a:p>
      </dsp:txBody>
      <dsp:txXfrm>
        <a:off x="1085574" y="2064476"/>
        <a:ext cx="2284918" cy="714037"/>
      </dsp:txXfrm>
    </dsp:sp>
    <dsp:sp modelId="{21BBA6FE-1414-4359-A09E-BA2C74BA6D49}">
      <dsp:nvSpPr>
        <dsp:cNvPr id="0" name=""/>
        <dsp:cNvSpPr/>
      </dsp:nvSpPr>
      <dsp:spPr>
        <a:xfrm>
          <a:off x="990369" y="1961337"/>
          <a:ext cx="499826" cy="749739"/>
        </a:xfrm>
        <a:prstGeom prst="rect">
          <a:avLst/>
        </a:prstGeom>
        <a:blipFill>
          <a:blip xmlns:r="http://schemas.openxmlformats.org/officeDocument/2006/relationships" r:embed="rId5"/>
          <a:srcRect/>
          <a:stretch>
            <a:fillRect l="-86000" r="-8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641A20-F31D-4777-BFFE-9C93DEBA2B7F}">
      <dsp:nvSpPr>
        <dsp:cNvPr id="0" name=""/>
        <dsp:cNvSpPr/>
      </dsp:nvSpPr>
      <dsp:spPr>
        <a:xfrm>
          <a:off x="3629093" y="2064476"/>
          <a:ext cx="2284918" cy="71403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83641"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Media &amp; Entertainment</a:t>
          </a:r>
          <a:endParaRPr lang="en-IN" sz="2000" kern="1200" dirty="0"/>
        </a:p>
      </dsp:txBody>
      <dsp:txXfrm>
        <a:off x="3629093" y="2064476"/>
        <a:ext cx="2284918" cy="714037"/>
      </dsp:txXfrm>
    </dsp:sp>
    <dsp:sp modelId="{3081BCFB-8480-4278-974D-5A7834C4D3A0}">
      <dsp:nvSpPr>
        <dsp:cNvPr id="0" name=""/>
        <dsp:cNvSpPr/>
      </dsp:nvSpPr>
      <dsp:spPr>
        <a:xfrm>
          <a:off x="3533888" y="1961337"/>
          <a:ext cx="499826" cy="749739"/>
        </a:xfrm>
        <a:prstGeom prst="rect">
          <a:avLst/>
        </a:prstGeom>
        <a:blipFill>
          <a:blip xmlns:r="http://schemas.openxmlformats.org/officeDocument/2006/relationships" r:embed="rId6"/>
          <a:srcRect/>
          <a:stretch>
            <a:fillRect l="-63000" r="-6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01F7CF-7590-4F17-B645-8B751CE4750D}">
      <dsp:nvSpPr>
        <dsp:cNvPr id="0" name=""/>
        <dsp:cNvSpPr/>
      </dsp:nvSpPr>
      <dsp:spPr>
        <a:xfrm>
          <a:off x="1085574" y="2963369"/>
          <a:ext cx="2284918" cy="71403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83641"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Tourism</a:t>
          </a:r>
          <a:endParaRPr lang="en-IN" sz="2000" kern="1200" dirty="0"/>
        </a:p>
      </dsp:txBody>
      <dsp:txXfrm>
        <a:off x="1085574" y="2963369"/>
        <a:ext cx="2284918" cy="714037"/>
      </dsp:txXfrm>
    </dsp:sp>
    <dsp:sp modelId="{41320172-DDC9-42C8-8B53-49C746A5EC16}">
      <dsp:nvSpPr>
        <dsp:cNvPr id="0" name=""/>
        <dsp:cNvSpPr/>
      </dsp:nvSpPr>
      <dsp:spPr>
        <a:xfrm>
          <a:off x="3491428" y="166973"/>
          <a:ext cx="499826" cy="749739"/>
        </a:xfrm>
        <a:prstGeom prst="rect">
          <a:avLst/>
        </a:prstGeom>
        <a:blipFill>
          <a:blip xmlns:r="http://schemas.openxmlformats.org/officeDocument/2006/relationships" r:embed="rId7"/>
          <a:srcRect/>
          <a:stretch>
            <a:fillRect l="-78000" r="-7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6447C0-5509-4EDC-91B7-16C73A42D4D1}">
      <dsp:nvSpPr>
        <dsp:cNvPr id="0" name=""/>
        <dsp:cNvSpPr/>
      </dsp:nvSpPr>
      <dsp:spPr>
        <a:xfrm>
          <a:off x="3629093" y="2963369"/>
          <a:ext cx="2284918" cy="71403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83641"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Education</a:t>
          </a:r>
          <a:endParaRPr lang="en-IN" sz="2000" kern="1200" dirty="0"/>
        </a:p>
      </dsp:txBody>
      <dsp:txXfrm>
        <a:off x="3629093" y="2963369"/>
        <a:ext cx="2284918" cy="714037"/>
      </dsp:txXfrm>
    </dsp:sp>
    <dsp:sp modelId="{53B5CD0B-99B4-4106-9FC0-FF8834197E7D}">
      <dsp:nvSpPr>
        <dsp:cNvPr id="0" name=""/>
        <dsp:cNvSpPr/>
      </dsp:nvSpPr>
      <dsp:spPr>
        <a:xfrm>
          <a:off x="3533888" y="2860231"/>
          <a:ext cx="499826" cy="749739"/>
        </a:xfrm>
        <a:prstGeom prst="rect">
          <a:avLst/>
        </a:prstGeom>
        <a:blipFill>
          <a:blip xmlns:r="http://schemas.openxmlformats.org/officeDocument/2006/relationships" r:embed="rId8"/>
          <a:srcRect/>
          <a:stretch>
            <a:fillRect l="-110000" r="-1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913322-96F6-4CB5-9D9E-BF04ED444CF5}">
      <dsp:nvSpPr>
        <dsp:cNvPr id="0" name=""/>
        <dsp:cNvSpPr/>
      </dsp:nvSpPr>
      <dsp:spPr>
        <a:xfrm>
          <a:off x="2357334" y="3862263"/>
          <a:ext cx="2284918" cy="71403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83641"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Telecom</a:t>
          </a:r>
          <a:endParaRPr lang="en-IN" sz="2000" kern="1200" dirty="0"/>
        </a:p>
      </dsp:txBody>
      <dsp:txXfrm>
        <a:off x="2357334" y="3862263"/>
        <a:ext cx="2284918" cy="714037"/>
      </dsp:txXfrm>
    </dsp:sp>
    <dsp:sp modelId="{1C325094-928A-49B0-99C4-69E5742FE6BF}">
      <dsp:nvSpPr>
        <dsp:cNvPr id="0" name=""/>
        <dsp:cNvSpPr/>
      </dsp:nvSpPr>
      <dsp:spPr>
        <a:xfrm>
          <a:off x="2262129" y="3759124"/>
          <a:ext cx="499826" cy="749739"/>
        </a:xfrm>
        <a:prstGeom prst="rect">
          <a:avLst/>
        </a:prstGeom>
        <a:blipFill>
          <a:blip xmlns:r="http://schemas.openxmlformats.org/officeDocument/2006/relationships" r:embed="rId9"/>
          <a:srcRect/>
          <a:stretch>
            <a:fillRect l="-33000" r="-3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AC25E-C73C-48C3-83C1-D7EF536549F3}">
      <dsp:nvSpPr>
        <dsp:cNvPr id="0" name=""/>
        <dsp:cNvSpPr/>
      </dsp:nvSpPr>
      <dsp:spPr>
        <a:xfrm>
          <a:off x="0" y="191181"/>
          <a:ext cx="2862178" cy="8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b="1" kern="1200" dirty="0"/>
            <a:t>India Stack	</a:t>
          </a:r>
          <a:endParaRPr lang="en-IN" sz="1800" b="1" kern="1200" dirty="0"/>
        </a:p>
      </dsp:txBody>
      <dsp:txXfrm>
        <a:off x="0" y="191181"/>
        <a:ext cx="2862178" cy="891000"/>
      </dsp:txXfrm>
    </dsp:sp>
    <dsp:sp modelId="{6B0ACFDA-3393-4221-99FA-27C1619DF473}">
      <dsp:nvSpPr>
        <dsp:cNvPr id="0" name=""/>
        <dsp:cNvSpPr/>
      </dsp:nvSpPr>
      <dsp:spPr>
        <a:xfrm>
          <a:off x="2862178" y="10197"/>
          <a:ext cx="572435" cy="1252968"/>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2F5C07-92BE-42CE-8C3F-AA025D144A39}">
      <dsp:nvSpPr>
        <dsp:cNvPr id="0" name=""/>
        <dsp:cNvSpPr/>
      </dsp:nvSpPr>
      <dsp:spPr>
        <a:xfrm>
          <a:off x="3663588" y="10197"/>
          <a:ext cx="7785125" cy="12529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Open API platforms such as Aadhar, UPI, GSTN</a:t>
          </a:r>
          <a:endParaRPr lang="en-IN" sz="1800" kern="1200" dirty="0"/>
        </a:p>
        <a:p>
          <a:pPr marL="171450" lvl="1" indent="-171450" algn="l" defTabSz="800100">
            <a:lnSpc>
              <a:spcPct val="90000"/>
            </a:lnSpc>
            <a:spcBef>
              <a:spcPct val="0"/>
            </a:spcBef>
            <a:spcAft>
              <a:spcPct val="15000"/>
            </a:spcAft>
            <a:buChar char="•"/>
          </a:pPr>
          <a:r>
            <a:rPr lang="en-US" sz="1800" kern="1200" dirty="0"/>
            <a:t>Aadhar: world’s largest biometric identification system – 1.3 billion Aadhar generated so far </a:t>
          </a:r>
          <a:endParaRPr lang="en-IN" sz="1800" kern="1200" dirty="0"/>
        </a:p>
        <a:p>
          <a:pPr marL="171450" lvl="1" indent="-171450" algn="l" defTabSz="800100">
            <a:lnSpc>
              <a:spcPct val="90000"/>
            </a:lnSpc>
            <a:spcBef>
              <a:spcPct val="0"/>
            </a:spcBef>
            <a:spcAft>
              <a:spcPct val="15000"/>
            </a:spcAft>
            <a:buChar char="•"/>
          </a:pPr>
          <a:r>
            <a:rPr lang="en-US" sz="1800" kern="1200" dirty="0"/>
            <a:t>UPI transaction volume increased to 51.9 billion in first half 2023 </a:t>
          </a:r>
          <a:endParaRPr lang="en-IN" sz="1800" kern="1200" dirty="0"/>
        </a:p>
      </dsp:txBody>
      <dsp:txXfrm>
        <a:off x="3663588" y="10197"/>
        <a:ext cx="7785125" cy="1252968"/>
      </dsp:txXfrm>
    </dsp:sp>
    <dsp:sp modelId="{01F7D059-4B63-4493-9AE9-3BB239BE2412}">
      <dsp:nvSpPr>
        <dsp:cNvPr id="0" name=""/>
        <dsp:cNvSpPr/>
      </dsp:nvSpPr>
      <dsp:spPr>
        <a:xfrm>
          <a:off x="0" y="1425165"/>
          <a:ext cx="2862178" cy="8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b="1" kern="1200" dirty="0"/>
            <a:t>Increasing internet and smartphone penetration </a:t>
          </a:r>
          <a:endParaRPr lang="en-IN" sz="1800" b="1" kern="1200" dirty="0"/>
        </a:p>
      </dsp:txBody>
      <dsp:txXfrm>
        <a:off x="0" y="1425165"/>
        <a:ext cx="2862178" cy="891000"/>
      </dsp:txXfrm>
    </dsp:sp>
    <dsp:sp modelId="{5EB7C1C6-98E1-4704-AEE8-973082EF12D5}">
      <dsp:nvSpPr>
        <dsp:cNvPr id="0" name=""/>
        <dsp:cNvSpPr/>
      </dsp:nvSpPr>
      <dsp:spPr>
        <a:xfrm>
          <a:off x="2862178" y="1425165"/>
          <a:ext cx="572435" cy="891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9F8399-7503-4651-A900-5790841B5B74}">
      <dsp:nvSpPr>
        <dsp:cNvPr id="0" name=""/>
        <dsp:cNvSpPr/>
      </dsp:nvSpPr>
      <dsp:spPr>
        <a:xfrm>
          <a:off x="3663588" y="1425165"/>
          <a:ext cx="7785125" cy="8910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India already has the 2</a:t>
          </a:r>
          <a:r>
            <a:rPr lang="en-US" sz="1800" kern="1200" baseline="30000" dirty="0"/>
            <a:t>nd</a:t>
          </a:r>
          <a:r>
            <a:rPr lang="en-US" sz="1800" kern="1200" dirty="0"/>
            <a:t> highest number of smartphone users globally and is also the 2</a:t>
          </a:r>
          <a:r>
            <a:rPr lang="en-US" sz="1800" kern="1200" baseline="30000" dirty="0"/>
            <a:t>nd</a:t>
          </a:r>
          <a:r>
            <a:rPr lang="en-US" sz="1800" kern="1200" dirty="0"/>
            <a:t> largest internet user market</a:t>
          </a:r>
          <a:endParaRPr lang="en-IN" sz="1800" kern="1200" dirty="0"/>
        </a:p>
      </dsp:txBody>
      <dsp:txXfrm>
        <a:off x="3663588" y="1425165"/>
        <a:ext cx="7785125" cy="891000"/>
      </dsp:txXfrm>
    </dsp:sp>
    <dsp:sp modelId="{22E55B7B-E01C-40CF-BA5F-34FE02E042C7}">
      <dsp:nvSpPr>
        <dsp:cNvPr id="0" name=""/>
        <dsp:cNvSpPr/>
      </dsp:nvSpPr>
      <dsp:spPr>
        <a:xfrm>
          <a:off x="0" y="2478165"/>
          <a:ext cx="2862178" cy="8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b="1" kern="1200" dirty="0"/>
            <a:t>Favorable demographics </a:t>
          </a:r>
          <a:endParaRPr lang="en-IN" sz="1800" b="1" kern="1200" dirty="0"/>
        </a:p>
      </dsp:txBody>
      <dsp:txXfrm>
        <a:off x="0" y="2478165"/>
        <a:ext cx="2862178" cy="891000"/>
      </dsp:txXfrm>
    </dsp:sp>
    <dsp:sp modelId="{3E6A354F-B01B-475D-95AB-E57D70FF5D32}">
      <dsp:nvSpPr>
        <dsp:cNvPr id="0" name=""/>
        <dsp:cNvSpPr/>
      </dsp:nvSpPr>
      <dsp:spPr>
        <a:xfrm>
          <a:off x="2862178" y="2478165"/>
          <a:ext cx="572435" cy="891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D7ACE5-A7F5-440C-BCEC-BE60E154F35A}">
      <dsp:nvSpPr>
        <dsp:cNvPr id="0" name=""/>
        <dsp:cNvSpPr/>
      </dsp:nvSpPr>
      <dsp:spPr>
        <a:xfrm>
          <a:off x="3663588" y="2478165"/>
          <a:ext cx="7785125" cy="8910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a:t>68 per cent of India’s population is young and is driving the demand and growth of Indian fintech space </a:t>
          </a:r>
          <a:endParaRPr lang="en-IN" sz="1800" b="0" kern="1200" dirty="0"/>
        </a:p>
      </dsp:txBody>
      <dsp:txXfrm>
        <a:off x="3663588" y="2478165"/>
        <a:ext cx="7785125" cy="891000"/>
      </dsp:txXfrm>
    </dsp:sp>
    <dsp:sp modelId="{8460CBBE-1AF2-416D-AA74-9F2A88915968}">
      <dsp:nvSpPr>
        <dsp:cNvPr id="0" name=""/>
        <dsp:cNvSpPr/>
      </dsp:nvSpPr>
      <dsp:spPr>
        <a:xfrm>
          <a:off x="0" y="3531165"/>
          <a:ext cx="2862178" cy="8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b="1" kern="1200" dirty="0"/>
            <a:t>Financial inclusion initiatives </a:t>
          </a:r>
          <a:endParaRPr lang="en-IN" sz="1800" b="1" kern="1200" dirty="0"/>
        </a:p>
      </dsp:txBody>
      <dsp:txXfrm>
        <a:off x="0" y="3531165"/>
        <a:ext cx="2862178" cy="891000"/>
      </dsp:txXfrm>
    </dsp:sp>
    <dsp:sp modelId="{7D750C08-C0D8-48C2-B974-73ED423E1E5A}">
      <dsp:nvSpPr>
        <dsp:cNvPr id="0" name=""/>
        <dsp:cNvSpPr/>
      </dsp:nvSpPr>
      <dsp:spPr>
        <a:xfrm>
          <a:off x="2862178" y="3531165"/>
          <a:ext cx="572435" cy="891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5D12FE-4980-41DF-95CD-0EA60D8F34EB}">
      <dsp:nvSpPr>
        <dsp:cNvPr id="0" name=""/>
        <dsp:cNvSpPr/>
      </dsp:nvSpPr>
      <dsp:spPr>
        <a:xfrm>
          <a:off x="3663588" y="3531165"/>
          <a:ext cx="7785125" cy="8910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a:t>Financial inclusion program such as PMJDY, Direct Benefit Transfer, Atal Pension Yojana, among others have accelerated the digital revolution and brought more citizens, especially in rural areas within the ambit of digital financial services </a:t>
          </a:r>
          <a:endParaRPr lang="en-IN" sz="1800" b="0" kern="1200" dirty="0"/>
        </a:p>
      </dsp:txBody>
      <dsp:txXfrm>
        <a:off x="3663588" y="3531165"/>
        <a:ext cx="7785125" cy="891000"/>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0.68657</cdr:x>
      <cdr:y>0.37766</cdr:y>
    </cdr:from>
    <cdr:to>
      <cdr:x>0.76314</cdr:x>
      <cdr:y>0.53638</cdr:y>
    </cdr:to>
    <cdr:sp macro="" textlink="">
      <cdr:nvSpPr>
        <cdr:cNvPr id="2" name="TextBox 1">
          <a:extLst xmlns:a="http://schemas.openxmlformats.org/drawingml/2006/main">
            <a:ext uri="{FF2B5EF4-FFF2-40B4-BE49-F238E27FC236}">
              <a16:creationId xmlns:a16="http://schemas.microsoft.com/office/drawing/2014/main" id="{F45B83EB-32DA-6B8A-D66E-56F68293A31C}"/>
            </a:ext>
          </a:extLst>
        </cdr:cNvPr>
        <cdr:cNvSpPr txBox="1"/>
      </cdr:nvSpPr>
      <cdr:spPr>
        <a:xfrm xmlns:a="http://schemas.openxmlformats.org/drawingml/2006/main" rot="20334666">
          <a:off x="6982831" y="1767523"/>
          <a:ext cx="778763" cy="742847"/>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en-US" sz="1600" dirty="0">
              <a:solidFill>
                <a:schemeClr val="tx1"/>
              </a:solidFill>
            </a:rPr>
            <a:t>2X </a:t>
          </a:r>
          <a:endParaRPr lang="en-IN" sz="1600" dirty="0">
            <a:solidFill>
              <a:schemeClr val="tx1"/>
            </a:solidFill>
          </a:endParaRPr>
        </a:p>
      </cdr:txBody>
    </cdr:sp>
  </cdr:relSizeAnchor>
  <cdr:relSizeAnchor xmlns:cdr="http://schemas.openxmlformats.org/drawingml/2006/chartDrawing">
    <cdr:from>
      <cdr:x>0.65053</cdr:x>
      <cdr:y>0.40892</cdr:y>
    </cdr:from>
    <cdr:to>
      <cdr:x>0.78474</cdr:x>
      <cdr:y>0.51369</cdr:y>
    </cdr:to>
    <cdr:cxnSp macro="">
      <cdr:nvCxnSpPr>
        <cdr:cNvPr id="4" name="Straight Arrow Connector 3">
          <a:extLst xmlns:a="http://schemas.openxmlformats.org/drawingml/2006/main">
            <a:ext uri="{FF2B5EF4-FFF2-40B4-BE49-F238E27FC236}">
              <a16:creationId xmlns:a16="http://schemas.microsoft.com/office/drawing/2014/main" id="{450C7DCF-7CD9-91C9-5F4C-A97D49A3638A}"/>
            </a:ext>
          </a:extLst>
        </cdr:cNvPr>
        <cdr:cNvCxnSpPr/>
      </cdr:nvCxnSpPr>
      <cdr:spPr>
        <a:xfrm xmlns:a="http://schemas.openxmlformats.org/drawingml/2006/main" flipV="1">
          <a:off x="6616287" y="1913856"/>
          <a:ext cx="1364996" cy="490348"/>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0.13752</cdr:x>
      <cdr:y>0.59732</cdr:y>
    </cdr:from>
    <cdr:to>
      <cdr:x>0.5</cdr:x>
      <cdr:y>0.66865</cdr:y>
    </cdr:to>
    <cdr:cxnSp macro="">
      <cdr:nvCxnSpPr>
        <cdr:cNvPr id="8" name="Straight Arrow Connector 7">
          <a:extLst xmlns:a="http://schemas.openxmlformats.org/drawingml/2006/main">
            <a:ext uri="{FF2B5EF4-FFF2-40B4-BE49-F238E27FC236}">
              <a16:creationId xmlns:a16="http://schemas.microsoft.com/office/drawing/2014/main" id="{DB59E7EF-8DB2-BFDB-C900-5EA5F3A031FB}"/>
            </a:ext>
          </a:extLst>
        </cdr:cNvPr>
        <cdr:cNvCxnSpPr/>
      </cdr:nvCxnSpPr>
      <cdr:spPr>
        <a:xfrm xmlns:a="http://schemas.openxmlformats.org/drawingml/2006/main" flipV="1">
          <a:off x="1398670" y="2795599"/>
          <a:ext cx="3686628" cy="333828"/>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0.2871</cdr:x>
      <cdr:y>0.54047</cdr:y>
    </cdr:from>
    <cdr:to>
      <cdr:x>0.36367</cdr:x>
      <cdr:y>0.69919</cdr:y>
    </cdr:to>
    <cdr:sp macro="" textlink="">
      <cdr:nvSpPr>
        <cdr:cNvPr id="9" name="TextBox 1">
          <a:extLst xmlns:a="http://schemas.openxmlformats.org/drawingml/2006/main">
            <a:ext uri="{FF2B5EF4-FFF2-40B4-BE49-F238E27FC236}">
              <a16:creationId xmlns:a16="http://schemas.microsoft.com/office/drawing/2014/main" id="{55C916B3-AB5C-D59D-F74D-B1435156A79D}"/>
            </a:ext>
          </a:extLst>
        </cdr:cNvPr>
        <cdr:cNvSpPr txBox="1"/>
      </cdr:nvSpPr>
      <cdr:spPr>
        <a:xfrm xmlns:a="http://schemas.openxmlformats.org/drawingml/2006/main" rot="21223728">
          <a:off x="2919995" y="2529523"/>
          <a:ext cx="778763" cy="742847"/>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solidFill>
                <a:schemeClr val="tx1"/>
              </a:solidFill>
            </a:rPr>
            <a:t>2X </a:t>
          </a:r>
          <a:endParaRPr lang="en-IN" sz="1600"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0.05058</cdr:x>
      <cdr:y>0.0852</cdr:y>
    </cdr:from>
    <cdr:to>
      <cdr:x>0.20056</cdr:x>
      <cdr:y>0.63939</cdr:y>
    </cdr:to>
    <cdr:sp macro="" textlink="">
      <cdr:nvSpPr>
        <cdr:cNvPr id="3" name="Rectangle: Rounded Corners 2">
          <a:extLst xmlns:a="http://schemas.openxmlformats.org/drawingml/2006/main">
            <a:ext uri="{FF2B5EF4-FFF2-40B4-BE49-F238E27FC236}">
              <a16:creationId xmlns:a16="http://schemas.microsoft.com/office/drawing/2014/main" id="{57FD35BF-23DE-49C0-B012-053D0BBF5808}"/>
            </a:ext>
          </a:extLst>
        </cdr:cNvPr>
        <cdr:cNvSpPr/>
      </cdr:nvSpPr>
      <cdr:spPr>
        <a:xfrm xmlns:a="http://schemas.openxmlformats.org/drawingml/2006/main">
          <a:off x="249843" y="341861"/>
          <a:ext cx="740872" cy="2223582"/>
        </a:xfrm>
        <a:prstGeom xmlns:a="http://schemas.openxmlformats.org/drawingml/2006/main" prst="roundRect">
          <a:avLst/>
        </a:prstGeom>
        <a:noFill xmlns:a="http://schemas.openxmlformats.org/drawingml/2006/main"/>
        <a:ln xmlns:a="http://schemas.openxmlformats.org/drawingml/2006/main" w="15875">
          <a:solidFill>
            <a:srgbClr val="002060"/>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IN"/>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49D1FD-E2C6-46BA-AA82-33FFD941FADE}" type="datetimeFigureOut">
              <a:rPr lang="en-IN" smtClean="0"/>
              <a:t>28-03-2024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B1782F-DDE4-4116-8E7F-95984A50C5D0}" type="slidenum">
              <a:rPr lang="en-IN" smtClean="0"/>
              <a:t>‹#›</a:t>
            </a:fld>
            <a:endParaRPr lang="en-IN"/>
          </a:p>
        </p:txBody>
      </p:sp>
    </p:spTree>
    <p:extLst>
      <p:ext uri="{BB962C8B-B14F-4D97-AF65-F5344CB8AC3E}">
        <p14:creationId xmlns:p14="http://schemas.microsoft.com/office/powerpoint/2010/main" val="236712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India’s GDP took over a decade to double from US$1.7 trillion in 2010-11 to US$3.4 trillion in 2022-23. </a:t>
            </a:r>
          </a:p>
          <a:p>
            <a:pPr marL="171450" indent="-171450">
              <a:buFont typeface="Arial" panose="020B0604020202020204" pitchFamily="34" charset="0"/>
              <a:buChar char="•"/>
            </a:pPr>
            <a:r>
              <a:rPr lang="en-US" dirty="0"/>
              <a:t>Further, CII expects India’s GDP to double from its current rate in next five years by 2027-28. </a:t>
            </a:r>
            <a:endParaRPr lang="en-IN" dirty="0"/>
          </a:p>
        </p:txBody>
      </p:sp>
      <p:sp>
        <p:nvSpPr>
          <p:cNvPr id="4" name="Slide Number Placeholder 3"/>
          <p:cNvSpPr>
            <a:spLocks noGrp="1"/>
          </p:cNvSpPr>
          <p:nvPr>
            <p:ph type="sldNum" sz="quarter" idx="5"/>
          </p:nvPr>
        </p:nvSpPr>
        <p:spPr/>
        <p:txBody>
          <a:bodyPr/>
          <a:lstStyle/>
          <a:p>
            <a:fld id="{31B1782F-DDE4-4116-8E7F-95984A50C5D0}" type="slidenum">
              <a:rPr lang="en-IN" smtClean="0"/>
              <a:t>4</a:t>
            </a:fld>
            <a:endParaRPr lang="en-IN"/>
          </a:p>
        </p:txBody>
      </p:sp>
    </p:spTree>
    <p:extLst>
      <p:ext uri="{BB962C8B-B14F-4D97-AF65-F5344CB8AC3E}">
        <p14:creationId xmlns:p14="http://schemas.microsoft.com/office/powerpoint/2010/main" val="3006869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B2313-653D-0754-7636-D0A2251B73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C3ABCD42-2E42-74A3-B1B0-0CBFC0E29E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D7E68B4D-8378-3D32-2FC5-09E912FA0F79}"/>
              </a:ext>
            </a:extLst>
          </p:cNvPr>
          <p:cNvSpPr>
            <a:spLocks noGrp="1"/>
          </p:cNvSpPr>
          <p:nvPr>
            <p:ph type="dt" sz="half" idx="10"/>
          </p:nvPr>
        </p:nvSpPr>
        <p:spPr/>
        <p:txBody>
          <a:bodyPr/>
          <a:lstStyle/>
          <a:p>
            <a:endParaRPr lang="en-IN"/>
          </a:p>
        </p:txBody>
      </p:sp>
      <p:sp>
        <p:nvSpPr>
          <p:cNvPr id="5" name="Footer Placeholder 4">
            <a:extLst>
              <a:ext uri="{FF2B5EF4-FFF2-40B4-BE49-F238E27FC236}">
                <a16:creationId xmlns:a16="http://schemas.microsoft.com/office/drawing/2014/main" id="{6F2A51C1-750E-5995-FE2C-6F4B89228C76}"/>
              </a:ext>
            </a:extLst>
          </p:cNvPr>
          <p:cNvSpPr>
            <a:spLocks noGrp="1"/>
          </p:cNvSpPr>
          <p:nvPr>
            <p:ph type="ftr" sz="quarter" idx="11"/>
          </p:nvPr>
        </p:nvSpPr>
        <p:spPr/>
        <p:txBody>
          <a:bodyPr/>
          <a:lstStyle/>
          <a:p>
            <a:r>
              <a:rPr lang="en-IN"/>
              <a:t>Confederation of Indian Industry</a:t>
            </a:r>
          </a:p>
        </p:txBody>
      </p:sp>
      <p:sp>
        <p:nvSpPr>
          <p:cNvPr id="6" name="Slide Number Placeholder 5">
            <a:extLst>
              <a:ext uri="{FF2B5EF4-FFF2-40B4-BE49-F238E27FC236}">
                <a16:creationId xmlns:a16="http://schemas.microsoft.com/office/drawing/2014/main" id="{F04AB862-CDAB-A8E8-9540-9CEDF9465C87}"/>
              </a:ext>
            </a:extLst>
          </p:cNvPr>
          <p:cNvSpPr>
            <a:spLocks noGrp="1"/>
          </p:cNvSpPr>
          <p:nvPr>
            <p:ph type="sldNum" sz="quarter" idx="12"/>
          </p:nvPr>
        </p:nvSpPr>
        <p:spPr/>
        <p:txBody>
          <a:bodyPr/>
          <a:lstStyle/>
          <a:p>
            <a:fld id="{F90914AE-8DB1-48F2-9897-B049419EB89D}" type="slidenum">
              <a:rPr lang="en-IN" smtClean="0"/>
              <a:t>‹#›</a:t>
            </a:fld>
            <a:endParaRPr lang="en-IN"/>
          </a:p>
        </p:txBody>
      </p:sp>
    </p:spTree>
    <p:extLst>
      <p:ext uri="{BB962C8B-B14F-4D97-AF65-F5344CB8AC3E}">
        <p14:creationId xmlns:p14="http://schemas.microsoft.com/office/powerpoint/2010/main" val="3798212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1C206-127D-8002-3347-F208565573A9}"/>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2647A04-9810-C022-FE7C-E0728C3F9E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5875677-26BD-0996-83DC-86200D2133D2}"/>
              </a:ext>
            </a:extLst>
          </p:cNvPr>
          <p:cNvSpPr>
            <a:spLocks noGrp="1"/>
          </p:cNvSpPr>
          <p:nvPr>
            <p:ph type="dt" sz="half" idx="10"/>
          </p:nvPr>
        </p:nvSpPr>
        <p:spPr/>
        <p:txBody>
          <a:bodyPr/>
          <a:lstStyle/>
          <a:p>
            <a:endParaRPr lang="en-IN"/>
          </a:p>
        </p:txBody>
      </p:sp>
      <p:sp>
        <p:nvSpPr>
          <p:cNvPr id="5" name="Footer Placeholder 4">
            <a:extLst>
              <a:ext uri="{FF2B5EF4-FFF2-40B4-BE49-F238E27FC236}">
                <a16:creationId xmlns:a16="http://schemas.microsoft.com/office/drawing/2014/main" id="{00217136-6FAA-6734-6DC2-60661EC20D8E}"/>
              </a:ext>
            </a:extLst>
          </p:cNvPr>
          <p:cNvSpPr>
            <a:spLocks noGrp="1"/>
          </p:cNvSpPr>
          <p:nvPr>
            <p:ph type="ftr" sz="quarter" idx="11"/>
          </p:nvPr>
        </p:nvSpPr>
        <p:spPr/>
        <p:txBody>
          <a:bodyPr/>
          <a:lstStyle/>
          <a:p>
            <a:r>
              <a:rPr lang="en-IN"/>
              <a:t>Confederation of Indian Industry</a:t>
            </a:r>
          </a:p>
        </p:txBody>
      </p:sp>
      <p:sp>
        <p:nvSpPr>
          <p:cNvPr id="6" name="Slide Number Placeholder 5">
            <a:extLst>
              <a:ext uri="{FF2B5EF4-FFF2-40B4-BE49-F238E27FC236}">
                <a16:creationId xmlns:a16="http://schemas.microsoft.com/office/drawing/2014/main" id="{35E75EE2-9320-631B-A743-7180B399F340}"/>
              </a:ext>
            </a:extLst>
          </p:cNvPr>
          <p:cNvSpPr>
            <a:spLocks noGrp="1"/>
          </p:cNvSpPr>
          <p:nvPr>
            <p:ph type="sldNum" sz="quarter" idx="12"/>
          </p:nvPr>
        </p:nvSpPr>
        <p:spPr/>
        <p:txBody>
          <a:bodyPr/>
          <a:lstStyle/>
          <a:p>
            <a:fld id="{F90914AE-8DB1-48F2-9897-B049419EB89D}" type="slidenum">
              <a:rPr lang="en-IN" smtClean="0"/>
              <a:t>‹#›</a:t>
            </a:fld>
            <a:endParaRPr lang="en-IN"/>
          </a:p>
        </p:txBody>
      </p:sp>
    </p:spTree>
    <p:extLst>
      <p:ext uri="{BB962C8B-B14F-4D97-AF65-F5344CB8AC3E}">
        <p14:creationId xmlns:p14="http://schemas.microsoft.com/office/powerpoint/2010/main" val="3740394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A1D992-DA86-5382-09AB-1C5E4246D0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1F48B39-BF03-52C2-105F-2BC34444B0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D65429D-8491-66B5-54BC-4A77F30350E7}"/>
              </a:ext>
            </a:extLst>
          </p:cNvPr>
          <p:cNvSpPr>
            <a:spLocks noGrp="1"/>
          </p:cNvSpPr>
          <p:nvPr>
            <p:ph type="dt" sz="half" idx="10"/>
          </p:nvPr>
        </p:nvSpPr>
        <p:spPr/>
        <p:txBody>
          <a:bodyPr/>
          <a:lstStyle/>
          <a:p>
            <a:endParaRPr lang="en-IN"/>
          </a:p>
        </p:txBody>
      </p:sp>
      <p:sp>
        <p:nvSpPr>
          <p:cNvPr id="5" name="Footer Placeholder 4">
            <a:extLst>
              <a:ext uri="{FF2B5EF4-FFF2-40B4-BE49-F238E27FC236}">
                <a16:creationId xmlns:a16="http://schemas.microsoft.com/office/drawing/2014/main" id="{90AD2AEE-A3F2-C5F2-EA43-6F526A3D6764}"/>
              </a:ext>
            </a:extLst>
          </p:cNvPr>
          <p:cNvSpPr>
            <a:spLocks noGrp="1"/>
          </p:cNvSpPr>
          <p:nvPr>
            <p:ph type="ftr" sz="quarter" idx="11"/>
          </p:nvPr>
        </p:nvSpPr>
        <p:spPr/>
        <p:txBody>
          <a:bodyPr/>
          <a:lstStyle/>
          <a:p>
            <a:r>
              <a:rPr lang="en-IN"/>
              <a:t>Confederation of Indian Industry</a:t>
            </a:r>
          </a:p>
        </p:txBody>
      </p:sp>
      <p:sp>
        <p:nvSpPr>
          <p:cNvPr id="6" name="Slide Number Placeholder 5">
            <a:extLst>
              <a:ext uri="{FF2B5EF4-FFF2-40B4-BE49-F238E27FC236}">
                <a16:creationId xmlns:a16="http://schemas.microsoft.com/office/drawing/2014/main" id="{BE60A756-664D-2332-6AA6-9DB2FA1C5500}"/>
              </a:ext>
            </a:extLst>
          </p:cNvPr>
          <p:cNvSpPr>
            <a:spLocks noGrp="1"/>
          </p:cNvSpPr>
          <p:nvPr>
            <p:ph type="sldNum" sz="quarter" idx="12"/>
          </p:nvPr>
        </p:nvSpPr>
        <p:spPr/>
        <p:txBody>
          <a:bodyPr/>
          <a:lstStyle/>
          <a:p>
            <a:fld id="{F90914AE-8DB1-48F2-9897-B049419EB89D}" type="slidenum">
              <a:rPr lang="en-IN" smtClean="0"/>
              <a:t>‹#›</a:t>
            </a:fld>
            <a:endParaRPr lang="en-IN"/>
          </a:p>
        </p:txBody>
      </p:sp>
    </p:spTree>
    <p:extLst>
      <p:ext uri="{BB962C8B-B14F-4D97-AF65-F5344CB8AC3E}">
        <p14:creationId xmlns:p14="http://schemas.microsoft.com/office/powerpoint/2010/main" val="1198567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50E78D6-16B4-D909-D675-3AD67C0102E2}"/>
              </a:ext>
            </a:extLst>
          </p:cNvPr>
          <p:cNvSpPr>
            <a:spLocks noGrp="1"/>
          </p:cNvSpPr>
          <p:nvPr>
            <p:ph type="ftr" sz="quarter" idx="11"/>
          </p:nvPr>
        </p:nvSpPr>
        <p:spPr>
          <a:xfrm>
            <a:off x="4038600" y="6356350"/>
            <a:ext cx="4114800" cy="365125"/>
          </a:xfrm>
          <a:prstGeom prst="rect">
            <a:avLst/>
          </a:prstGeom>
        </p:spPr>
        <p:txBody>
          <a:bodyPr/>
          <a:lstStyle>
            <a:lvl1pPr>
              <a:defRPr sz="1400"/>
            </a:lvl1pPr>
          </a:lstStyle>
          <a:p>
            <a:pPr marL="171450" indent="-171450" algn="ctr">
              <a:buFont typeface="Calibri" panose="020F0502020204030204" pitchFamily="34" charset="0"/>
              <a:buChar char="©"/>
            </a:pPr>
            <a:r>
              <a:rPr lang="en-US" dirty="0"/>
              <a:t>Confederation of Indian Industry</a:t>
            </a:r>
            <a:endParaRPr lang="en-IO" dirty="0"/>
          </a:p>
        </p:txBody>
      </p:sp>
      <p:pic>
        <p:nvPicPr>
          <p:cNvPr id="3" name="Picture 2" descr="A picture containing text, font, logo, symbol&#10;&#10;Description automatically generated">
            <a:extLst>
              <a:ext uri="{FF2B5EF4-FFF2-40B4-BE49-F238E27FC236}">
                <a16:creationId xmlns:a16="http://schemas.microsoft.com/office/drawing/2014/main" id="{6BE364F4-6D0B-6A0E-8195-3547874CDFAF}"/>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62623" y="496607"/>
            <a:ext cx="2161542" cy="656282"/>
          </a:xfrm>
          <a:prstGeom prst="rect">
            <a:avLst/>
          </a:prstGeom>
        </p:spPr>
      </p:pic>
      <p:grpSp>
        <p:nvGrpSpPr>
          <p:cNvPr id="4" name="Group 3">
            <a:extLst>
              <a:ext uri="{FF2B5EF4-FFF2-40B4-BE49-F238E27FC236}">
                <a16:creationId xmlns:a16="http://schemas.microsoft.com/office/drawing/2014/main" id="{C56F5DB3-9277-F2A8-E828-F3A90649943A}"/>
              </a:ext>
            </a:extLst>
          </p:cNvPr>
          <p:cNvGrpSpPr/>
          <p:nvPr userDrawn="1"/>
        </p:nvGrpSpPr>
        <p:grpSpPr>
          <a:xfrm>
            <a:off x="0" y="0"/>
            <a:ext cx="438753" cy="6858000"/>
            <a:chOff x="0" y="0"/>
            <a:chExt cx="438753" cy="6858000"/>
          </a:xfrm>
        </p:grpSpPr>
        <p:sp>
          <p:nvSpPr>
            <p:cNvPr id="6" name="Rectangle 5">
              <a:extLst>
                <a:ext uri="{FF2B5EF4-FFF2-40B4-BE49-F238E27FC236}">
                  <a16:creationId xmlns:a16="http://schemas.microsoft.com/office/drawing/2014/main" id="{8C6979AB-9491-3284-AE6A-C54CE7256208}"/>
                </a:ext>
              </a:extLst>
            </p:cNvPr>
            <p:cNvSpPr/>
            <p:nvPr/>
          </p:nvSpPr>
          <p:spPr>
            <a:xfrm>
              <a:off x="0" y="0"/>
              <a:ext cx="209549" cy="68580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433F7EAD-D5D3-FE70-1E97-2F8C91BF2BB3}"/>
                </a:ext>
              </a:extLst>
            </p:cNvPr>
            <p:cNvSpPr/>
            <p:nvPr/>
          </p:nvSpPr>
          <p:spPr>
            <a:xfrm>
              <a:off x="270311" y="0"/>
              <a:ext cx="168442" cy="6858000"/>
            </a:xfrm>
            <a:prstGeom prst="rect">
              <a:avLst/>
            </a:prstGeom>
            <a:solidFill>
              <a:srgbClr val="736796"/>
            </a:solidFill>
            <a:ln>
              <a:solidFill>
                <a:srgbClr val="7367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solidFill>
                  <a:srgbClr val="0070C0"/>
                </a:solidFill>
              </a:endParaRPr>
            </a:p>
          </p:txBody>
        </p:sp>
      </p:grpSp>
      <p:grpSp>
        <p:nvGrpSpPr>
          <p:cNvPr id="8" name="Group 7">
            <a:extLst>
              <a:ext uri="{FF2B5EF4-FFF2-40B4-BE49-F238E27FC236}">
                <a16:creationId xmlns:a16="http://schemas.microsoft.com/office/drawing/2014/main" id="{23636A09-1C6A-F3D6-2BE1-0758DC64A27A}"/>
              </a:ext>
            </a:extLst>
          </p:cNvPr>
          <p:cNvGrpSpPr/>
          <p:nvPr userDrawn="1"/>
        </p:nvGrpSpPr>
        <p:grpSpPr>
          <a:xfrm flipH="1">
            <a:off x="11737811" y="1279889"/>
            <a:ext cx="438753" cy="5578111"/>
            <a:chOff x="0" y="0"/>
            <a:chExt cx="438753" cy="6858000"/>
          </a:xfrm>
        </p:grpSpPr>
        <p:sp>
          <p:nvSpPr>
            <p:cNvPr id="9" name="Rectangle 8">
              <a:extLst>
                <a:ext uri="{FF2B5EF4-FFF2-40B4-BE49-F238E27FC236}">
                  <a16:creationId xmlns:a16="http://schemas.microsoft.com/office/drawing/2014/main" id="{5B57F7CA-16C0-7BF9-7D85-D13FD3A83875}"/>
                </a:ext>
              </a:extLst>
            </p:cNvPr>
            <p:cNvSpPr/>
            <p:nvPr/>
          </p:nvSpPr>
          <p:spPr>
            <a:xfrm>
              <a:off x="0" y="0"/>
              <a:ext cx="209549" cy="68580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F49C9375-EAC7-887D-3849-59D7B1304A7D}"/>
                </a:ext>
              </a:extLst>
            </p:cNvPr>
            <p:cNvSpPr/>
            <p:nvPr/>
          </p:nvSpPr>
          <p:spPr>
            <a:xfrm>
              <a:off x="270311" y="0"/>
              <a:ext cx="168442" cy="6858000"/>
            </a:xfrm>
            <a:prstGeom prst="rect">
              <a:avLst/>
            </a:prstGeom>
            <a:solidFill>
              <a:srgbClr val="736796"/>
            </a:solidFill>
            <a:ln>
              <a:solidFill>
                <a:srgbClr val="7367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solidFill>
                  <a:srgbClr val="0070C0"/>
                </a:solidFill>
              </a:endParaRPr>
            </a:p>
          </p:txBody>
        </p:sp>
      </p:grpSp>
      <p:sp>
        <p:nvSpPr>
          <p:cNvPr id="11" name="object 36">
            <a:extLst>
              <a:ext uri="{FF2B5EF4-FFF2-40B4-BE49-F238E27FC236}">
                <a16:creationId xmlns:a16="http://schemas.microsoft.com/office/drawing/2014/main" id="{93C1CC06-9437-AD62-BBDD-267543C9165A}"/>
              </a:ext>
            </a:extLst>
          </p:cNvPr>
          <p:cNvSpPr>
            <a:spLocks/>
          </p:cNvSpPr>
          <p:nvPr userDrawn="1"/>
        </p:nvSpPr>
        <p:spPr bwMode="auto">
          <a:xfrm>
            <a:off x="673768" y="189738"/>
            <a:ext cx="9076404" cy="871000"/>
          </a:xfrm>
          <a:custGeom>
            <a:avLst/>
            <a:gdLst>
              <a:gd name="T0" fmla="*/ 6730492 w 6731000"/>
              <a:gd name="T1" fmla="*/ 0 h 701675"/>
              <a:gd name="T2" fmla="*/ 259892 w 6731000"/>
              <a:gd name="T3" fmla="*/ 0 h 701675"/>
              <a:gd name="T4" fmla="*/ 0 w 6731000"/>
              <a:gd name="T5" fmla="*/ 701268 h 701675"/>
              <a:gd name="T6" fmla="*/ 6301651 w 6731000"/>
              <a:gd name="T7" fmla="*/ 701268 h 701675"/>
              <a:gd name="T8" fmla="*/ 6730492 w 6731000"/>
              <a:gd name="T9" fmla="*/ 0 h 701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31000" h="701675">
                <a:moveTo>
                  <a:pt x="6730492" y="0"/>
                </a:moveTo>
                <a:lnTo>
                  <a:pt x="259892" y="0"/>
                </a:lnTo>
                <a:lnTo>
                  <a:pt x="0" y="701268"/>
                </a:lnTo>
                <a:lnTo>
                  <a:pt x="6301651" y="701268"/>
                </a:lnTo>
                <a:lnTo>
                  <a:pt x="6730492" y="0"/>
                </a:lnTo>
                <a:close/>
              </a:path>
            </a:pathLst>
          </a:custGeom>
          <a:noFill/>
          <a:ln>
            <a:noFill/>
          </a:ln>
        </p:spPr>
        <p:txBody>
          <a:bodyPr lIns="0" tIns="0" rIns="0" bIns="0" anchor="ctr"/>
          <a:lstStyle/>
          <a:p>
            <a:pPr marL="0" lvl="1"/>
            <a:endParaRPr lang="en-US" sz="3200" b="1" dirty="0">
              <a:latin typeface="Bahnschrift" panose="020B0502040204020203" pitchFamily="34" charset="0"/>
              <a:ea typeface="+mj-ea"/>
              <a:cs typeface="+mj-cs"/>
            </a:endParaRPr>
          </a:p>
        </p:txBody>
      </p:sp>
    </p:spTree>
    <p:extLst>
      <p:ext uri="{BB962C8B-B14F-4D97-AF65-F5344CB8AC3E}">
        <p14:creationId xmlns:p14="http://schemas.microsoft.com/office/powerpoint/2010/main" val="35543732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0509A-C503-42BC-1E6D-068AB1E365D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59ECC1C-B988-212A-929C-538D52141B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F8C5974-1E60-A35B-9895-9B4E85F1A2B3}"/>
              </a:ext>
            </a:extLst>
          </p:cNvPr>
          <p:cNvSpPr>
            <a:spLocks noGrp="1"/>
          </p:cNvSpPr>
          <p:nvPr>
            <p:ph type="dt" sz="half" idx="10"/>
          </p:nvPr>
        </p:nvSpPr>
        <p:spPr/>
        <p:txBody>
          <a:bodyPr/>
          <a:lstStyle/>
          <a:p>
            <a:endParaRPr lang="en-IN"/>
          </a:p>
        </p:txBody>
      </p:sp>
      <p:sp>
        <p:nvSpPr>
          <p:cNvPr id="5" name="Footer Placeholder 4">
            <a:extLst>
              <a:ext uri="{FF2B5EF4-FFF2-40B4-BE49-F238E27FC236}">
                <a16:creationId xmlns:a16="http://schemas.microsoft.com/office/drawing/2014/main" id="{AF52D07A-9FEE-4889-1E05-80A4B74D9DF4}"/>
              </a:ext>
            </a:extLst>
          </p:cNvPr>
          <p:cNvSpPr>
            <a:spLocks noGrp="1"/>
          </p:cNvSpPr>
          <p:nvPr>
            <p:ph type="ftr" sz="quarter" idx="11"/>
          </p:nvPr>
        </p:nvSpPr>
        <p:spPr/>
        <p:txBody>
          <a:bodyPr/>
          <a:lstStyle/>
          <a:p>
            <a:r>
              <a:rPr lang="en-IN"/>
              <a:t>Confederation of Indian Industry</a:t>
            </a:r>
          </a:p>
        </p:txBody>
      </p:sp>
      <p:sp>
        <p:nvSpPr>
          <p:cNvPr id="6" name="Slide Number Placeholder 5">
            <a:extLst>
              <a:ext uri="{FF2B5EF4-FFF2-40B4-BE49-F238E27FC236}">
                <a16:creationId xmlns:a16="http://schemas.microsoft.com/office/drawing/2014/main" id="{07A2F04E-623D-6DF1-6702-A37C4D0F1DDD}"/>
              </a:ext>
            </a:extLst>
          </p:cNvPr>
          <p:cNvSpPr>
            <a:spLocks noGrp="1"/>
          </p:cNvSpPr>
          <p:nvPr>
            <p:ph type="sldNum" sz="quarter" idx="12"/>
          </p:nvPr>
        </p:nvSpPr>
        <p:spPr/>
        <p:txBody>
          <a:bodyPr/>
          <a:lstStyle/>
          <a:p>
            <a:fld id="{F90914AE-8DB1-48F2-9897-B049419EB89D}" type="slidenum">
              <a:rPr lang="en-IN" smtClean="0"/>
              <a:t>‹#›</a:t>
            </a:fld>
            <a:endParaRPr lang="en-IN"/>
          </a:p>
        </p:txBody>
      </p:sp>
    </p:spTree>
    <p:extLst>
      <p:ext uri="{BB962C8B-B14F-4D97-AF65-F5344CB8AC3E}">
        <p14:creationId xmlns:p14="http://schemas.microsoft.com/office/powerpoint/2010/main" val="2140902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BF0FB-4653-F12D-E959-D601B51B46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9070831E-75AA-9821-2E3D-1B99DD5496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142B98-DBBB-2913-48A1-03F6963B8DF9}"/>
              </a:ext>
            </a:extLst>
          </p:cNvPr>
          <p:cNvSpPr>
            <a:spLocks noGrp="1"/>
          </p:cNvSpPr>
          <p:nvPr>
            <p:ph type="dt" sz="half" idx="10"/>
          </p:nvPr>
        </p:nvSpPr>
        <p:spPr/>
        <p:txBody>
          <a:bodyPr/>
          <a:lstStyle/>
          <a:p>
            <a:endParaRPr lang="en-IN"/>
          </a:p>
        </p:txBody>
      </p:sp>
      <p:sp>
        <p:nvSpPr>
          <p:cNvPr id="5" name="Footer Placeholder 4">
            <a:extLst>
              <a:ext uri="{FF2B5EF4-FFF2-40B4-BE49-F238E27FC236}">
                <a16:creationId xmlns:a16="http://schemas.microsoft.com/office/drawing/2014/main" id="{864C944D-D555-F135-15C8-8C1069230D5C}"/>
              </a:ext>
            </a:extLst>
          </p:cNvPr>
          <p:cNvSpPr>
            <a:spLocks noGrp="1"/>
          </p:cNvSpPr>
          <p:nvPr>
            <p:ph type="ftr" sz="quarter" idx="11"/>
          </p:nvPr>
        </p:nvSpPr>
        <p:spPr/>
        <p:txBody>
          <a:bodyPr/>
          <a:lstStyle/>
          <a:p>
            <a:r>
              <a:rPr lang="en-IN"/>
              <a:t>Confederation of Indian Industry</a:t>
            </a:r>
          </a:p>
        </p:txBody>
      </p:sp>
      <p:sp>
        <p:nvSpPr>
          <p:cNvPr id="6" name="Slide Number Placeholder 5">
            <a:extLst>
              <a:ext uri="{FF2B5EF4-FFF2-40B4-BE49-F238E27FC236}">
                <a16:creationId xmlns:a16="http://schemas.microsoft.com/office/drawing/2014/main" id="{698A5BB5-2F6D-9D98-7C56-D7F22214E77E}"/>
              </a:ext>
            </a:extLst>
          </p:cNvPr>
          <p:cNvSpPr>
            <a:spLocks noGrp="1"/>
          </p:cNvSpPr>
          <p:nvPr>
            <p:ph type="sldNum" sz="quarter" idx="12"/>
          </p:nvPr>
        </p:nvSpPr>
        <p:spPr/>
        <p:txBody>
          <a:bodyPr/>
          <a:lstStyle/>
          <a:p>
            <a:fld id="{F90914AE-8DB1-48F2-9897-B049419EB89D}" type="slidenum">
              <a:rPr lang="en-IN" smtClean="0"/>
              <a:t>‹#›</a:t>
            </a:fld>
            <a:endParaRPr lang="en-IN"/>
          </a:p>
        </p:txBody>
      </p:sp>
    </p:spTree>
    <p:extLst>
      <p:ext uri="{BB962C8B-B14F-4D97-AF65-F5344CB8AC3E}">
        <p14:creationId xmlns:p14="http://schemas.microsoft.com/office/powerpoint/2010/main" val="2036982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2F731-0677-5A84-B2E4-C90088B64A8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419EFE3-ABC9-B89B-6F4C-DDFF08F6FC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6E696AA1-886D-5F07-E441-65BB306C1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00C6AF03-7729-4348-F9E4-92EA5DC1D0FA}"/>
              </a:ext>
            </a:extLst>
          </p:cNvPr>
          <p:cNvSpPr>
            <a:spLocks noGrp="1"/>
          </p:cNvSpPr>
          <p:nvPr>
            <p:ph type="dt" sz="half" idx="10"/>
          </p:nvPr>
        </p:nvSpPr>
        <p:spPr/>
        <p:txBody>
          <a:bodyPr/>
          <a:lstStyle/>
          <a:p>
            <a:endParaRPr lang="en-IN"/>
          </a:p>
        </p:txBody>
      </p:sp>
      <p:sp>
        <p:nvSpPr>
          <p:cNvPr id="6" name="Footer Placeholder 5">
            <a:extLst>
              <a:ext uri="{FF2B5EF4-FFF2-40B4-BE49-F238E27FC236}">
                <a16:creationId xmlns:a16="http://schemas.microsoft.com/office/drawing/2014/main" id="{3DE5F82E-4A31-9DD9-4B3B-4657DEE0CC0C}"/>
              </a:ext>
            </a:extLst>
          </p:cNvPr>
          <p:cNvSpPr>
            <a:spLocks noGrp="1"/>
          </p:cNvSpPr>
          <p:nvPr>
            <p:ph type="ftr" sz="quarter" idx="11"/>
          </p:nvPr>
        </p:nvSpPr>
        <p:spPr/>
        <p:txBody>
          <a:bodyPr/>
          <a:lstStyle/>
          <a:p>
            <a:r>
              <a:rPr lang="en-IN"/>
              <a:t>Confederation of Indian Industry</a:t>
            </a:r>
          </a:p>
        </p:txBody>
      </p:sp>
      <p:sp>
        <p:nvSpPr>
          <p:cNvPr id="7" name="Slide Number Placeholder 6">
            <a:extLst>
              <a:ext uri="{FF2B5EF4-FFF2-40B4-BE49-F238E27FC236}">
                <a16:creationId xmlns:a16="http://schemas.microsoft.com/office/drawing/2014/main" id="{73AB1776-F3D9-2CA3-5B6E-94AEB60DAB3B}"/>
              </a:ext>
            </a:extLst>
          </p:cNvPr>
          <p:cNvSpPr>
            <a:spLocks noGrp="1"/>
          </p:cNvSpPr>
          <p:nvPr>
            <p:ph type="sldNum" sz="quarter" idx="12"/>
          </p:nvPr>
        </p:nvSpPr>
        <p:spPr/>
        <p:txBody>
          <a:bodyPr/>
          <a:lstStyle/>
          <a:p>
            <a:fld id="{F90914AE-8DB1-48F2-9897-B049419EB89D}" type="slidenum">
              <a:rPr lang="en-IN" smtClean="0"/>
              <a:t>‹#›</a:t>
            </a:fld>
            <a:endParaRPr lang="en-IN"/>
          </a:p>
        </p:txBody>
      </p:sp>
    </p:spTree>
    <p:extLst>
      <p:ext uri="{BB962C8B-B14F-4D97-AF65-F5344CB8AC3E}">
        <p14:creationId xmlns:p14="http://schemas.microsoft.com/office/powerpoint/2010/main" val="3212188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EAD82-2996-4394-B6BC-741DDE0B33E5}"/>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3BADDDD-EAB3-AEC6-C857-620CA7D376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99C307-303B-1156-B769-5101F0B27C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05415C48-78C9-BEE0-EFCB-C5513D1665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7CBBDE-3C5C-F758-A5B9-C38D73B281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D10B4E9D-F60D-655C-86D0-50B0488FC943}"/>
              </a:ext>
            </a:extLst>
          </p:cNvPr>
          <p:cNvSpPr>
            <a:spLocks noGrp="1"/>
          </p:cNvSpPr>
          <p:nvPr>
            <p:ph type="dt" sz="half" idx="10"/>
          </p:nvPr>
        </p:nvSpPr>
        <p:spPr/>
        <p:txBody>
          <a:bodyPr/>
          <a:lstStyle/>
          <a:p>
            <a:endParaRPr lang="en-IN"/>
          </a:p>
        </p:txBody>
      </p:sp>
      <p:sp>
        <p:nvSpPr>
          <p:cNvPr id="8" name="Footer Placeholder 7">
            <a:extLst>
              <a:ext uri="{FF2B5EF4-FFF2-40B4-BE49-F238E27FC236}">
                <a16:creationId xmlns:a16="http://schemas.microsoft.com/office/drawing/2014/main" id="{A3769A94-2F82-DE8E-C0B8-E8E7AC5F042F}"/>
              </a:ext>
            </a:extLst>
          </p:cNvPr>
          <p:cNvSpPr>
            <a:spLocks noGrp="1"/>
          </p:cNvSpPr>
          <p:nvPr>
            <p:ph type="ftr" sz="quarter" idx="11"/>
          </p:nvPr>
        </p:nvSpPr>
        <p:spPr/>
        <p:txBody>
          <a:bodyPr/>
          <a:lstStyle/>
          <a:p>
            <a:r>
              <a:rPr lang="en-IN"/>
              <a:t>Confederation of Indian Industry</a:t>
            </a:r>
          </a:p>
        </p:txBody>
      </p:sp>
      <p:sp>
        <p:nvSpPr>
          <p:cNvPr id="9" name="Slide Number Placeholder 8">
            <a:extLst>
              <a:ext uri="{FF2B5EF4-FFF2-40B4-BE49-F238E27FC236}">
                <a16:creationId xmlns:a16="http://schemas.microsoft.com/office/drawing/2014/main" id="{78B7A1BF-E7B6-2040-298B-EC9327248185}"/>
              </a:ext>
            </a:extLst>
          </p:cNvPr>
          <p:cNvSpPr>
            <a:spLocks noGrp="1"/>
          </p:cNvSpPr>
          <p:nvPr>
            <p:ph type="sldNum" sz="quarter" idx="12"/>
          </p:nvPr>
        </p:nvSpPr>
        <p:spPr/>
        <p:txBody>
          <a:bodyPr/>
          <a:lstStyle/>
          <a:p>
            <a:fld id="{F90914AE-8DB1-48F2-9897-B049419EB89D}" type="slidenum">
              <a:rPr lang="en-IN" smtClean="0"/>
              <a:t>‹#›</a:t>
            </a:fld>
            <a:endParaRPr lang="en-IN"/>
          </a:p>
        </p:txBody>
      </p:sp>
    </p:spTree>
    <p:extLst>
      <p:ext uri="{BB962C8B-B14F-4D97-AF65-F5344CB8AC3E}">
        <p14:creationId xmlns:p14="http://schemas.microsoft.com/office/powerpoint/2010/main" val="400768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6454C-315C-6050-1138-2711D0586D7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7283B347-41D3-23AD-65D0-2BABF6632967}"/>
              </a:ext>
            </a:extLst>
          </p:cNvPr>
          <p:cNvSpPr>
            <a:spLocks noGrp="1"/>
          </p:cNvSpPr>
          <p:nvPr>
            <p:ph type="dt" sz="half" idx="10"/>
          </p:nvPr>
        </p:nvSpPr>
        <p:spPr/>
        <p:txBody>
          <a:bodyPr/>
          <a:lstStyle/>
          <a:p>
            <a:endParaRPr lang="en-IN"/>
          </a:p>
        </p:txBody>
      </p:sp>
      <p:sp>
        <p:nvSpPr>
          <p:cNvPr id="4" name="Footer Placeholder 3">
            <a:extLst>
              <a:ext uri="{FF2B5EF4-FFF2-40B4-BE49-F238E27FC236}">
                <a16:creationId xmlns:a16="http://schemas.microsoft.com/office/drawing/2014/main" id="{3B9559B9-7381-4ADA-861A-D81A538C1357}"/>
              </a:ext>
            </a:extLst>
          </p:cNvPr>
          <p:cNvSpPr>
            <a:spLocks noGrp="1"/>
          </p:cNvSpPr>
          <p:nvPr>
            <p:ph type="ftr" sz="quarter" idx="11"/>
          </p:nvPr>
        </p:nvSpPr>
        <p:spPr/>
        <p:txBody>
          <a:bodyPr/>
          <a:lstStyle/>
          <a:p>
            <a:r>
              <a:rPr lang="en-IN"/>
              <a:t>Confederation of Indian Industry</a:t>
            </a:r>
          </a:p>
        </p:txBody>
      </p:sp>
      <p:sp>
        <p:nvSpPr>
          <p:cNvPr id="5" name="Slide Number Placeholder 4">
            <a:extLst>
              <a:ext uri="{FF2B5EF4-FFF2-40B4-BE49-F238E27FC236}">
                <a16:creationId xmlns:a16="http://schemas.microsoft.com/office/drawing/2014/main" id="{11493BD3-FCAC-3E33-F11B-12609C308B11}"/>
              </a:ext>
            </a:extLst>
          </p:cNvPr>
          <p:cNvSpPr>
            <a:spLocks noGrp="1"/>
          </p:cNvSpPr>
          <p:nvPr>
            <p:ph type="sldNum" sz="quarter" idx="12"/>
          </p:nvPr>
        </p:nvSpPr>
        <p:spPr/>
        <p:txBody>
          <a:bodyPr/>
          <a:lstStyle/>
          <a:p>
            <a:fld id="{F90914AE-8DB1-48F2-9897-B049419EB89D}" type="slidenum">
              <a:rPr lang="en-IN" smtClean="0"/>
              <a:t>‹#›</a:t>
            </a:fld>
            <a:endParaRPr lang="en-IN"/>
          </a:p>
        </p:txBody>
      </p:sp>
    </p:spTree>
    <p:extLst>
      <p:ext uri="{BB962C8B-B14F-4D97-AF65-F5344CB8AC3E}">
        <p14:creationId xmlns:p14="http://schemas.microsoft.com/office/powerpoint/2010/main" val="1704312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342AF5-C15F-AB85-EB20-825344D583B3}"/>
              </a:ext>
            </a:extLst>
          </p:cNvPr>
          <p:cNvSpPr>
            <a:spLocks noGrp="1"/>
          </p:cNvSpPr>
          <p:nvPr>
            <p:ph type="dt" sz="half" idx="10"/>
          </p:nvPr>
        </p:nvSpPr>
        <p:spPr/>
        <p:txBody>
          <a:bodyPr/>
          <a:lstStyle/>
          <a:p>
            <a:endParaRPr lang="en-IN"/>
          </a:p>
        </p:txBody>
      </p:sp>
      <p:sp>
        <p:nvSpPr>
          <p:cNvPr id="3" name="Footer Placeholder 2">
            <a:extLst>
              <a:ext uri="{FF2B5EF4-FFF2-40B4-BE49-F238E27FC236}">
                <a16:creationId xmlns:a16="http://schemas.microsoft.com/office/drawing/2014/main" id="{C3CFE3A5-D48D-BD1C-94AE-281BA6563333}"/>
              </a:ext>
            </a:extLst>
          </p:cNvPr>
          <p:cNvSpPr>
            <a:spLocks noGrp="1"/>
          </p:cNvSpPr>
          <p:nvPr>
            <p:ph type="ftr" sz="quarter" idx="11"/>
          </p:nvPr>
        </p:nvSpPr>
        <p:spPr/>
        <p:txBody>
          <a:bodyPr/>
          <a:lstStyle/>
          <a:p>
            <a:r>
              <a:rPr lang="en-IN"/>
              <a:t>Confederation of Indian Industry</a:t>
            </a:r>
          </a:p>
        </p:txBody>
      </p:sp>
      <p:sp>
        <p:nvSpPr>
          <p:cNvPr id="4" name="Slide Number Placeholder 3">
            <a:extLst>
              <a:ext uri="{FF2B5EF4-FFF2-40B4-BE49-F238E27FC236}">
                <a16:creationId xmlns:a16="http://schemas.microsoft.com/office/drawing/2014/main" id="{918B0D95-1B87-9E7C-672C-CD917A925D12}"/>
              </a:ext>
            </a:extLst>
          </p:cNvPr>
          <p:cNvSpPr>
            <a:spLocks noGrp="1"/>
          </p:cNvSpPr>
          <p:nvPr>
            <p:ph type="sldNum" sz="quarter" idx="12"/>
          </p:nvPr>
        </p:nvSpPr>
        <p:spPr/>
        <p:txBody>
          <a:bodyPr/>
          <a:lstStyle/>
          <a:p>
            <a:fld id="{F90914AE-8DB1-48F2-9897-B049419EB89D}" type="slidenum">
              <a:rPr lang="en-IN" smtClean="0"/>
              <a:t>‹#›</a:t>
            </a:fld>
            <a:endParaRPr lang="en-IN"/>
          </a:p>
        </p:txBody>
      </p:sp>
    </p:spTree>
    <p:extLst>
      <p:ext uri="{BB962C8B-B14F-4D97-AF65-F5344CB8AC3E}">
        <p14:creationId xmlns:p14="http://schemas.microsoft.com/office/powerpoint/2010/main" val="3757015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5CA73-6B68-D392-B754-0493ACFFB8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DD17148F-45E8-8870-B4F3-CD0B7C9E76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1769D37-A141-DDA8-273B-43F4BF82CC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C61C6F-289D-8F04-3AA0-1409366B9394}"/>
              </a:ext>
            </a:extLst>
          </p:cNvPr>
          <p:cNvSpPr>
            <a:spLocks noGrp="1"/>
          </p:cNvSpPr>
          <p:nvPr>
            <p:ph type="dt" sz="half" idx="10"/>
          </p:nvPr>
        </p:nvSpPr>
        <p:spPr/>
        <p:txBody>
          <a:bodyPr/>
          <a:lstStyle/>
          <a:p>
            <a:endParaRPr lang="en-IN"/>
          </a:p>
        </p:txBody>
      </p:sp>
      <p:sp>
        <p:nvSpPr>
          <p:cNvPr id="6" name="Footer Placeholder 5">
            <a:extLst>
              <a:ext uri="{FF2B5EF4-FFF2-40B4-BE49-F238E27FC236}">
                <a16:creationId xmlns:a16="http://schemas.microsoft.com/office/drawing/2014/main" id="{A7A76DAA-8E97-5BAB-038F-7AA6380B68BC}"/>
              </a:ext>
            </a:extLst>
          </p:cNvPr>
          <p:cNvSpPr>
            <a:spLocks noGrp="1"/>
          </p:cNvSpPr>
          <p:nvPr>
            <p:ph type="ftr" sz="quarter" idx="11"/>
          </p:nvPr>
        </p:nvSpPr>
        <p:spPr/>
        <p:txBody>
          <a:bodyPr/>
          <a:lstStyle/>
          <a:p>
            <a:r>
              <a:rPr lang="en-IN"/>
              <a:t>Confederation of Indian Industry</a:t>
            </a:r>
          </a:p>
        </p:txBody>
      </p:sp>
      <p:sp>
        <p:nvSpPr>
          <p:cNvPr id="7" name="Slide Number Placeholder 6">
            <a:extLst>
              <a:ext uri="{FF2B5EF4-FFF2-40B4-BE49-F238E27FC236}">
                <a16:creationId xmlns:a16="http://schemas.microsoft.com/office/drawing/2014/main" id="{ABEFAB14-180C-CA2F-1F32-82922F5DFA33}"/>
              </a:ext>
            </a:extLst>
          </p:cNvPr>
          <p:cNvSpPr>
            <a:spLocks noGrp="1"/>
          </p:cNvSpPr>
          <p:nvPr>
            <p:ph type="sldNum" sz="quarter" idx="12"/>
          </p:nvPr>
        </p:nvSpPr>
        <p:spPr/>
        <p:txBody>
          <a:bodyPr/>
          <a:lstStyle/>
          <a:p>
            <a:fld id="{F90914AE-8DB1-48F2-9897-B049419EB89D}" type="slidenum">
              <a:rPr lang="en-IN" smtClean="0"/>
              <a:t>‹#›</a:t>
            </a:fld>
            <a:endParaRPr lang="en-IN"/>
          </a:p>
        </p:txBody>
      </p:sp>
    </p:spTree>
    <p:extLst>
      <p:ext uri="{BB962C8B-B14F-4D97-AF65-F5344CB8AC3E}">
        <p14:creationId xmlns:p14="http://schemas.microsoft.com/office/powerpoint/2010/main" val="3147597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B4A0A-CF4D-78B1-FC54-3DC51B2524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7B58E8D8-2165-3691-8ABC-935E122F2E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A3B29D3-6211-072D-AF54-62D6A28F4E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BD38A-FC68-46A8-B467-7410F68E881F}"/>
              </a:ext>
            </a:extLst>
          </p:cNvPr>
          <p:cNvSpPr>
            <a:spLocks noGrp="1"/>
          </p:cNvSpPr>
          <p:nvPr>
            <p:ph type="dt" sz="half" idx="10"/>
          </p:nvPr>
        </p:nvSpPr>
        <p:spPr/>
        <p:txBody>
          <a:bodyPr/>
          <a:lstStyle/>
          <a:p>
            <a:endParaRPr lang="en-IN"/>
          </a:p>
        </p:txBody>
      </p:sp>
      <p:sp>
        <p:nvSpPr>
          <p:cNvPr id="6" name="Footer Placeholder 5">
            <a:extLst>
              <a:ext uri="{FF2B5EF4-FFF2-40B4-BE49-F238E27FC236}">
                <a16:creationId xmlns:a16="http://schemas.microsoft.com/office/drawing/2014/main" id="{639F637C-A29E-E46C-C0E0-C2F72DE90BDA}"/>
              </a:ext>
            </a:extLst>
          </p:cNvPr>
          <p:cNvSpPr>
            <a:spLocks noGrp="1"/>
          </p:cNvSpPr>
          <p:nvPr>
            <p:ph type="ftr" sz="quarter" idx="11"/>
          </p:nvPr>
        </p:nvSpPr>
        <p:spPr/>
        <p:txBody>
          <a:bodyPr/>
          <a:lstStyle/>
          <a:p>
            <a:r>
              <a:rPr lang="en-IN"/>
              <a:t>Confederation of Indian Industry</a:t>
            </a:r>
          </a:p>
        </p:txBody>
      </p:sp>
      <p:sp>
        <p:nvSpPr>
          <p:cNvPr id="7" name="Slide Number Placeholder 6">
            <a:extLst>
              <a:ext uri="{FF2B5EF4-FFF2-40B4-BE49-F238E27FC236}">
                <a16:creationId xmlns:a16="http://schemas.microsoft.com/office/drawing/2014/main" id="{039B21E7-B95D-CD23-4B1E-7A36B2B86200}"/>
              </a:ext>
            </a:extLst>
          </p:cNvPr>
          <p:cNvSpPr>
            <a:spLocks noGrp="1"/>
          </p:cNvSpPr>
          <p:nvPr>
            <p:ph type="sldNum" sz="quarter" idx="12"/>
          </p:nvPr>
        </p:nvSpPr>
        <p:spPr/>
        <p:txBody>
          <a:bodyPr/>
          <a:lstStyle/>
          <a:p>
            <a:fld id="{F90914AE-8DB1-48F2-9897-B049419EB89D}" type="slidenum">
              <a:rPr lang="en-IN" smtClean="0"/>
              <a:t>‹#›</a:t>
            </a:fld>
            <a:endParaRPr lang="en-IN"/>
          </a:p>
        </p:txBody>
      </p:sp>
    </p:spTree>
    <p:extLst>
      <p:ext uri="{BB962C8B-B14F-4D97-AF65-F5344CB8AC3E}">
        <p14:creationId xmlns:p14="http://schemas.microsoft.com/office/powerpoint/2010/main" val="1797082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972800-1A37-6410-94E8-A8A7DD7E52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244BF88-65ED-179C-FC5B-B84D23145C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6CDC755-683A-6189-A592-4467394413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IN"/>
          </a:p>
        </p:txBody>
      </p:sp>
      <p:sp>
        <p:nvSpPr>
          <p:cNvPr id="5" name="Footer Placeholder 4">
            <a:extLst>
              <a:ext uri="{FF2B5EF4-FFF2-40B4-BE49-F238E27FC236}">
                <a16:creationId xmlns:a16="http://schemas.microsoft.com/office/drawing/2014/main" id="{EF2108CA-3973-3A3A-E3FF-9164A04AA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a:t>Confederation of Indian Industry</a:t>
            </a:r>
          </a:p>
        </p:txBody>
      </p:sp>
      <p:sp>
        <p:nvSpPr>
          <p:cNvPr id="6" name="Slide Number Placeholder 5">
            <a:extLst>
              <a:ext uri="{FF2B5EF4-FFF2-40B4-BE49-F238E27FC236}">
                <a16:creationId xmlns:a16="http://schemas.microsoft.com/office/drawing/2014/main" id="{714A83EE-F7F7-B73C-9DDC-AE35A48C5A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914AE-8DB1-48F2-9897-B049419EB89D}" type="slidenum">
              <a:rPr lang="en-IN" smtClean="0"/>
              <a:t>‹#›</a:t>
            </a:fld>
            <a:endParaRPr lang="en-IN"/>
          </a:p>
        </p:txBody>
      </p:sp>
    </p:spTree>
    <p:extLst>
      <p:ext uri="{BB962C8B-B14F-4D97-AF65-F5344CB8AC3E}">
        <p14:creationId xmlns:p14="http://schemas.microsoft.com/office/powerpoint/2010/main" val="3586302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chart" Target="../charts/char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diagramColors" Target="../diagrams/colors2.xml"/><Relationship Id="rId11" Type="http://schemas.openxmlformats.org/officeDocument/2006/relationships/image" Target="../media/image32.png"/><Relationship Id="rId5" Type="http://schemas.openxmlformats.org/officeDocument/2006/relationships/diagramQuickStyle" Target="../diagrams/quickStyle2.xml"/><Relationship Id="rId10" Type="http://schemas.openxmlformats.org/officeDocument/2006/relationships/image" Target="../media/image31.jpeg"/><Relationship Id="rId4" Type="http://schemas.openxmlformats.org/officeDocument/2006/relationships/diagramLayout" Target="../diagrams/layout2.xml"/><Relationship Id="rId9"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image" Target="../media/image34.png"/><Relationship Id="rId1" Type="http://schemas.openxmlformats.org/officeDocument/2006/relationships/slideLayout" Target="../slideLayouts/slideLayout12.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1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png"/><Relationship Id="rId7" Type="http://schemas.openxmlformats.org/officeDocument/2006/relationships/image" Target="../media/image61.jpeg"/><Relationship Id="rId2" Type="http://schemas.openxmlformats.org/officeDocument/2006/relationships/chart" Target="../charts/chart21.xml"/><Relationship Id="rId1" Type="http://schemas.openxmlformats.org/officeDocument/2006/relationships/slideLayout" Target="../slideLayouts/slideLayout1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47807B-E045-3F8B-7B75-4F83622550B9}"/>
              </a:ext>
            </a:extLst>
          </p:cNvPr>
          <p:cNvSpPr/>
          <p:nvPr/>
        </p:nvSpPr>
        <p:spPr>
          <a:xfrm>
            <a:off x="0" y="116114"/>
            <a:ext cx="11901714" cy="647337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Subtitle 2">
            <a:extLst>
              <a:ext uri="{FF2B5EF4-FFF2-40B4-BE49-F238E27FC236}">
                <a16:creationId xmlns:a16="http://schemas.microsoft.com/office/drawing/2014/main" id="{78EE2F03-D197-F7E1-BD25-F9FB69048734}"/>
              </a:ext>
            </a:extLst>
          </p:cNvPr>
          <p:cNvSpPr txBox="1">
            <a:spLocks/>
          </p:cNvSpPr>
          <p:nvPr/>
        </p:nvSpPr>
        <p:spPr>
          <a:xfrm>
            <a:off x="1523999" y="3108941"/>
            <a:ext cx="9144000" cy="2575706"/>
          </a:xfrm>
          <a:prstGeom prst="rect">
            <a:avLst/>
          </a:prstGeom>
          <a:solidFill>
            <a:srgbClr val="26145D"/>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solidFill>
                  <a:schemeClr val="bg1"/>
                </a:solidFill>
                <a:latin typeface="Bahnschrift" panose="020B0502040204020203" pitchFamily="34" charset="0"/>
              </a:rPr>
              <a:t>INDIAN ECONOMY: </a:t>
            </a:r>
          </a:p>
          <a:p>
            <a:pPr marL="0" indent="0" algn="ctr">
              <a:buNone/>
            </a:pPr>
            <a:r>
              <a:rPr lang="en-US" sz="4000" b="1" dirty="0">
                <a:solidFill>
                  <a:schemeClr val="bg1"/>
                </a:solidFill>
                <a:latin typeface="Bahnschrift" panose="020B0502040204020203" pitchFamily="34" charset="0"/>
              </a:rPr>
              <a:t>A LAND OF OPPORTUNITIES</a:t>
            </a:r>
          </a:p>
          <a:p>
            <a:pPr marL="0" indent="0" algn="ctr">
              <a:buNone/>
            </a:pPr>
            <a:endParaRPr lang="en-US" sz="3200" b="1" dirty="0">
              <a:solidFill>
                <a:schemeClr val="bg1"/>
              </a:solidFill>
              <a:latin typeface="Bahnschrift" panose="020B0502040204020203" pitchFamily="34" charset="0"/>
            </a:endParaRPr>
          </a:p>
          <a:p>
            <a:pPr marL="0" indent="0" algn="ctr">
              <a:buNone/>
            </a:pPr>
            <a:r>
              <a:rPr lang="en-US" sz="3200" b="1" dirty="0">
                <a:solidFill>
                  <a:schemeClr val="bg1"/>
                </a:solidFill>
                <a:latin typeface="Bahnschrift" panose="020B0502040204020203" pitchFamily="34" charset="0"/>
              </a:rPr>
              <a:t>March 2024 </a:t>
            </a:r>
          </a:p>
          <a:p>
            <a:pPr marL="0" indent="0" algn="ctr">
              <a:lnSpc>
                <a:spcPts val="3000"/>
              </a:lnSpc>
              <a:buNone/>
            </a:pPr>
            <a:endParaRPr lang="en-US" sz="3200" b="1" dirty="0">
              <a:solidFill>
                <a:schemeClr val="bg1"/>
              </a:solidFill>
            </a:endParaRPr>
          </a:p>
        </p:txBody>
      </p:sp>
      <p:sp>
        <p:nvSpPr>
          <p:cNvPr id="6" name="Frame 5">
            <a:extLst>
              <a:ext uri="{FF2B5EF4-FFF2-40B4-BE49-F238E27FC236}">
                <a16:creationId xmlns:a16="http://schemas.microsoft.com/office/drawing/2014/main" id="{DBE75209-E5D2-EBE3-B08C-23212F048CB3}"/>
              </a:ext>
            </a:extLst>
          </p:cNvPr>
          <p:cNvSpPr/>
          <p:nvPr/>
        </p:nvSpPr>
        <p:spPr>
          <a:xfrm>
            <a:off x="0" y="0"/>
            <a:ext cx="12192000" cy="6858000"/>
          </a:xfrm>
          <a:prstGeom prst="frame">
            <a:avLst>
              <a:gd name="adj1" fmla="val 5015"/>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7" name="Frame 6">
            <a:extLst>
              <a:ext uri="{FF2B5EF4-FFF2-40B4-BE49-F238E27FC236}">
                <a16:creationId xmlns:a16="http://schemas.microsoft.com/office/drawing/2014/main" id="{32EBB6BB-241E-E16D-30BA-8B90BAA43803}"/>
              </a:ext>
            </a:extLst>
          </p:cNvPr>
          <p:cNvSpPr/>
          <p:nvPr/>
        </p:nvSpPr>
        <p:spPr>
          <a:xfrm>
            <a:off x="497305" y="493294"/>
            <a:ext cx="11181348" cy="5871411"/>
          </a:xfrm>
          <a:prstGeom prst="frame">
            <a:avLst>
              <a:gd name="adj1" fmla="val 2117"/>
            </a:avLst>
          </a:prstGeom>
          <a:solidFill>
            <a:srgbClr val="26145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pic>
        <p:nvPicPr>
          <p:cNvPr id="8" name="Picture 7" descr="A picture containing text, font, logo, symbol&#10;&#10;Description automatically generated">
            <a:extLst>
              <a:ext uri="{FF2B5EF4-FFF2-40B4-BE49-F238E27FC236}">
                <a16:creationId xmlns:a16="http://schemas.microsoft.com/office/drawing/2014/main" id="{0394927C-ECB2-3453-8119-BD3391ABBE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6572" y="1173353"/>
            <a:ext cx="3398855" cy="1031952"/>
          </a:xfrm>
          <a:prstGeom prst="rect">
            <a:avLst/>
          </a:prstGeom>
        </p:spPr>
      </p:pic>
    </p:spTree>
    <p:extLst>
      <p:ext uri="{BB962C8B-B14F-4D97-AF65-F5344CB8AC3E}">
        <p14:creationId xmlns:p14="http://schemas.microsoft.com/office/powerpoint/2010/main" val="2884385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font, logo, symbol&#10;&#10;Description automatically generated">
            <a:extLst>
              <a:ext uri="{FF2B5EF4-FFF2-40B4-BE49-F238E27FC236}">
                <a16:creationId xmlns:a16="http://schemas.microsoft.com/office/drawing/2014/main" id="{C6034325-D267-8A96-7C79-8AAB6782041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9862623" y="496607"/>
            <a:ext cx="2161542" cy="656282"/>
          </a:xfrm>
          <a:prstGeom prst="rect">
            <a:avLst/>
          </a:prstGeom>
        </p:spPr>
      </p:pic>
      <p:grpSp>
        <p:nvGrpSpPr>
          <p:cNvPr id="12" name="Group 11">
            <a:extLst>
              <a:ext uri="{FF2B5EF4-FFF2-40B4-BE49-F238E27FC236}">
                <a16:creationId xmlns:a16="http://schemas.microsoft.com/office/drawing/2014/main" id="{2D3D3BFE-B5D5-13BA-BB74-DAB0BA8CBCE6}"/>
              </a:ext>
            </a:extLst>
          </p:cNvPr>
          <p:cNvGrpSpPr>
            <a:grpSpLocks noGrp="1" noUngrp="1" noRot="1" noMove="1" noResize="1"/>
          </p:cNvGrpSpPr>
          <p:nvPr/>
        </p:nvGrpSpPr>
        <p:grpSpPr>
          <a:xfrm>
            <a:off x="0" y="0"/>
            <a:ext cx="438753" cy="6858000"/>
            <a:chOff x="0" y="0"/>
            <a:chExt cx="438753" cy="6858000"/>
          </a:xfrm>
        </p:grpSpPr>
        <p:sp>
          <p:nvSpPr>
            <p:cNvPr id="3" name="Rectangle 2">
              <a:extLst>
                <a:ext uri="{FF2B5EF4-FFF2-40B4-BE49-F238E27FC236}">
                  <a16:creationId xmlns:a16="http://schemas.microsoft.com/office/drawing/2014/main" id="{5C2CF51F-8A41-0000-3D2F-68B3DE123599}"/>
                </a:ext>
              </a:extLst>
            </p:cNvPr>
            <p:cNvSpPr>
              <a:spLocks noGrp="1" noRot="1" noMove="1" noResize="1" noEditPoints="1" noAdjustHandles="1" noChangeArrowheads="1" noChangeShapeType="1"/>
            </p:cNvSpPr>
            <p:nvPr/>
          </p:nvSpPr>
          <p:spPr>
            <a:xfrm>
              <a:off x="0" y="0"/>
              <a:ext cx="209549" cy="68580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a:extLst>
                <a:ext uri="{FF2B5EF4-FFF2-40B4-BE49-F238E27FC236}">
                  <a16:creationId xmlns:a16="http://schemas.microsoft.com/office/drawing/2014/main" id="{DE19F677-8B91-A037-4926-C0E1D451F803}"/>
                </a:ext>
              </a:extLst>
            </p:cNvPr>
            <p:cNvSpPr>
              <a:spLocks noGrp="1" noRot="1" noMove="1" noResize="1" noEditPoints="1" noAdjustHandles="1" noChangeArrowheads="1" noChangeShapeType="1"/>
            </p:cNvSpPr>
            <p:nvPr/>
          </p:nvSpPr>
          <p:spPr>
            <a:xfrm>
              <a:off x="270311" y="0"/>
              <a:ext cx="168442" cy="6858000"/>
            </a:xfrm>
            <a:prstGeom prst="rect">
              <a:avLst/>
            </a:prstGeom>
            <a:solidFill>
              <a:srgbClr val="736796"/>
            </a:solidFill>
            <a:ln>
              <a:solidFill>
                <a:srgbClr val="7367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solidFill>
                  <a:srgbClr val="0070C0"/>
                </a:solidFill>
              </a:endParaRPr>
            </a:p>
          </p:txBody>
        </p:sp>
      </p:grpSp>
      <p:grpSp>
        <p:nvGrpSpPr>
          <p:cNvPr id="13" name="Group 12">
            <a:extLst>
              <a:ext uri="{FF2B5EF4-FFF2-40B4-BE49-F238E27FC236}">
                <a16:creationId xmlns:a16="http://schemas.microsoft.com/office/drawing/2014/main" id="{EDF1850B-D680-F135-8A53-B9E3CA70AA4C}"/>
              </a:ext>
            </a:extLst>
          </p:cNvPr>
          <p:cNvGrpSpPr>
            <a:grpSpLocks noGrp="1" noUngrp="1" noRot="1" noMove="1" noResize="1"/>
          </p:cNvGrpSpPr>
          <p:nvPr/>
        </p:nvGrpSpPr>
        <p:grpSpPr>
          <a:xfrm flipH="1">
            <a:off x="11737811" y="1279889"/>
            <a:ext cx="438753" cy="5578111"/>
            <a:chOff x="0" y="0"/>
            <a:chExt cx="438753" cy="6858000"/>
          </a:xfrm>
        </p:grpSpPr>
        <p:sp>
          <p:nvSpPr>
            <p:cNvPr id="14" name="Rectangle 13">
              <a:extLst>
                <a:ext uri="{FF2B5EF4-FFF2-40B4-BE49-F238E27FC236}">
                  <a16:creationId xmlns:a16="http://schemas.microsoft.com/office/drawing/2014/main" id="{3E096CB5-3ED3-E0E5-064F-15A06F84D14A}"/>
                </a:ext>
              </a:extLst>
            </p:cNvPr>
            <p:cNvSpPr>
              <a:spLocks noGrp="1" noRot="1" noMove="1" noResize="1" noEditPoints="1" noAdjustHandles="1" noChangeArrowheads="1" noChangeShapeType="1"/>
            </p:cNvSpPr>
            <p:nvPr/>
          </p:nvSpPr>
          <p:spPr>
            <a:xfrm>
              <a:off x="0" y="0"/>
              <a:ext cx="209549" cy="68580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a:extLst>
                <a:ext uri="{FF2B5EF4-FFF2-40B4-BE49-F238E27FC236}">
                  <a16:creationId xmlns:a16="http://schemas.microsoft.com/office/drawing/2014/main" id="{686D0E19-2D4E-D424-C601-1F2D85A7B318}"/>
                </a:ext>
              </a:extLst>
            </p:cNvPr>
            <p:cNvSpPr>
              <a:spLocks noGrp="1" noRot="1" noMove="1" noResize="1" noEditPoints="1" noAdjustHandles="1" noChangeArrowheads="1" noChangeShapeType="1"/>
            </p:cNvSpPr>
            <p:nvPr/>
          </p:nvSpPr>
          <p:spPr>
            <a:xfrm>
              <a:off x="270311" y="0"/>
              <a:ext cx="168442" cy="6858000"/>
            </a:xfrm>
            <a:prstGeom prst="rect">
              <a:avLst/>
            </a:prstGeom>
            <a:solidFill>
              <a:srgbClr val="736796"/>
            </a:solidFill>
            <a:ln>
              <a:solidFill>
                <a:srgbClr val="7367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solidFill>
                  <a:srgbClr val="0070C0"/>
                </a:solidFill>
              </a:endParaRPr>
            </a:p>
          </p:txBody>
        </p:sp>
      </p:grpSp>
      <p:sp>
        <p:nvSpPr>
          <p:cNvPr id="18" name="object 36">
            <a:extLst>
              <a:ext uri="{FF2B5EF4-FFF2-40B4-BE49-F238E27FC236}">
                <a16:creationId xmlns:a16="http://schemas.microsoft.com/office/drawing/2014/main" id="{F9093397-633A-F3E9-E8BF-73F71532FFD7}"/>
              </a:ext>
            </a:extLst>
          </p:cNvPr>
          <p:cNvSpPr>
            <a:spLocks/>
          </p:cNvSpPr>
          <p:nvPr/>
        </p:nvSpPr>
        <p:spPr bwMode="auto">
          <a:xfrm>
            <a:off x="673768" y="189738"/>
            <a:ext cx="9076404" cy="871000"/>
          </a:xfrm>
          <a:custGeom>
            <a:avLst/>
            <a:gdLst>
              <a:gd name="T0" fmla="*/ 6730492 w 6731000"/>
              <a:gd name="T1" fmla="*/ 0 h 701675"/>
              <a:gd name="T2" fmla="*/ 259892 w 6731000"/>
              <a:gd name="T3" fmla="*/ 0 h 701675"/>
              <a:gd name="T4" fmla="*/ 0 w 6731000"/>
              <a:gd name="T5" fmla="*/ 701268 h 701675"/>
              <a:gd name="T6" fmla="*/ 6301651 w 6731000"/>
              <a:gd name="T7" fmla="*/ 701268 h 701675"/>
              <a:gd name="T8" fmla="*/ 6730492 w 6731000"/>
              <a:gd name="T9" fmla="*/ 0 h 701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31000" h="701675">
                <a:moveTo>
                  <a:pt x="6730492" y="0"/>
                </a:moveTo>
                <a:lnTo>
                  <a:pt x="259892" y="0"/>
                </a:lnTo>
                <a:lnTo>
                  <a:pt x="0" y="701268"/>
                </a:lnTo>
                <a:lnTo>
                  <a:pt x="6301651" y="701268"/>
                </a:lnTo>
                <a:lnTo>
                  <a:pt x="6730492" y="0"/>
                </a:lnTo>
                <a:close/>
              </a:path>
            </a:pathLst>
          </a:custGeom>
          <a:noFill/>
          <a:ln>
            <a:noFill/>
          </a:ln>
        </p:spPr>
        <p:txBody>
          <a:bodyPr lIns="0" tIns="0" rIns="0" bIns="0" anchor="ctr"/>
          <a:lstStyle/>
          <a:p>
            <a:pPr marL="0" lvl="1"/>
            <a:r>
              <a:rPr lang="en-US" sz="3200" b="1" dirty="0">
                <a:latin typeface="Bahnschrift" panose="020B0502040204020203" pitchFamily="34" charset="0"/>
                <a:ea typeface="+mj-ea"/>
                <a:cs typeface="+mj-cs"/>
              </a:rPr>
              <a:t>GLOBAL SLOWDOWN IS HEADWIND FOR INDIA’S EXPORTS</a:t>
            </a:r>
          </a:p>
        </p:txBody>
      </p:sp>
      <p:cxnSp>
        <p:nvCxnSpPr>
          <p:cNvPr id="6" name="Straight Connector 5">
            <a:extLst>
              <a:ext uri="{FF2B5EF4-FFF2-40B4-BE49-F238E27FC236}">
                <a16:creationId xmlns:a16="http://schemas.microsoft.com/office/drawing/2014/main" id="{5967EE96-EBF4-87C9-395E-6575835DE4DA}"/>
              </a:ext>
            </a:extLst>
          </p:cNvPr>
          <p:cNvCxnSpPr>
            <a:cxnSpLocks/>
          </p:cNvCxnSpPr>
          <p:nvPr/>
        </p:nvCxnSpPr>
        <p:spPr>
          <a:xfrm>
            <a:off x="673768" y="1152889"/>
            <a:ext cx="8951495" cy="0"/>
          </a:xfrm>
          <a:prstGeom prst="line">
            <a:avLst/>
          </a:prstGeom>
          <a:ln w="57150">
            <a:solidFill>
              <a:srgbClr val="26145D"/>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5DD963F-3E8C-9F2B-A521-8BEE1E144910}"/>
              </a:ext>
            </a:extLst>
          </p:cNvPr>
          <p:cNvSpPr txBox="1"/>
          <p:nvPr/>
        </p:nvSpPr>
        <p:spPr>
          <a:xfrm>
            <a:off x="909557" y="6595150"/>
            <a:ext cx="1850166" cy="278561"/>
          </a:xfrm>
          <a:prstGeom prst="rect">
            <a:avLst/>
          </a:prstGeom>
          <a:noFill/>
        </p:spPr>
        <p:txBody>
          <a:bodyPr wrap="square" rtlCol="0">
            <a:spAutoFit/>
          </a:bodyPr>
          <a:lstStyle/>
          <a:p>
            <a:r>
              <a:rPr lang="en-US" sz="1200" dirty="0"/>
              <a:t>Source: WTO</a:t>
            </a:r>
          </a:p>
        </p:txBody>
      </p:sp>
      <p:sp>
        <p:nvSpPr>
          <p:cNvPr id="17" name="TextBox 16">
            <a:extLst>
              <a:ext uri="{FF2B5EF4-FFF2-40B4-BE49-F238E27FC236}">
                <a16:creationId xmlns:a16="http://schemas.microsoft.com/office/drawing/2014/main" id="{1F7FCD94-AF16-AAEA-7284-C0E4ED6DFC21}"/>
              </a:ext>
            </a:extLst>
          </p:cNvPr>
          <p:cNvSpPr txBox="1"/>
          <p:nvPr/>
        </p:nvSpPr>
        <p:spPr>
          <a:xfrm>
            <a:off x="6243626" y="6579439"/>
            <a:ext cx="3079676" cy="276999"/>
          </a:xfrm>
          <a:prstGeom prst="rect">
            <a:avLst/>
          </a:prstGeom>
          <a:noFill/>
        </p:spPr>
        <p:txBody>
          <a:bodyPr wrap="square" rtlCol="0">
            <a:spAutoFit/>
          </a:bodyPr>
          <a:lstStyle/>
          <a:p>
            <a:r>
              <a:rPr lang="en-US" sz="1200" dirty="0"/>
              <a:t>Source: Ministry of Commerce &amp; Industry </a:t>
            </a:r>
          </a:p>
        </p:txBody>
      </p:sp>
      <p:sp>
        <p:nvSpPr>
          <p:cNvPr id="21" name="Rectangle 20">
            <a:extLst>
              <a:ext uri="{FF2B5EF4-FFF2-40B4-BE49-F238E27FC236}">
                <a16:creationId xmlns:a16="http://schemas.microsoft.com/office/drawing/2014/main" id="{2892F882-BF93-6278-3051-455E0BC4424B}"/>
              </a:ext>
            </a:extLst>
          </p:cNvPr>
          <p:cNvSpPr/>
          <p:nvPr/>
        </p:nvSpPr>
        <p:spPr>
          <a:xfrm>
            <a:off x="673768" y="1279889"/>
            <a:ext cx="10977779" cy="2185214"/>
          </a:xfrm>
          <a:prstGeom prst="rect">
            <a:avLst/>
          </a:prstGeom>
        </p:spPr>
        <p:txBody>
          <a:bodyPr wrap="square">
            <a:spAutoFit/>
          </a:bodyPr>
          <a:lstStyle/>
          <a:p>
            <a:pPr marL="285750" indent="-285750" algn="just">
              <a:spcAft>
                <a:spcPts val="600"/>
              </a:spcAft>
              <a:buFont typeface="Arial" panose="020B0604020202020204" pitchFamily="34" charset="0"/>
              <a:buChar char="•"/>
            </a:pPr>
            <a:r>
              <a:rPr lang="en-US" dirty="0">
                <a:latin typeface="Bahnschrift" panose="020B0502040204020203" pitchFamily="34" charset="0"/>
                <a:ea typeface="Tahoma" panose="020B0604030504040204" pitchFamily="34" charset="0"/>
                <a:cs typeface="Tahoma" panose="020B0604030504040204" pitchFamily="34" charset="0"/>
              </a:rPr>
              <a:t>Weighed down by the effects of war in Ukraine, high inflation, tighter monetary policy and financial market uncertainty, world merchandise trade growth is expected to slow to 0.8 per cent in 2023. It is however, expected to pick up to 3.3 per cent in 2024. </a:t>
            </a:r>
          </a:p>
          <a:p>
            <a:pPr marL="285750" indent="-285750" algn="just">
              <a:spcAft>
                <a:spcPts val="600"/>
              </a:spcAft>
              <a:buFont typeface="Arial" panose="020B0604020202020204" pitchFamily="34" charset="0"/>
              <a:buChar char="•"/>
            </a:pPr>
            <a:r>
              <a:rPr lang="en-US" dirty="0">
                <a:latin typeface="Bahnschrift" panose="020B0502040204020203" pitchFamily="34" charset="0"/>
                <a:ea typeface="Tahoma" panose="020B0604030504040204" pitchFamily="34" charset="0"/>
                <a:cs typeface="Tahoma" panose="020B0604030504040204" pitchFamily="34" charset="0"/>
              </a:rPr>
              <a:t>India’s exports stood at US$353.92 billion in Apr-Jan FY24 as compared to US$372 billion in same period last year, contracting by 4.9 per cent due to a demand slowdown witnessed in India’s major trading partners. </a:t>
            </a:r>
          </a:p>
          <a:p>
            <a:pPr algn="just">
              <a:spcAft>
                <a:spcPts val="600"/>
              </a:spcAft>
            </a:pPr>
            <a:endParaRPr lang="en-US" dirty="0">
              <a:solidFill>
                <a:srgbClr val="002060"/>
              </a:solidFill>
              <a:ea typeface="Tahoma" panose="020B0604030504040204" pitchFamily="34" charset="0"/>
              <a:cs typeface="Tahoma" panose="020B0604030504040204" pitchFamily="34" charset="0"/>
            </a:endParaRPr>
          </a:p>
        </p:txBody>
      </p:sp>
      <p:graphicFrame>
        <p:nvGraphicFramePr>
          <p:cNvPr id="5" name="Chart 4">
            <a:extLst>
              <a:ext uri="{FF2B5EF4-FFF2-40B4-BE49-F238E27FC236}">
                <a16:creationId xmlns:a16="http://schemas.microsoft.com/office/drawing/2014/main" id="{A8579335-61AE-7341-A075-C0CE149CDCB5}"/>
              </a:ext>
            </a:extLst>
          </p:cNvPr>
          <p:cNvGraphicFramePr>
            <a:graphicFrameLocks/>
          </p:cNvGraphicFramePr>
          <p:nvPr>
            <p:extLst>
              <p:ext uri="{D42A27DB-BD31-4B8C-83A1-F6EECF244321}">
                <p14:modId xmlns:p14="http://schemas.microsoft.com/office/powerpoint/2010/main" val="15552861"/>
              </p:ext>
            </p:extLst>
          </p:nvPr>
        </p:nvGraphicFramePr>
        <p:xfrm>
          <a:off x="909557" y="3087323"/>
          <a:ext cx="4572000" cy="34921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9839D5B2-B8F9-3EBA-A8D1-73950F348700}"/>
              </a:ext>
            </a:extLst>
          </p:cNvPr>
          <p:cNvGraphicFramePr>
            <a:graphicFrameLocks/>
          </p:cNvGraphicFramePr>
          <p:nvPr>
            <p:extLst>
              <p:ext uri="{D42A27DB-BD31-4B8C-83A1-F6EECF244321}">
                <p14:modId xmlns:p14="http://schemas.microsoft.com/office/powerpoint/2010/main" val="3522970268"/>
              </p:ext>
            </p:extLst>
          </p:nvPr>
        </p:nvGraphicFramePr>
        <p:xfrm>
          <a:off x="5952360" y="3088556"/>
          <a:ext cx="4764945" cy="34908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29512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6">
            <a:extLst>
              <a:ext uri="{FF2B5EF4-FFF2-40B4-BE49-F238E27FC236}">
                <a16:creationId xmlns:a16="http://schemas.microsoft.com/office/drawing/2014/main" id="{3D8BECFB-92CC-D20E-8787-E3575A71B602}"/>
              </a:ext>
            </a:extLst>
          </p:cNvPr>
          <p:cNvSpPr>
            <a:spLocks/>
          </p:cNvSpPr>
          <p:nvPr/>
        </p:nvSpPr>
        <p:spPr bwMode="auto">
          <a:xfrm>
            <a:off x="845262" y="187718"/>
            <a:ext cx="9468631" cy="871000"/>
          </a:xfrm>
          <a:custGeom>
            <a:avLst/>
            <a:gdLst>
              <a:gd name="T0" fmla="*/ 6730492 w 6731000"/>
              <a:gd name="T1" fmla="*/ 0 h 701675"/>
              <a:gd name="T2" fmla="*/ 259892 w 6731000"/>
              <a:gd name="T3" fmla="*/ 0 h 701675"/>
              <a:gd name="T4" fmla="*/ 0 w 6731000"/>
              <a:gd name="T5" fmla="*/ 701268 h 701675"/>
              <a:gd name="T6" fmla="*/ 6301651 w 6731000"/>
              <a:gd name="T7" fmla="*/ 701268 h 701675"/>
              <a:gd name="T8" fmla="*/ 6730492 w 6731000"/>
              <a:gd name="T9" fmla="*/ 0 h 701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31000" h="701675">
                <a:moveTo>
                  <a:pt x="6730492" y="0"/>
                </a:moveTo>
                <a:lnTo>
                  <a:pt x="259892" y="0"/>
                </a:lnTo>
                <a:lnTo>
                  <a:pt x="0" y="701268"/>
                </a:lnTo>
                <a:lnTo>
                  <a:pt x="6301651" y="701268"/>
                </a:lnTo>
                <a:lnTo>
                  <a:pt x="6730492" y="0"/>
                </a:lnTo>
                <a:close/>
              </a:path>
            </a:pathLst>
          </a:custGeom>
          <a:noFill/>
          <a:ln>
            <a:noFill/>
          </a:ln>
        </p:spPr>
        <p:txBody>
          <a:bodyPr lIns="0" tIns="0" rIns="0" bIns="0" anchor="ctr"/>
          <a:lstStyle/>
          <a:p>
            <a:pPr marL="0" lvl="1"/>
            <a:r>
              <a:rPr lang="en-US" sz="3200" b="1" dirty="0">
                <a:latin typeface="Bahnschrift" panose="020B0502040204020203" pitchFamily="34" charset="0"/>
                <a:ea typeface="+mj-ea"/>
                <a:cs typeface="+mj-cs"/>
              </a:rPr>
              <a:t>FDI FLOWS HAVE MODERATED; THOUGH INDIA IS  ONE OF THE MOST PREFERRED DESTINATION </a:t>
            </a:r>
          </a:p>
        </p:txBody>
      </p:sp>
      <p:sp>
        <p:nvSpPr>
          <p:cNvPr id="3" name="TextBox 2">
            <a:extLst>
              <a:ext uri="{FF2B5EF4-FFF2-40B4-BE49-F238E27FC236}">
                <a16:creationId xmlns:a16="http://schemas.microsoft.com/office/drawing/2014/main" id="{63DB64FD-8E91-9122-23B3-79B69232160C}"/>
              </a:ext>
            </a:extLst>
          </p:cNvPr>
          <p:cNvSpPr txBox="1"/>
          <p:nvPr/>
        </p:nvSpPr>
        <p:spPr>
          <a:xfrm>
            <a:off x="584610" y="1204717"/>
            <a:ext cx="10649804" cy="1795748"/>
          </a:xfrm>
          <a:prstGeom prst="rect">
            <a:avLst/>
          </a:prstGeom>
          <a:noFill/>
        </p:spPr>
        <p:txBody>
          <a:bodyPr wrap="square" rtlCol="0">
            <a:spAutoFit/>
          </a:bodyPr>
          <a:lstStyle/>
          <a:p>
            <a:pPr marL="285750" indent="-285750" algn="just">
              <a:lnSpc>
                <a:spcPct val="120000"/>
              </a:lnSpc>
              <a:spcAft>
                <a:spcPts val="600"/>
              </a:spcAft>
              <a:buFont typeface="Wingdings" panose="05000000000000000000" pitchFamily="2" charset="2"/>
              <a:buChar char="§"/>
            </a:pPr>
            <a:r>
              <a:rPr lang="en-US" dirty="0">
                <a:latin typeface="Bahnschrift" panose="020B0502040204020203" pitchFamily="34" charset="0"/>
                <a:ea typeface="Tahoma" panose="020B0604030504040204" pitchFamily="34" charset="0"/>
                <a:cs typeface="Tahoma" panose="020B0604030504040204" pitchFamily="34" charset="0"/>
              </a:rPr>
              <a:t>Gross FDI in India stood at US$71.4 billion in 2022-23. The cumulative gross FDI flows between Apr-Dec FY24 declined by 7.2 per cent as compared to corresponding period last year. </a:t>
            </a:r>
          </a:p>
          <a:p>
            <a:pPr marL="285750" indent="-285750" algn="just">
              <a:lnSpc>
                <a:spcPct val="120000"/>
              </a:lnSpc>
              <a:spcAft>
                <a:spcPts val="600"/>
              </a:spcAft>
              <a:buFont typeface="Wingdings" panose="05000000000000000000" pitchFamily="2" charset="2"/>
              <a:buChar char="§"/>
            </a:pPr>
            <a:r>
              <a:rPr lang="en-US" dirty="0">
                <a:latin typeface="Bahnschrift" panose="020B0502040204020203" pitchFamily="34" charset="0"/>
                <a:ea typeface="Tahoma" panose="020B0604030504040204" pitchFamily="34" charset="0"/>
                <a:cs typeface="Tahoma" panose="020B0604030504040204" pitchFamily="34" charset="0"/>
              </a:rPr>
              <a:t>India is the 8th most preferred global destination for FDI flows in 2022, as per the latest UNCTAD Global Investment Report 2023 and became the third-largest host country for greenfield project announcements and the second largest for international project finance deals. </a:t>
            </a:r>
          </a:p>
        </p:txBody>
      </p:sp>
      <p:graphicFrame>
        <p:nvGraphicFramePr>
          <p:cNvPr id="4" name="Chart 3">
            <a:extLst>
              <a:ext uri="{FF2B5EF4-FFF2-40B4-BE49-F238E27FC236}">
                <a16:creationId xmlns:a16="http://schemas.microsoft.com/office/drawing/2014/main" id="{8CFD3E8F-753E-9D26-8780-721DA997849C}"/>
              </a:ext>
            </a:extLst>
          </p:cNvPr>
          <p:cNvGraphicFramePr/>
          <p:nvPr>
            <p:extLst>
              <p:ext uri="{D42A27DB-BD31-4B8C-83A1-F6EECF244321}">
                <p14:modId xmlns:p14="http://schemas.microsoft.com/office/powerpoint/2010/main" val="1457045096"/>
              </p:ext>
            </p:extLst>
          </p:nvPr>
        </p:nvGraphicFramePr>
        <p:xfrm>
          <a:off x="631861" y="3076879"/>
          <a:ext cx="5318365" cy="324835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57CF9104-8D65-9ABB-6DED-5B92292AB3CC}"/>
              </a:ext>
            </a:extLst>
          </p:cNvPr>
          <p:cNvSpPr txBox="1"/>
          <p:nvPr/>
        </p:nvSpPr>
        <p:spPr>
          <a:xfrm>
            <a:off x="631861" y="6419429"/>
            <a:ext cx="4291967" cy="276999"/>
          </a:xfrm>
          <a:prstGeom prst="rect">
            <a:avLst/>
          </a:prstGeom>
          <a:noFill/>
        </p:spPr>
        <p:txBody>
          <a:bodyPr wrap="square" rtlCol="0">
            <a:spAutoFit/>
          </a:bodyPr>
          <a:lstStyle/>
          <a:p>
            <a:r>
              <a:rPr lang="en-US" sz="1200" dirty="0"/>
              <a:t>Source: RBI</a:t>
            </a:r>
          </a:p>
        </p:txBody>
      </p:sp>
      <p:sp>
        <p:nvSpPr>
          <p:cNvPr id="6" name="TextBox 5">
            <a:extLst>
              <a:ext uri="{FF2B5EF4-FFF2-40B4-BE49-F238E27FC236}">
                <a16:creationId xmlns:a16="http://schemas.microsoft.com/office/drawing/2014/main" id="{F30A7B63-594A-2D46-CB6C-9AE7AEA07DEC}"/>
              </a:ext>
            </a:extLst>
          </p:cNvPr>
          <p:cNvSpPr txBox="1"/>
          <p:nvPr/>
        </p:nvSpPr>
        <p:spPr>
          <a:xfrm>
            <a:off x="6180023" y="6404852"/>
            <a:ext cx="3943350" cy="276999"/>
          </a:xfrm>
          <a:prstGeom prst="rect">
            <a:avLst/>
          </a:prstGeom>
          <a:noFill/>
        </p:spPr>
        <p:txBody>
          <a:bodyPr wrap="square" rtlCol="0">
            <a:spAutoFit/>
          </a:bodyPr>
          <a:lstStyle/>
          <a:p>
            <a:r>
              <a:rPr lang="en-US" sz="1200" dirty="0"/>
              <a:t>Source: UNCTAD Global Investment Report 2023</a:t>
            </a:r>
          </a:p>
        </p:txBody>
      </p:sp>
      <p:graphicFrame>
        <p:nvGraphicFramePr>
          <p:cNvPr id="7" name="Chart 6">
            <a:extLst>
              <a:ext uri="{FF2B5EF4-FFF2-40B4-BE49-F238E27FC236}">
                <a16:creationId xmlns:a16="http://schemas.microsoft.com/office/drawing/2014/main" id="{A57C5049-EAA9-C53C-CF60-FE386C76709E}"/>
              </a:ext>
            </a:extLst>
          </p:cNvPr>
          <p:cNvGraphicFramePr>
            <a:graphicFrameLocks/>
          </p:cNvGraphicFramePr>
          <p:nvPr>
            <p:extLst>
              <p:ext uri="{D42A27DB-BD31-4B8C-83A1-F6EECF244321}">
                <p14:modId xmlns:p14="http://schemas.microsoft.com/office/powerpoint/2010/main" val="942707098"/>
              </p:ext>
            </p:extLst>
          </p:nvPr>
        </p:nvGraphicFramePr>
        <p:xfrm>
          <a:off x="6291565" y="3076878"/>
          <a:ext cx="4906522" cy="3248345"/>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a:extLst>
              <a:ext uri="{FF2B5EF4-FFF2-40B4-BE49-F238E27FC236}">
                <a16:creationId xmlns:a16="http://schemas.microsoft.com/office/drawing/2014/main" id="{B6978A18-682E-6437-8601-BA1720A5DEEE}"/>
              </a:ext>
            </a:extLst>
          </p:cNvPr>
          <p:cNvCxnSpPr>
            <a:cxnSpLocks/>
          </p:cNvCxnSpPr>
          <p:nvPr/>
        </p:nvCxnSpPr>
        <p:spPr>
          <a:xfrm>
            <a:off x="673768" y="1152889"/>
            <a:ext cx="8951495" cy="0"/>
          </a:xfrm>
          <a:prstGeom prst="line">
            <a:avLst/>
          </a:prstGeom>
          <a:ln w="57150">
            <a:solidFill>
              <a:srgbClr val="26145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768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4D229F35-88C5-37D5-9D74-4B5E9B1A2D41}"/>
              </a:ext>
            </a:extLst>
          </p:cNvPr>
          <p:cNvSpPr txBox="1">
            <a:spLocks/>
          </p:cNvSpPr>
          <p:nvPr/>
        </p:nvSpPr>
        <p:spPr>
          <a:xfrm>
            <a:off x="1524000" y="2141147"/>
            <a:ext cx="9144000" cy="2575706"/>
          </a:xfrm>
          <a:prstGeom prst="rect">
            <a:avLst/>
          </a:prstGeom>
          <a:solidFill>
            <a:srgbClr val="26145D"/>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solidFill>
                  <a:schemeClr val="bg1"/>
                </a:solidFill>
                <a:latin typeface="Bahnschrift" panose="020B0502040204020203" pitchFamily="34" charset="0"/>
              </a:rPr>
              <a:t>DOING BUSINESS IN INDIA</a:t>
            </a:r>
            <a:endParaRPr lang="en-US" sz="3200" b="1" dirty="0">
              <a:solidFill>
                <a:schemeClr val="bg1"/>
              </a:solidFill>
              <a:latin typeface="Bahnschrift" panose="020B0502040204020203" pitchFamily="34" charset="0"/>
            </a:endParaRPr>
          </a:p>
          <a:p>
            <a:pPr marL="0" indent="0" algn="ctr">
              <a:lnSpc>
                <a:spcPts val="3000"/>
              </a:lnSpc>
              <a:buNone/>
            </a:pPr>
            <a:endParaRPr lang="en-US" sz="3200" b="1" dirty="0">
              <a:solidFill>
                <a:schemeClr val="bg1"/>
              </a:solidFill>
            </a:endParaRPr>
          </a:p>
        </p:txBody>
      </p:sp>
    </p:spTree>
    <p:extLst>
      <p:ext uri="{BB962C8B-B14F-4D97-AF65-F5344CB8AC3E}">
        <p14:creationId xmlns:p14="http://schemas.microsoft.com/office/powerpoint/2010/main" val="1819703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6">
            <a:extLst>
              <a:ext uri="{FF2B5EF4-FFF2-40B4-BE49-F238E27FC236}">
                <a16:creationId xmlns:a16="http://schemas.microsoft.com/office/drawing/2014/main" id="{CA602732-736C-6171-CEDB-8649478EC5FF}"/>
              </a:ext>
            </a:extLst>
          </p:cNvPr>
          <p:cNvSpPr>
            <a:spLocks/>
          </p:cNvSpPr>
          <p:nvPr/>
        </p:nvSpPr>
        <p:spPr bwMode="auto">
          <a:xfrm>
            <a:off x="673768" y="174078"/>
            <a:ext cx="9738593" cy="871000"/>
          </a:xfrm>
          <a:custGeom>
            <a:avLst/>
            <a:gdLst>
              <a:gd name="T0" fmla="*/ 6730492 w 6731000"/>
              <a:gd name="T1" fmla="*/ 0 h 701675"/>
              <a:gd name="T2" fmla="*/ 259892 w 6731000"/>
              <a:gd name="T3" fmla="*/ 0 h 701675"/>
              <a:gd name="T4" fmla="*/ 0 w 6731000"/>
              <a:gd name="T5" fmla="*/ 701268 h 701675"/>
              <a:gd name="T6" fmla="*/ 6301651 w 6731000"/>
              <a:gd name="T7" fmla="*/ 701268 h 701675"/>
              <a:gd name="T8" fmla="*/ 6730492 w 6731000"/>
              <a:gd name="T9" fmla="*/ 0 h 701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31000" h="701675">
                <a:moveTo>
                  <a:pt x="6730492" y="0"/>
                </a:moveTo>
                <a:lnTo>
                  <a:pt x="259892" y="0"/>
                </a:lnTo>
                <a:lnTo>
                  <a:pt x="0" y="701268"/>
                </a:lnTo>
                <a:lnTo>
                  <a:pt x="6301651" y="701268"/>
                </a:lnTo>
                <a:lnTo>
                  <a:pt x="6730492" y="0"/>
                </a:lnTo>
                <a:close/>
              </a:path>
            </a:pathLst>
          </a:custGeom>
          <a:noFill/>
          <a:ln>
            <a:noFill/>
          </a:ln>
        </p:spPr>
        <p:txBody>
          <a:bodyPr lIns="0" tIns="0" rIns="0" bIns="0" anchor="ctr"/>
          <a:lstStyle/>
          <a:p>
            <a:pPr marL="0" lvl="1"/>
            <a:r>
              <a:rPr lang="en-US" sz="2800" b="1" dirty="0">
                <a:latin typeface="Bahnschrift" panose="020B0502040204020203" pitchFamily="34" charset="0"/>
                <a:ea typeface="+mj-ea"/>
                <a:cs typeface="+mj-cs"/>
              </a:rPr>
              <a:t>SHARP IMPROVEMENT IN INDIA’S RANKING AS PER THE DOING BUSINESS REPORT BY THE WORLD BANK </a:t>
            </a:r>
          </a:p>
        </p:txBody>
      </p:sp>
      <p:cxnSp>
        <p:nvCxnSpPr>
          <p:cNvPr id="3" name="Straight Connector 2">
            <a:extLst>
              <a:ext uri="{FF2B5EF4-FFF2-40B4-BE49-F238E27FC236}">
                <a16:creationId xmlns:a16="http://schemas.microsoft.com/office/drawing/2014/main" id="{B6BA402F-6584-0FE5-FF11-A09B8AFB0F01}"/>
              </a:ext>
            </a:extLst>
          </p:cNvPr>
          <p:cNvCxnSpPr>
            <a:cxnSpLocks/>
          </p:cNvCxnSpPr>
          <p:nvPr/>
        </p:nvCxnSpPr>
        <p:spPr>
          <a:xfrm>
            <a:off x="673768" y="1152889"/>
            <a:ext cx="8951495" cy="0"/>
          </a:xfrm>
          <a:prstGeom prst="line">
            <a:avLst/>
          </a:prstGeom>
          <a:ln w="57150">
            <a:solidFill>
              <a:srgbClr val="26145D"/>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94A2767-F388-818C-717F-E19FD9047639}"/>
              </a:ext>
            </a:extLst>
          </p:cNvPr>
          <p:cNvSpPr txBox="1"/>
          <p:nvPr/>
        </p:nvSpPr>
        <p:spPr>
          <a:xfrm>
            <a:off x="584610" y="1140549"/>
            <a:ext cx="10649804" cy="2205091"/>
          </a:xfrm>
          <a:prstGeom prst="rect">
            <a:avLst/>
          </a:prstGeom>
          <a:noFill/>
        </p:spPr>
        <p:txBody>
          <a:bodyPr wrap="square" rtlCol="0">
            <a:spAutoFit/>
          </a:bodyPr>
          <a:lstStyle/>
          <a:p>
            <a:pPr marL="285750" indent="-285750" algn="just">
              <a:lnSpc>
                <a:spcPct val="120000"/>
              </a:lnSpc>
              <a:spcAft>
                <a:spcPts val="600"/>
              </a:spcAft>
              <a:buFont typeface="Wingdings" panose="05000000000000000000" pitchFamily="2" charset="2"/>
              <a:buChar char="§"/>
            </a:pPr>
            <a:r>
              <a:rPr lang="en-US" dirty="0">
                <a:latin typeface="Bahnschrift" panose="020B0502040204020203" pitchFamily="34" charset="0"/>
                <a:ea typeface="Tahoma" panose="020B0604030504040204" pitchFamily="34" charset="0"/>
                <a:cs typeface="Tahoma" panose="020B0604030504040204" pitchFamily="34" charset="0"/>
              </a:rPr>
              <a:t>As per World Bank’s global ranking of 190 economies on </a:t>
            </a:r>
            <a:r>
              <a:rPr lang="en-US" b="1" dirty="0">
                <a:latin typeface="Bahnschrift" panose="020B0502040204020203" pitchFamily="34" charset="0"/>
                <a:ea typeface="Tahoma" panose="020B0604030504040204" pitchFamily="34" charset="0"/>
                <a:cs typeface="Tahoma" panose="020B0604030504040204" pitchFamily="34" charset="0"/>
              </a:rPr>
              <a:t>Business and Regulatory Environment</a:t>
            </a:r>
            <a:r>
              <a:rPr lang="en-US" dirty="0">
                <a:latin typeface="Bahnschrift" panose="020B0502040204020203" pitchFamily="34" charset="0"/>
                <a:ea typeface="Tahoma" panose="020B0604030504040204" pitchFamily="34" charset="0"/>
                <a:cs typeface="Tahoma" panose="020B0604030504040204" pitchFamily="34" charset="0"/>
              </a:rPr>
              <a:t>, India’s ranking improved sharply from 142nd position in 2015 to 63rd position in 2020. </a:t>
            </a:r>
          </a:p>
          <a:p>
            <a:pPr marL="285750" indent="-285750" algn="just">
              <a:lnSpc>
                <a:spcPct val="120000"/>
              </a:lnSpc>
              <a:spcAft>
                <a:spcPts val="600"/>
              </a:spcAft>
              <a:buFont typeface="Wingdings" panose="05000000000000000000" pitchFamily="2" charset="2"/>
              <a:buChar char="§"/>
            </a:pPr>
            <a:r>
              <a:rPr lang="en-US" b="1" dirty="0">
                <a:latin typeface="Bahnschrift" panose="020B0502040204020203" pitchFamily="34" charset="0"/>
                <a:ea typeface="Tahoma" panose="020B0604030504040204" pitchFamily="34" charset="0"/>
                <a:cs typeface="Tahoma" panose="020B0604030504040204" pitchFamily="34" charset="0"/>
              </a:rPr>
              <a:t>Resolving Insolvency, Dealing with Construction Permits </a:t>
            </a:r>
            <a:r>
              <a:rPr lang="en-US" dirty="0">
                <a:latin typeface="Bahnschrift" panose="020B0502040204020203" pitchFamily="34" charset="0"/>
                <a:ea typeface="Tahoma" panose="020B0604030504040204" pitchFamily="34" charset="0"/>
                <a:cs typeface="Tahoma" panose="020B0604030504040204" pitchFamily="34" charset="0"/>
              </a:rPr>
              <a:t>and </a:t>
            </a:r>
            <a:r>
              <a:rPr lang="en-US" b="1" dirty="0">
                <a:latin typeface="Bahnschrift" panose="020B0502040204020203" pitchFamily="34" charset="0"/>
                <a:ea typeface="Tahoma" panose="020B0604030504040204" pitchFamily="34" charset="0"/>
                <a:cs typeface="Tahoma" panose="020B0604030504040204" pitchFamily="34" charset="0"/>
              </a:rPr>
              <a:t>Trading across Borders </a:t>
            </a:r>
            <a:r>
              <a:rPr lang="en-US" dirty="0">
                <a:latin typeface="Bahnschrift" panose="020B0502040204020203" pitchFamily="34" charset="0"/>
                <a:ea typeface="Tahoma" panose="020B0604030504040204" pitchFamily="34" charset="0"/>
                <a:cs typeface="Tahoma" panose="020B0604030504040204" pitchFamily="34" charset="0"/>
              </a:rPr>
              <a:t>have witnessed significant improvement in 2020.</a:t>
            </a:r>
          </a:p>
          <a:p>
            <a:pPr marL="285750" indent="-285750" algn="just">
              <a:lnSpc>
                <a:spcPct val="120000"/>
              </a:lnSpc>
              <a:spcAft>
                <a:spcPts val="600"/>
              </a:spcAft>
              <a:buFont typeface="Wingdings" panose="05000000000000000000" pitchFamily="2" charset="2"/>
              <a:buChar char="§"/>
            </a:pPr>
            <a:r>
              <a:rPr lang="en-US" dirty="0">
                <a:latin typeface="Bahnschrift" panose="020B0502040204020203" pitchFamily="34" charset="0"/>
                <a:ea typeface="Tahoma" panose="020B0604030504040204" pitchFamily="34" charset="0"/>
                <a:cs typeface="Tahoma" panose="020B0604030504040204" pitchFamily="34" charset="0"/>
              </a:rPr>
              <a:t>There’s till a long way to go in areas such as </a:t>
            </a:r>
            <a:r>
              <a:rPr lang="en-US" b="1" dirty="0">
                <a:latin typeface="Bahnschrift" panose="020B0502040204020203" pitchFamily="34" charset="0"/>
                <a:ea typeface="Tahoma" panose="020B0604030504040204" pitchFamily="34" charset="0"/>
                <a:cs typeface="Tahoma" panose="020B0604030504040204" pitchFamily="34" charset="0"/>
              </a:rPr>
              <a:t>Enforcing Contracts, Registering Property, Starting a Business, </a:t>
            </a:r>
            <a:r>
              <a:rPr lang="en-US" dirty="0">
                <a:latin typeface="Bahnschrift" panose="020B0502040204020203" pitchFamily="34" charset="0"/>
                <a:ea typeface="Tahoma" panose="020B0604030504040204" pitchFamily="34" charset="0"/>
                <a:cs typeface="Tahoma" panose="020B0604030504040204" pitchFamily="34" charset="0"/>
              </a:rPr>
              <a:t>and </a:t>
            </a:r>
            <a:r>
              <a:rPr lang="en-US" b="1" dirty="0">
                <a:latin typeface="Bahnschrift" panose="020B0502040204020203" pitchFamily="34" charset="0"/>
                <a:ea typeface="Tahoma" panose="020B0604030504040204" pitchFamily="34" charset="0"/>
                <a:cs typeface="Tahoma" panose="020B0604030504040204" pitchFamily="34" charset="0"/>
              </a:rPr>
              <a:t>Paying Taxes</a:t>
            </a:r>
            <a:r>
              <a:rPr lang="en-US" dirty="0">
                <a:latin typeface="Bahnschrift" panose="020B0502040204020203" pitchFamily="34" charset="0"/>
                <a:ea typeface="Tahoma" panose="020B0604030504040204" pitchFamily="34" charset="0"/>
                <a:cs typeface="Tahoma" panose="020B0604030504040204" pitchFamily="34" charset="0"/>
              </a:rPr>
              <a:t>, where we have still not joined the league of top 100. </a:t>
            </a:r>
          </a:p>
        </p:txBody>
      </p:sp>
      <p:graphicFrame>
        <p:nvGraphicFramePr>
          <p:cNvPr id="5" name="Chart 4">
            <a:extLst>
              <a:ext uri="{FF2B5EF4-FFF2-40B4-BE49-F238E27FC236}">
                <a16:creationId xmlns:a16="http://schemas.microsoft.com/office/drawing/2014/main" id="{C5B05AB8-32D7-47BE-5D71-FD310BD77004}"/>
              </a:ext>
            </a:extLst>
          </p:cNvPr>
          <p:cNvGraphicFramePr>
            <a:graphicFrameLocks/>
          </p:cNvGraphicFramePr>
          <p:nvPr>
            <p:extLst>
              <p:ext uri="{D42A27DB-BD31-4B8C-83A1-F6EECF244321}">
                <p14:modId xmlns:p14="http://schemas.microsoft.com/office/powerpoint/2010/main" val="3383001618"/>
              </p:ext>
            </p:extLst>
          </p:nvPr>
        </p:nvGraphicFramePr>
        <p:xfrm>
          <a:off x="504748" y="3319192"/>
          <a:ext cx="4491322" cy="327729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B920CA89-6DBB-3573-C3F7-F06CBA5773A3}"/>
              </a:ext>
            </a:extLst>
          </p:cNvPr>
          <p:cNvSpPr txBox="1"/>
          <p:nvPr/>
        </p:nvSpPr>
        <p:spPr>
          <a:xfrm>
            <a:off x="440280" y="6604100"/>
            <a:ext cx="4291967" cy="276999"/>
          </a:xfrm>
          <a:prstGeom prst="rect">
            <a:avLst/>
          </a:prstGeom>
          <a:noFill/>
        </p:spPr>
        <p:txBody>
          <a:bodyPr wrap="square" rtlCol="0">
            <a:spAutoFit/>
          </a:bodyPr>
          <a:lstStyle/>
          <a:p>
            <a:r>
              <a:rPr lang="en-US" sz="1200" dirty="0"/>
              <a:t>Source: World Bank </a:t>
            </a:r>
          </a:p>
        </p:txBody>
      </p:sp>
      <p:graphicFrame>
        <p:nvGraphicFramePr>
          <p:cNvPr id="7" name="Chart 6">
            <a:extLst>
              <a:ext uri="{FF2B5EF4-FFF2-40B4-BE49-F238E27FC236}">
                <a16:creationId xmlns:a16="http://schemas.microsoft.com/office/drawing/2014/main" id="{A3FECAA0-22BB-028B-035D-193B0243EE90}"/>
              </a:ext>
            </a:extLst>
          </p:cNvPr>
          <p:cNvGraphicFramePr>
            <a:graphicFrameLocks/>
          </p:cNvGraphicFramePr>
          <p:nvPr>
            <p:extLst>
              <p:ext uri="{D42A27DB-BD31-4B8C-83A1-F6EECF244321}">
                <p14:modId xmlns:p14="http://schemas.microsoft.com/office/powerpoint/2010/main" val="2345265593"/>
              </p:ext>
            </p:extLst>
          </p:nvPr>
        </p:nvGraphicFramePr>
        <p:xfrm>
          <a:off x="5309937" y="3313556"/>
          <a:ext cx="6297453" cy="32772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77285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6">
            <a:extLst>
              <a:ext uri="{FF2B5EF4-FFF2-40B4-BE49-F238E27FC236}">
                <a16:creationId xmlns:a16="http://schemas.microsoft.com/office/drawing/2014/main" id="{333B51B7-2ADC-6796-676F-7313E1DB8F0E}"/>
              </a:ext>
            </a:extLst>
          </p:cNvPr>
          <p:cNvSpPr>
            <a:spLocks/>
          </p:cNvSpPr>
          <p:nvPr/>
        </p:nvSpPr>
        <p:spPr bwMode="auto">
          <a:xfrm>
            <a:off x="673768" y="174078"/>
            <a:ext cx="9738593" cy="871000"/>
          </a:xfrm>
          <a:custGeom>
            <a:avLst/>
            <a:gdLst>
              <a:gd name="T0" fmla="*/ 6730492 w 6731000"/>
              <a:gd name="T1" fmla="*/ 0 h 701675"/>
              <a:gd name="T2" fmla="*/ 259892 w 6731000"/>
              <a:gd name="T3" fmla="*/ 0 h 701675"/>
              <a:gd name="T4" fmla="*/ 0 w 6731000"/>
              <a:gd name="T5" fmla="*/ 701268 h 701675"/>
              <a:gd name="T6" fmla="*/ 6301651 w 6731000"/>
              <a:gd name="T7" fmla="*/ 701268 h 701675"/>
              <a:gd name="T8" fmla="*/ 6730492 w 6731000"/>
              <a:gd name="T9" fmla="*/ 0 h 701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31000" h="701675">
                <a:moveTo>
                  <a:pt x="6730492" y="0"/>
                </a:moveTo>
                <a:lnTo>
                  <a:pt x="259892" y="0"/>
                </a:lnTo>
                <a:lnTo>
                  <a:pt x="0" y="701268"/>
                </a:lnTo>
                <a:lnTo>
                  <a:pt x="6301651" y="701268"/>
                </a:lnTo>
                <a:lnTo>
                  <a:pt x="6730492" y="0"/>
                </a:lnTo>
                <a:close/>
              </a:path>
            </a:pathLst>
          </a:custGeom>
          <a:noFill/>
          <a:ln>
            <a:noFill/>
          </a:ln>
        </p:spPr>
        <p:txBody>
          <a:bodyPr lIns="0" tIns="0" rIns="0" bIns="0" anchor="ctr"/>
          <a:lstStyle/>
          <a:p>
            <a:pPr marL="0" lvl="1"/>
            <a:r>
              <a:rPr lang="en-US" sz="3200" b="1" dirty="0">
                <a:latin typeface="Bahnschrift" panose="020B0502040204020203" pitchFamily="34" charset="0"/>
                <a:ea typeface="+mj-ea"/>
                <a:cs typeface="+mj-cs"/>
              </a:rPr>
              <a:t>INDIA RANKS 40</a:t>
            </a:r>
            <a:r>
              <a:rPr lang="en-US" sz="3200" b="1" baseline="30000" dirty="0">
                <a:latin typeface="Bahnschrift" panose="020B0502040204020203" pitchFamily="34" charset="0"/>
                <a:ea typeface="+mj-ea"/>
                <a:cs typeface="+mj-cs"/>
              </a:rPr>
              <a:t>TH</a:t>
            </a:r>
            <a:r>
              <a:rPr lang="en-US" sz="3200" b="1" dirty="0">
                <a:latin typeface="Bahnschrift" panose="020B0502040204020203" pitchFamily="34" charset="0"/>
                <a:ea typeface="+mj-ea"/>
                <a:cs typeface="+mj-cs"/>
              </a:rPr>
              <a:t> IN TERMS OF WORLD COMPETITIVENESS RANKINGS BY IMD </a:t>
            </a:r>
          </a:p>
        </p:txBody>
      </p:sp>
      <p:cxnSp>
        <p:nvCxnSpPr>
          <p:cNvPr id="3" name="Straight Connector 2">
            <a:extLst>
              <a:ext uri="{FF2B5EF4-FFF2-40B4-BE49-F238E27FC236}">
                <a16:creationId xmlns:a16="http://schemas.microsoft.com/office/drawing/2014/main" id="{B58F206C-3334-DE2E-A2BA-A38FDF87D051}"/>
              </a:ext>
            </a:extLst>
          </p:cNvPr>
          <p:cNvCxnSpPr>
            <a:cxnSpLocks/>
          </p:cNvCxnSpPr>
          <p:nvPr/>
        </p:nvCxnSpPr>
        <p:spPr>
          <a:xfrm>
            <a:off x="673768" y="1152889"/>
            <a:ext cx="8951495" cy="0"/>
          </a:xfrm>
          <a:prstGeom prst="line">
            <a:avLst/>
          </a:prstGeom>
          <a:ln w="57150">
            <a:solidFill>
              <a:srgbClr val="26145D"/>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02B04BF-256C-52E6-D24A-25AC48F050CC}"/>
              </a:ext>
            </a:extLst>
          </p:cNvPr>
          <p:cNvSpPr txBox="1"/>
          <p:nvPr/>
        </p:nvSpPr>
        <p:spPr>
          <a:xfrm>
            <a:off x="488560" y="6319749"/>
            <a:ext cx="4291967" cy="461665"/>
          </a:xfrm>
          <a:prstGeom prst="rect">
            <a:avLst/>
          </a:prstGeom>
          <a:noFill/>
        </p:spPr>
        <p:txBody>
          <a:bodyPr wrap="square" rtlCol="0">
            <a:spAutoFit/>
          </a:bodyPr>
          <a:lstStyle/>
          <a:p>
            <a:r>
              <a:rPr lang="en-US" sz="1200" i="1" dirty="0"/>
              <a:t>Note: figures in parentheses denote world rankings </a:t>
            </a:r>
            <a:endParaRPr lang="en-US" sz="1200" dirty="0"/>
          </a:p>
          <a:p>
            <a:r>
              <a:rPr lang="en-US" sz="1200" dirty="0"/>
              <a:t>Source: IMD Business School </a:t>
            </a:r>
          </a:p>
        </p:txBody>
      </p:sp>
      <p:graphicFrame>
        <p:nvGraphicFramePr>
          <p:cNvPr id="6" name="Chart 5">
            <a:extLst>
              <a:ext uri="{FF2B5EF4-FFF2-40B4-BE49-F238E27FC236}">
                <a16:creationId xmlns:a16="http://schemas.microsoft.com/office/drawing/2014/main" id="{E9BAE26F-A004-FAFD-C2BC-A6DC37B85C72}"/>
              </a:ext>
            </a:extLst>
          </p:cNvPr>
          <p:cNvGraphicFramePr/>
          <p:nvPr>
            <p:extLst>
              <p:ext uri="{D42A27DB-BD31-4B8C-83A1-F6EECF244321}">
                <p14:modId xmlns:p14="http://schemas.microsoft.com/office/powerpoint/2010/main" val="389902458"/>
              </p:ext>
            </p:extLst>
          </p:nvPr>
        </p:nvGraphicFramePr>
        <p:xfrm>
          <a:off x="5953586" y="1731333"/>
          <a:ext cx="5566469" cy="242472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33D6E7B5-5D73-D679-8510-834C2E459195}"/>
              </a:ext>
            </a:extLst>
          </p:cNvPr>
          <p:cNvSpPr txBox="1"/>
          <p:nvPr/>
        </p:nvSpPr>
        <p:spPr>
          <a:xfrm>
            <a:off x="6523238" y="1354896"/>
            <a:ext cx="4578409" cy="523220"/>
          </a:xfrm>
          <a:prstGeom prst="rect">
            <a:avLst/>
          </a:prstGeom>
          <a:noFill/>
        </p:spPr>
        <p:txBody>
          <a:bodyPr wrap="square">
            <a:spAutoFit/>
          </a:bodyPr>
          <a:lstStyle/>
          <a:p>
            <a:pPr algn="ctr"/>
            <a:r>
              <a:rPr lang="en-US" altLang="en-US" sz="1400" b="1" dirty="0">
                <a:latin typeface="Arial" panose="020B0604020202020204" pitchFamily="34" charset="0"/>
                <a:cs typeface="Times New Roman" panose="02020603050405020304" pitchFamily="18" charset="0"/>
              </a:rPr>
              <a:t>World Competitiveness Rankings – Recent trend in India’s performance</a:t>
            </a:r>
            <a:endParaRPr lang="en-US" sz="1400" b="1" dirty="0">
              <a:latin typeface="Arial" panose="020B060402020202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447DEC7C-9B8D-452E-1A7A-0807CF2520C9}"/>
              </a:ext>
            </a:extLst>
          </p:cNvPr>
          <p:cNvSpPr/>
          <p:nvPr/>
        </p:nvSpPr>
        <p:spPr>
          <a:xfrm>
            <a:off x="5953586" y="1364510"/>
            <a:ext cx="5566469" cy="2791545"/>
          </a:xfrm>
          <a:prstGeom prst="rect">
            <a:avLst/>
          </a:prstGeom>
          <a:noFill/>
          <a:ln>
            <a:solidFill>
              <a:schemeClr val="bg1">
                <a:lumMod val="65000"/>
              </a:schemeClr>
            </a:solidFill>
          </a:ln>
          <a:effectLst>
            <a:outerShdw blurRad="241300" dist="38100" dir="5400000" sx="102000" sy="102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9" name="Table 8">
            <a:extLst>
              <a:ext uri="{FF2B5EF4-FFF2-40B4-BE49-F238E27FC236}">
                <a16:creationId xmlns:a16="http://schemas.microsoft.com/office/drawing/2014/main" id="{BCAD8D77-CA2F-B734-1B7A-3DDD23BEFB30}"/>
              </a:ext>
            </a:extLst>
          </p:cNvPr>
          <p:cNvGraphicFramePr>
            <a:graphicFrameLocks noGrp="1"/>
          </p:cNvGraphicFramePr>
          <p:nvPr>
            <p:extLst>
              <p:ext uri="{D42A27DB-BD31-4B8C-83A1-F6EECF244321}">
                <p14:modId xmlns:p14="http://schemas.microsoft.com/office/powerpoint/2010/main" val="4151881844"/>
              </p:ext>
            </p:extLst>
          </p:nvPr>
        </p:nvGraphicFramePr>
        <p:xfrm>
          <a:off x="596321" y="4263870"/>
          <a:ext cx="10999358" cy="2034108"/>
        </p:xfrm>
        <a:graphic>
          <a:graphicData uri="http://schemas.openxmlformats.org/drawingml/2006/table">
            <a:tbl>
              <a:tblPr firstRow="1" firstCol="1" bandRow="1"/>
              <a:tblGrid>
                <a:gridCol w="1636092">
                  <a:extLst>
                    <a:ext uri="{9D8B030D-6E8A-4147-A177-3AD203B41FA5}">
                      <a16:colId xmlns:a16="http://schemas.microsoft.com/office/drawing/2014/main" val="2378862932"/>
                    </a:ext>
                  </a:extLst>
                </a:gridCol>
                <a:gridCol w="1047537">
                  <a:extLst>
                    <a:ext uri="{9D8B030D-6E8A-4147-A177-3AD203B41FA5}">
                      <a16:colId xmlns:a16="http://schemas.microsoft.com/office/drawing/2014/main" val="3604507101"/>
                    </a:ext>
                  </a:extLst>
                </a:gridCol>
                <a:gridCol w="1163085">
                  <a:extLst>
                    <a:ext uri="{9D8B030D-6E8A-4147-A177-3AD203B41FA5}">
                      <a16:colId xmlns:a16="http://schemas.microsoft.com/office/drawing/2014/main" val="1143833237"/>
                    </a:ext>
                  </a:extLst>
                </a:gridCol>
                <a:gridCol w="1192108">
                  <a:extLst>
                    <a:ext uri="{9D8B030D-6E8A-4147-A177-3AD203B41FA5}">
                      <a16:colId xmlns:a16="http://schemas.microsoft.com/office/drawing/2014/main" val="3242179451"/>
                    </a:ext>
                  </a:extLst>
                </a:gridCol>
                <a:gridCol w="1192108">
                  <a:extLst>
                    <a:ext uri="{9D8B030D-6E8A-4147-A177-3AD203B41FA5}">
                      <a16:colId xmlns:a16="http://schemas.microsoft.com/office/drawing/2014/main" val="2772097120"/>
                    </a:ext>
                  </a:extLst>
                </a:gridCol>
                <a:gridCol w="1192108">
                  <a:extLst>
                    <a:ext uri="{9D8B030D-6E8A-4147-A177-3AD203B41FA5}">
                      <a16:colId xmlns:a16="http://schemas.microsoft.com/office/drawing/2014/main" val="2202343807"/>
                    </a:ext>
                  </a:extLst>
                </a:gridCol>
                <a:gridCol w="1192108">
                  <a:extLst>
                    <a:ext uri="{9D8B030D-6E8A-4147-A177-3AD203B41FA5}">
                      <a16:colId xmlns:a16="http://schemas.microsoft.com/office/drawing/2014/main" val="2587819065"/>
                    </a:ext>
                  </a:extLst>
                </a:gridCol>
                <a:gridCol w="1303999">
                  <a:extLst>
                    <a:ext uri="{9D8B030D-6E8A-4147-A177-3AD203B41FA5}">
                      <a16:colId xmlns:a16="http://schemas.microsoft.com/office/drawing/2014/main" val="1687657827"/>
                    </a:ext>
                  </a:extLst>
                </a:gridCol>
                <a:gridCol w="1080213">
                  <a:extLst>
                    <a:ext uri="{9D8B030D-6E8A-4147-A177-3AD203B41FA5}">
                      <a16:colId xmlns:a16="http://schemas.microsoft.com/office/drawing/2014/main" val="782121061"/>
                    </a:ext>
                  </a:extLst>
                </a:gridCol>
              </a:tblGrid>
              <a:tr h="61874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0000"/>
                        </a:lnSpc>
                        <a:spcBef>
                          <a:spcPts val="0"/>
                        </a:spcBef>
                        <a:spcAft>
                          <a:spcPts val="0"/>
                        </a:spcAft>
                      </a:pPr>
                      <a:r>
                        <a:rPr lang="en-IN" sz="1500" dirty="0">
                          <a:effectLst/>
                        </a:rPr>
                        <a:t>Indicator</a:t>
                      </a:r>
                    </a:p>
                    <a:p>
                      <a:pPr algn="ctr">
                        <a:lnSpc>
                          <a:spcPct val="100000"/>
                        </a:lnSpc>
                        <a:spcBef>
                          <a:spcPts val="0"/>
                        </a:spcBef>
                        <a:spcAft>
                          <a:spcPts val="0"/>
                        </a:spcAft>
                      </a:pPr>
                      <a:r>
                        <a:rPr lang="en-IN" sz="1500" dirty="0">
                          <a:effectLst/>
                          <a:latin typeface="Calibri" panose="020F0502020204030204" pitchFamily="34" charset="0"/>
                          <a:ea typeface="Calibri" panose="020F0502020204030204" pitchFamily="34" charset="0"/>
                          <a:cs typeface="Times New Roman" panose="02020603050405020304" pitchFamily="18" charset="0"/>
                        </a:rPr>
                        <a:t>(Overall Rank)</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0000"/>
                        </a:lnSpc>
                        <a:spcBef>
                          <a:spcPts val="0"/>
                        </a:spcBef>
                        <a:spcAft>
                          <a:spcPts val="0"/>
                        </a:spcAft>
                      </a:pPr>
                      <a:r>
                        <a:rPr lang="en-IN" sz="1500" dirty="0">
                          <a:effectLst/>
                          <a:latin typeface="Calibri" panose="020F0502020204030204" pitchFamily="34" charset="0"/>
                          <a:cs typeface="Times New Roman" panose="02020603050405020304" pitchFamily="18" charset="0"/>
                        </a:rPr>
                        <a:t>Denmark</a:t>
                      </a:r>
                      <a:endParaRPr lang="en-IN" sz="1500" baseline="0" dirty="0">
                        <a:effectLst/>
                        <a:latin typeface="Calibri" panose="020F0502020204030204" pitchFamily="34" charset="0"/>
                        <a:cs typeface="Times New Roman" panose="02020603050405020304" pitchFamily="18" charset="0"/>
                      </a:endParaRPr>
                    </a:p>
                    <a:p>
                      <a:pPr algn="ctr">
                        <a:lnSpc>
                          <a:spcPct val="100000"/>
                        </a:lnSpc>
                        <a:spcBef>
                          <a:spcPts val="0"/>
                        </a:spcBef>
                        <a:spcAft>
                          <a:spcPts val="0"/>
                        </a:spcAft>
                      </a:pPr>
                      <a:r>
                        <a:rPr lang="en-IN" sz="1500" baseline="0" dirty="0">
                          <a:effectLst/>
                          <a:latin typeface="Calibri" panose="020F0502020204030204" pitchFamily="34" charset="0"/>
                          <a:cs typeface="Times New Roman" panose="02020603050405020304" pitchFamily="18" charset="0"/>
                        </a:rPr>
                        <a:t>(1</a:t>
                      </a:r>
                      <a:r>
                        <a:rPr lang="en-IN" sz="1500" baseline="30000" dirty="0">
                          <a:effectLst/>
                          <a:latin typeface="Calibri" panose="020F0502020204030204" pitchFamily="34" charset="0"/>
                          <a:cs typeface="Times New Roman" panose="02020603050405020304" pitchFamily="18" charset="0"/>
                        </a:rPr>
                        <a:t>st</a:t>
                      </a:r>
                      <a:r>
                        <a:rPr lang="en-IN" sz="1500" dirty="0">
                          <a:effectLst/>
                        </a:rPr>
                        <a:t>)</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0000"/>
                        </a:lnSpc>
                        <a:spcBef>
                          <a:spcPts val="0"/>
                        </a:spcBef>
                        <a:spcAft>
                          <a:spcPts val="0"/>
                        </a:spcAft>
                      </a:pPr>
                      <a:r>
                        <a:rPr lang="en-IN" sz="1500" dirty="0">
                          <a:effectLst/>
                        </a:rPr>
                        <a:t>Switzerland</a:t>
                      </a:r>
                      <a:endParaRPr lang="en-IN" sz="1500" dirty="0">
                        <a:effectLst/>
                        <a:latin typeface="Calibri" panose="020F0502020204030204" pitchFamily="34" charset="0"/>
                        <a:cs typeface="Times New Roman" panose="02020603050405020304" pitchFamily="18" charset="0"/>
                      </a:endParaRPr>
                    </a:p>
                    <a:p>
                      <a:pPr algn="ctr">
                        <a:lnSpc>
                          <a:spcPct val="100000"/>
                        </a:lnSpc>
                        <a:spcBef>
                          <a:spcPts val="0"/>
                        </a:spcBef>
                        <a:spcAft>
                          <a:spcPts val="0"/>
                        </a:spcAft>
                      </a:pPr>
                      <a:r>
                        <a:rPr lang="en-IN" sz="1500" dirty="0">
                          <a:effectLst/>
                          <a:latin typeface="Calibri" panose="020F0502020204030204" pitchFamily="34" charset="0"/>
                          <a:cs typeface="Times New Roman" panose="02020603050405020304" pitchFamily="18" charset="0"/>
                        </a:rPr>
                        <a:t>(3</a:t>
                      </a:r>
                      <a:r>
                        <a:rPr lang="en-IN" sz="1500" baseline="30000" dirty="0">
                          <a:effectLst/>
                          <a:latin typeface="Calibri" panose="020F0502020204030204" pitchFamily="34" charset="0"/>
                          <a:cs typeface="Times New Roman" panose="02020603050405020304" pitchFamily="18" charset="0"/>
                        </a:rPr>
                        <a:t>rd</a:t>
                      </a:r>
                      <a:r>
                        <a:rPr lang="en-IN" sz="1500" dirty="0">
                          <a:effectLst/>
                          <a:latin typeface="Calibri" panose="020F0502020204030204" pitchFamily="34" charset="0"/>
                          <a:cs typeface="Times New Roman" panose="02020603050405020304" pitchFamily="18" charset="0"/>
                        </a:rPr>
                        <a:t>)</a:t>
                      </a:r>
                      <a:endParaRPr lang="en-IN" sz="1500" dirty="0">
                        <a:effectLst/>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0000"/>
                        </a:lnSpc>
                        <a:spcBef>
                          <a:spcPts val="0"/>
                        </a:spcBef>
                        <a:spcAft>
                          <a:spcPts val="0"/>
                        </a:spcAft>
                      </a:pPr>
                      <a:r>
                        <a:rPr lang="en-IN" sz="1500" dirty="0">
                          <a:effectLst/>
                        </a:rPr>
                        <a:t>Singapore</a:t>
                      </a:r>
                    </a:p>
                    <a:p>
                      <a:pPr algn="ctr">
                        <a:lnSpc>
                          <a:spcPct val="100000"/>
                        </a:lnSpc>
                        <a:spcBef>
                          <a:spcPts val="0"/>
                        </a:spcBef>
                        <a:spcAft>
                          <a:spcPts val="0"/>
                        </a:spcAft>
                      </a:pPr>
                      <a:r>
                        <a:rPr lang="en-IN" sz="1500" dirty="0">
                          <a:effectLst/>
                        </a:rPr>
                        <a:t>(4</a:t>
                      </a:r>
                      <a:r>
                        <a:rPr lang="en-IN" sz="1500" baseline="30000" dirty="0">
                          <a:effectLst/>
                        </a:rPr>
                        <a:t>th</a:t>
                      </a:r>
                      <a:r>
                        <a:rPr lang="en-IN" sz="1500" dirty="0">
                          <a:effectLst/>
                        </a:rPr>
                        <a:t>)</a:t>
                      </a: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0000"/>
                        </a:lnSpc>
                        <a:spcBef>
                          <a:spcPts val="0"/>
                        </a:spcBef>
                        <a:spcAft>
                          <a:spcPts val="0"/>
                        </a:spcAft>
                      </a:pPr>
                      <a:r>
                        <a:rPr lang="en-IN" sz="1500" dirty="0">
                          <a:effectLst/>
                        </a:rPr>
                        <a:t>USA</a:t>
                      </a:r>
                    </a:p>
                    <a:p>
                      <a:pPr algn="ctr">
                        <a:lnSpc>
                          <a:spcPct val="100000"/>
                        </a:lnSpc>
                        <a:spcBef>
                          <a:spcPts val="0"/>
                        </a:spcBef>
                        <a:spcAft>
                          <a:spcPts val="0"/>
                        </a:spcAft>
                      </a:pPr>
                      <a:r>
                        <a:rPr lang="en-IN" sz="1500" dirty="0">
                          <a:effectLst/>
                          <a:latin typeface="Calibri" panose="020F0502020204030204" pitchFamily="34" charset="0"/>
                          <a:ea typeface="Calibri" panose="020F0502020204030204" pitchFamily="34" charset="0"/>
                          <a:cs typeface="Times New Roman" panose="02020603050405020304" pitchFamily="18" charset="0"/>
                        </a:rPr>
                        <a:t>(9</a:t>
                      </a:r>
                      <a:r>
                        <a:rPr lang="en-IN" sz="15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IN" sz="1500" dirty="0">
                          <a:effectLst/>
                        </a:rPr>
                        <a:t>)</a:t>
                      </a:r>
                      <a:r>
                        <a:rPr lang="en-IN" sz="15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0000"/>
                        </a:lnSpc>
                        <a:spcBef>
                          <a:spcPts val="0"/>
                        </a:spcBef>
                        <a:spcAft>
                          <a:spcPts val="0"/>
                        </a:spcAft>
                      </a:pPr>
                      <a:r>
                        <a:rPr lang="en-IN" sz="1500" dirty="0">
                          <a:effectLst/>
                        </a:rPr>
                        <a:t>China</a:t>
                      </a:r>
                    </a:p>
                    <a:p>
                      <a:pPr algn="ctr">
                        <a:lnSpc>
                          <a:spcPct val="100000"/>
                        </a:lnSpc>
                        <a:spcBef>
                          <a:spcPts val="0"/>
                        </a:spcBef>
                        <a:spcAft>
                          <a:spcPts val="0"/>
                        </a:spcAft>
                      </a:pPr>
                      <a:r>
                        <a:rPr lang="en-IN" sz="1500" dirty="0">
                          <a:effectLst/>
                          <a:latin typeface="Calibri" panose="020F0502020204030204" pitchFamily="34" charset="0"/>
                          <a:ea typeface="Calibri" panose="020F0502020204030204" pitchFamily="34" charset="0"/>
                          <a:cs typeface="Times New Roman" panose="02020603050405020304" pitchFamily="18" charset="0"/>
                        </a:rPr>
                        <a:t>(21</a:t>
                      </a:r>
                      <a:r>
                        <a:rPr lang="en-IN" sz="15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IN" sz="1500" dirty="0">
                          <a:effectLst/>
                        </a:rPr>
                        <a:t>)</a:t>
                      </a:r>
                      <a:r>
                        <a:rPr lang="en-IN" sz="15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0000"/>
                        </a:lnSpc>
                        <a:spcBef>
                          <a:spcPts val="0"/>
                        </a:spcBef>
                        <a:spcAft>
                          <a:spcPts val="0"/>
                        </a:spcAft>
                      </a:pPr>
                      <a:r>
                        <a:rPr lang="en-IN" sz="1500" dirty="0">
                          <a:effectLst/>
                        </a:rPr>
                        <a:t>UK</a:t>
                      </a:r>
                    </a:p>
                    <a:p>
                      <a:pPr algn="ctr">
                        <a:lnSpc>
                          <a:spcPct val="100000"/>
                        </a:lnSpc>
                        <a:spcBef>
                          <a:spcPts val="0"/>
                        </a:spcBef>
                        <a:spcAft>
                          <a:spcPts val="0"/>
                        </a:spcAft>
                      </a:pPr>
                      <a:r>
                        <a:rPr lang="en-IN" sz="1500" dirty="0">
                          <a:effectLst/>
                          <a:latin typeface="Calibri" panose="020F0502020204030204" pitchFamily="34" charset="0"/>
                          <a:ea typeface="Calibri" panose="020F0502020204030204" pitchFamily="34" charset="0"/>
                          <a:cs typeface="Times New Roman" panose="02020603050405020304" pitchFamily="18" charset="0"/>
                        </a:rPr>
                        <a:t>(29</a:t>
                      </a:r>
                      <a:r>
                        <a:rPr lang="en-IN" sz="15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IN" sz="1500" dirty="0">
                          <a:effectLst/>
                        </a:rPr>
                        <a:t>)</a:t>
                      </a:r>
                      <a:r>
                        <a:rPr lang="en-IN" sz="15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0000"/>
                        </a:lnSpc>
                        <a:spcBef>
                          <a:spcPts val="0"/>
                        </a:spcBef>
                        <a:spcAft>
                          <a:spcPts val="0"/>
                        </a:spcAft>
                      </a:pPr>
                      <a:r>
                        <a:rPr lang="en-IN" sz="1500" dirty="0">
                          <a:effectLst/>
                        </a:rPr>
                        <a:t>New Zealand</a:t>
                      </a:r>
                    </a:p>
                    <a:p>
                      <a:pPr algn="ctr">
                        <a:lnSpc>
                          <a:spcPct val="100000"/>
                        </a:lnSpc>
                        <a:spcBef>
                          <a:spcPts val="0"/>
                        </a:spcBef>
                        <a:spcAft>
                          <a:spcPts val="0"/>
                        </a:spcAft>
                      </a:pPr>
                      <a:r>
                        <a:rPr lang="en-IN" sz="1500" dirty="0">
                          <a:effectLst/>
                          <a:latin typeface="Calibri" panose="020F0502020204030204" pitchFamily="34" charset="0"/>
                          <a:ea typeface="Calibri" panose="020F0502020204030204" pitchFamily="34" charset="0"/>
                          <a:cs typeface="Times New Roman" panose="02020603050405020304" pitchFamily="18" charset="0"/>
                        </a:rPr>
                        <a:t>(31</a:t>
                      </a:r>
                      <a:r>
                        <a:rPr lang="en-IN" sz="15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IN" sz="1500" dirty="0">
                          <a:effectLst/>
                        </a:rPr>
                        <a:t>)</a:t>
                      </a:r>
                      <a:r>
                        <a:rPr lang="en-IN" sz="15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0000"/>
                        </a:lnSpc>
                        <a:spcBef>
                          <a:spcPts val="0"/>
                        </a:spcBef>
                        <a:spcAft>
                          <a:spcPts val="0"/>
                        </a:spcAft>
                      </a:pPr>
                      <a:r>
                        <a:rPr lang="en-IN" sz="1500" dirty="0">
                          <a:effectLst/>
                        </a:rPr>
                        <a:t>India</a:t>
                      </a:r>
                    </a:p>
                    <a:p>
                      <a:pPr algn="ctr">
                        <a:lnSpc>
                          <a:spcPct val="100000"/>
                        </a:lnSpc>
                        <a:spcBef>
                          <a:spcPts val="0"/>
                        </a:spcBef>
                        <a:spcAft>
                          <a:spcPts val="0"/>
                        </a:spcAft>
                      </a:pPr>
                      <a:r>
                        <a:rPr lang="en-IN" sz="1500" dirty="0">
                          <a:effectLst/>
                        </a:rPr>
                        <a:t>(40</a:t>
                      </a:r>
                      <a:r>
                        <a:rPr lang="en-IN" sz="1500" baseline="30000" dirty="0">
                          <a:effectLst/>
                        </a:rPr>
                        <a:t>th</a:t>
                      </a:r>
                      <a:r>
                        <a:rPr lang="en-IN" sz="1500" dirty="0">
                          <a:effectLst/>
                        </a:rPr>
                        <a:t>)</a:t>
                      </a:r>
                      <a:endParaRPr lang="en-IN"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988064932"/>
                  </a:ext>
                </a:extLst>
              </a:tr>
              <a:tr h="46871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00000"/>
                        </a:lnSpc>
                        <a:spcBef>
                          <a:spcPts val="0"/>
                        </a:spcBef>
                        <a:spcAft>
                          <a:spcPts val="0"/>
                        </a:spcAft>
                      </a:pPr>
                      <a:r>
                        <a:rPr lang="en-IN" sz="1500" dirty="0">
                          <a:effectLst/>
                        </a:rPr>
                        <a:t>Government Efficiency</a:t>
                      </a:r>
                      <a:endParaRPr lang="en-IN"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Bef>
                          <a:spcPts val="0"/>
                        </a:spcBef>
                        <a:spcAft>
                          <a:spcPts val="0"/>
                        </a:spcAft>
                      </a:pPr>
                      <a:r>
                        <a:rPr lang="en-IN" sz="1500" dirty="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a:t>
                      </a:r>
                      <a:endParaRPr lang="en-IN"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7</a:t>
                      </a:r>
                      <a:endParaRPr lang="en-IN"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Bef>
                          <a:spcPts val="0"/>
                        </a:spcBef>
                        <a:spcAft>
                          <a:spcPts val="0"/>
                        </a:spcAft>
                      </a:pPr>
                      <a:r>
                        <a:rPr lang="en-IN" sz="1500" dirty="0">
                          <a:effectLst/>
                        </a:rPr>
                        <a:t>25</a:t>
                      </a:r>
                      <a:endParaRPr lang="en-IN"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3</a:t>
                      </a:r>
                      <a:r>
                        <a:rPr lang="en-IN" sz="1500" dirty="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2</a:t>
                      </a:r>
                      <a:r>
                        <a:rPr lang="en-IN" sz="1500" dirty="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2</a:t>
                      </a:r>
                      <a:r>
                        <a:rPr lang="en-IN" sz="15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Bef>
                          <a:spcPts val="0"/>
                        </a:spcBef>
                        <a:spcAft>
                          <a:spcPts val="0"/>
                        </a:spcAft>
                      </a:pPr>
                      <a:r>
                        <a:rPr lang="en-IN" sz="1500" b="1" dirty="0">
                          <a:effectLst/>
                        </a:rPr>
                        <a:t>44</a:t>
                      </a:r>
                      <a:endParaRPr lang="en-IN"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632359771"/>
                  </a:ext>
                </a:extLst>
              </a:tr>
              <a:tr h="58356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00000"/>
                        </a:lnSpc>
                        <a:spcBef>
                          <a:spcPts val="0"/>
                        </a:spcBef>
                        <a:spcAft>
                          <a:spcPts val="0"/>
                        </a:spcAft>
                      </a:pPr>
                      <a:r>
                        <a:rPr lang="en-IN" sz="1500" dirty="0">
                          <a:effectLst/>
                        </a:rPr>
                        <a:t>Business Efficiency</a:t>
                      </a:r>
                      <a:endParaRPr lang="en-IN"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Bef>
                          <a:spcPts val="0"/>
                        </a:spcBef>
                        <a:spcAft>
                          <a:spcPts val="0"/>
                        </a:spcAft>
                      </a:pPr>
                      <a:r>
                        <a:rPr lang="en-IN" sz="15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7</a:t>
                      </a:r>
                      <a:endParaRPr lang="en-IN"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8</a:t>
                      </a:r>
                      <a:endParaRPr lang="en-IN"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Bef>
                          <a:spcPts val="0"/>
                        </a:spcBef>
                        <a:spcAft>
                          <a:spcPts val="0"/>
                        </a:spcAft>
                      </a:pPr>
                      <a:r>
                        <a:rPr lang="en-IN" sz="1500" dirty="0">
                          <a:effectLst/>
                        </a:rPr>
                        <a:t>14</a:t>
                      </a:r>
                      <a:endParaRPr lang="en-IN"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2</a:t>
                      </a:r>
                      <a:r>
                        <a:rPr lang="en-IN" sz="15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3</a:t>
                      </a:r>
                      <a:r>
                        <a:rPr lang="en-IN" sz="15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3</a:t>
                      </a:r>
                      <a:r>
                        <a:rPr lang="en-IN" sz="1500" dirty="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Bef>
                          <a:spcPts val="0"/>
                        </a:spcBef>
                        <a:spcAft>
                          <a:spcPts val="0"/>
                        </a:spcAft>
                      </a:pPr>
                      <a:r>
                        <a:rPr lang="en-US" sz="1500" b="1" dirty="0">
                          <a:effectLst/>
                          <a:latin typeface="Calibri" panose="020F0502020204030204" pitchFamily="34" charset="0"/>
                          <a:ea typeface="Calibri" panose="020F0502020204030204" pitchFamily="34" charset="0"/>
                          <a:cs typeface="Times New Roman" panose="02020603050405020304" pitchFamily="18" charset="0"/>
                        </a:rPr>
                        <a:t>2</a:t>
                      </a:r>
                      <a:r>
                        <a:rPr lang="en-IN" sz="1500" b="1" dirty="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281140793"/>
                  </a:ext>
                </a:extLst>
              </a:tr>
              <a:tr h="36308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00000"/>
                        </a:lnSpc>
                        <a:spcBef>
                          <a:spcPts val="0"/>
                        </a:spcBef>
                        <a:spcAft>
                          <a:spcPts val="0"/>
                        </a:spcAft>
                      </a:pPr>
                      <a:r>
                        <a:rPr lang="en-IN" sz="1500" dirty="0">
                          <a:effectLst/>
                        </a:rPr>
                        <a:t>Infrastructure</a:t>
                      </a:r>
                      <a:endParaRPr lang="en-IN"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Bef>
                          <a:spcPts val="0"/>
                        </a:spcBef>
                        <a:spcAft>
                          <a:spcPts val="0"/>
                        </a:spcAft>
                      </a:pPr>
                      <a:r>
                        <a:rPr lang="en-IN" sz="15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Bef>
                          <a:spcPts val="0"/>
                        </a:spcBef>
                        <a:spcAft>
                          <a:spcPts val="0"/>
                        </a:spcAft>
                      </a:pPr>
                      <a:r>
                        <a:rPr lang="en-IN" sz="1500" dirty="0">
                          <a:effectLst/>
                        </a:rPr>
                        <a:t>1</a:t>
                      </a:r>
                      <a:endParaRPr lang="en-IN"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9</a:t>
                      </a:r>
                      <a:endParaRPr lang="en-IN"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Bef>
                          <a:spcPts val="0"/>
                        </a:spcBef>
                        <a:spcAft>
                          <a:spcPts val="0"/>
                        </a:spcAft>
                      </a:pPr>
                      <a:r>
                        <a:rPr lang="en-IN" sz="1500" dirty="0">
                          <a:effectLst/>
                        </a:rPr>
                        <a:t>6</a:t>
                      </a:r>
                      <a:endParaRPr lang="en-IN"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2</a:t>
                      </a:r>
                      <a:r>
                        <a:rPr lang="en-IN" sz="15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2</a:t>
                      </a:r>
                      <a:r>
                        <a:rPr lang="en-IN" sz="15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Bef>
                          <a:spcPts val="0"/>
                        </a:spcBef>
                        <a:spcAft>
                          <a:spcPts val="0"/>
                        </a:spcAft>
                      </a:pPr>
                      <a:r>
                        <a:rPr lang="en-IN" sz="1500" dirty="0">
                          <a:effectLst/>
                        </a:rPr>
                        <a:t>28</a:t>
                      </a:r>
                      <a:endParaRPr lang="en-IN"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Bef>
                          <a:spcPts val="0"/>
                        </a:spcBef>
                        <a:spcAft>
                          <a:spcPts val="0"/>
                        </a:spcAft>
                      </a:pPr>
                      <a:r>
                        <a:rPr lang="en-US" sz="1500" b="1" dirty="0">
                          <a:effectLst/>
                          <a:latin typeface="Calibri" panose="020F0502020204030204" pitchFamily="34" charset="0"/>
                          <a:ea typeface="Calibri" panose="020F0502020204030204" pitchFamily="34" charset="0"/>
                          <a:cs typeface="Times New Roman" panose="02020603050405020304" pitchFamily="18" charset="0"/>
                        </a:rPr>
                        <a:t>5</a:t>
                      </a:r>
                      <a:r>
                        <a:rPr lang="en-IN" sz="1500" b="1"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706582704"/>
                  </a:ext>
                </a:extLst>
              </a:tr>
            </a:tbl>
          </a:graphicData>
        </a:graphic>
      </p:graphicFrame>
      <p:sp>
        <p:nvSpPr>
          <p:cNvPr id="10" name="TextBox 9">
            <a:extLst>
              <a:ext uri="{FF2B5EF4-FFF2-40B4-BE49-F238E27FC236}">
                <a16:creationId xmlns:a16="http://schemas.microsoft.com/office/drawing/2014/main" id="{0308784D-DEF2-BE40-2F17-994A00A48AC5}"/>
              </a:ext>
            </a:extLst>
          </p:cNvPr>
          <p:cNvSpPr txBox="1"/>
          <p:nvPr/>
        </p:nvSpPr>
        <p:spPr>
          <a:xfrm>
            <a:off x="671945" y="1404702"/>
            <a:ext cx="4863233" cy="1054006"/>
          </a:xfrm>
          <a:prstGeom prst="rect">
            <a:avLst/>
          </a:prstGeom>
          <a:noFill/>
        </p:spPr>
        <p:txBody>
          <a:bodyPr wrap="square" rtlCol="0">
            <a:spAutoFit/>
          </a:bodyPr>
          <a:lstStyle/>
          <a:p>
            <a:pPr>
              <a:lnSpc>
                <a:spcPct val="120000"/>
              </a:lnSpc>
              <a:spcAft>
                <a:spcPts val="600"/>
              </a:spcAft>
            </a:pPr>
            <a:r>
              <a:rPr lang="en-US" dirty="0">
                <a:latin typeface="Bahnschrift" panose="020B0502040204020203" pitchFamily="34" charset="0"/>
                <a:ea typeface="Tahoma" panose="020B0604030504040204" pitchFamily="34" charset="0"/>
                <a:cs typeface="Tahoma" panose="020B0604030504040204" pitchFamily="34" charset="0"/>
              </a:rPr>
              <a:t>India ranks 40th in 2023 in World Competitiveness Rankings, having improved from 44th position in 2015. </a:t>
            </a:r>
          </a:p>
        </p:txBody>
      </p:sp>
      <p:sp>
        <p:nvSpPr>
          <p:cNvPr id="11" name="TextBox 10">
            <a:extLst>
              <a:ext uri="{FF2B5EF4-FFF2-40B4-BE49-F238E27FC236}">
                <a16:creationId xmlns:a16="http://schemas.microsoft.com/office/drawing/2014/main" id="{C7F1DD95-010B-3778-5E2F-09B591A4FE3D}"/>
              </a:ext>
            </a:extLst>
          </p:cNvPr>
          <p:cNvSpPr txBox="1"/>
          <p:nvPr/>
        </p:nvSpPr>
        <p:spPr>
          <a:xfrm rot="10800000" flipV="1">
            <a:off x="320326" y="3718879"/>
            <a:ext cx="5566469" cy="523220"/>
          </a:xfrm>
          <a:prstGeom prst="rect">
            <a:avLst/>
          </a:prstGeom>
          <a:noFill/>
        </p:spPr>
        <p:txBody>
          <a:bodyPr wrap="square">
            <a:spAutoFit/>
          </a:bodyPr>
          <a:lstStyle/>
          <a:p>
            <a:pPr marL="0" marR="0" algn="ctr"/>
            <a:r>
              <a:rPr lang="en-IN" sz="1400" dirty="0">
                <a:effectLst/>
                <a:latin typeface="Arial" panose="020B0604020202020204" pitchFamily="34" charset="0"/>
                <a:ea typeface="Calibri" panose="020F0502020204030204" pitchFamily="34" charset="0"/>
                <a:cs typeface="Times New Roman" panose="02020603050405020304" pitchFamily="18" charset="0"/>
              </a:rPr>
              <a:t>World Competitiveness Rankings 2023: India’s Indicator Wise Performance Vis-à-Vis Other Countries </a:t>
            </a:r>
            <a:r>
              <a:rPr lang="en-IN" sz="1400" dirty="0">
                <a:latin typeface="Arial" panose="020B0604020202020204" pitchFamily="34" charset="0"/>
                <a:ea typeface="Calibri" panose="020F0502020204030204" pitchFamily="34" charset="0"/>
                <a:cs typeface="Times New Roman" panose="02020603050405020304" pitchFamily="18" charset="0"/>
              </a:rPr>
              <a:t>(out of 64 countries)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4726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6">
            <a:extLst>
              <a:ext uri="{FF2B5EF4-FFF2-40B4-BE49-F238E27FC236}">
                <a16:creationId xmlns:a16="http://schemas.microsoft.com/office/drawing/2014/main" id="{BC0A5C39-38A6-74B1-424E-470F700AD6DE}"/>
              </a:ext>
            </a:extLst>
          </p:cNvPr>
          <p:cNvSpPr>
            <a:spLocks/>
          </p:cNvSpPr>
          <p:nvPr/>
        </p:nvSpPr>
        <p:spPr bwMode="auto">
          <a:xfrm>
            <a:off x="673768" y="250278"/>
            <a:ext cx="9738593" cy="871000"/>
          </a:xfrm>
          <a:custGeom>
            <a:avLst/>
            <a:gdLst>
              <a:gd name="T0" fmla="*/ 6730492 w 6731000"/>
              <a:gd name="T1" fmla="*/ 0 h 701675"/>
              <a:gd name="T2" fmla="*/ 259892 w 6731000"/>
              <a:gd name="T3" fmla="*/ 0 h 701675"/>
              <a:gd name="T4" fmla="*/ 0 w 6731000"/>
              <a:gd name="T5" fmla="*/ 701268 h 701675"/>
              <a:gd name="T6" fmla="*/ 6301651 w 6731000"/>
              <a:gd name="T7" fmla="*/ 701268 h 701675"/>
              <a:gd name="T8" fmla="*/ 6730492 w 6731000"/>
              <a:gd name="T9" fmla="*/ 0 h 701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31000" h="701675">
                <a:moveTo>
                  <a:pt x="6730492" y="0"/>
                </a:moveTo>
                <a:lnTo>
                  <a:pt x="259892" y="0"/>
                </a:lnTo>
                <a:lnTo>
                  <a:pt x="0" y="701268"/>
                </a:lnTo>
                <a:lnTo>
                  <a:pt x="6301651" y="701268"/>
                </a:lnTo>
                <a:lnTo>
                  <a:pt x="6730492" y="0"/>
                </a:lnTo>
                <a:close/>
              </a:path>
            </a:pathLst>
          </a:custGeom>
          <a:noFill/>
          <a:ln>
            <a:noFill/>
          </a:ln>
        </p:spPr>
        <p:txBody>
          <a:bodyPr lIns="0" tIns="0" rIns="0" bIns="0" anchor="ctr"/>
          <a:lstStyle/>
          <a:p>
            <a:pPr marL="0" lvl="1"/>
            <a:r>
              <a:rPr lang="en-US" sz="3200" b="1" dirty="0">
                <a:latin typeface="Bahnschrift" panose="020B0502040204020203" pitchFamily="34" charset="0"/>
                <a:ea typeface="+mj-ea"/>
                <a:cs typeface="+mj-cs"/>
              </a:rPr>
              <a:t>INDIA HAS AN ENABLING POLICY ENVIRONMENT WITH A STRONG FOCUS ON REFORMS </a:t>
            </a:r>
          </a:p>
        </p:txBody>
      </p:sp>
      <p:cxnSp>
        <p:nvCxnSpPr>
          <p:cNvPr id="3" name="Straight Connector 2">
            <a:extLst>
              <a:ext uri="{FF2B5EF4-FFF2-40B4-BE49-F238E27FC236}">
                <a16:creationId xmlns:a16="http://schemas.microsoft.com/office/drawing/2014/main" id="{359E13A1-95DA-2B18-CB29-E04E98D100BB}"/>
              </a:ext>
            </a:extLst>
          </p:cNvPr>
          <p:cNvCxnSpPr>
            <a:cxnSpLocks/>
          </p:cNvCxnSpPr>
          <p:nvPr/>
        </p:nvCxnSpPr>
        <p:spPr>
          <a:xfrm>
            <a:off x="673768" y="1152889"/>
            <a:ext cx="8951495" cy="0"/>
          </a:xfrm>
          <a:prstGeom prst="line">
            <a:avLst/>
          </a:prstGeom>
          <a:ln w="57150">
            <a:solidFill>
              <a:srgbClr val="26145D"/>
            </a:solidFill>
          </a:ln>
        </p:spPr>
        <p:style>
          <a:lnRef idx="1">
            <a:schemeClr val="accent1"/>
          </a:lnRef>
          <a:fillRef idx="0">
            <a:schemeClr val="accent1"/>
          </a:fillRef>
          <a:effectRef idx="0">
            <a:schemeClr val="accent1"/>
          </a:effectRef>
          <a:fontRef idx="minor">
            <a:schemeClr val="tx1"/>
          </a:fontRef>
        </p:style>
      </p:cxnSp>
      <p:pic>
        <p:nvPicPr>
          <p:cNvPr id="4" name="Picture 2" descr="Make in India - Wikipedia">
            <a:extLst>
              <a:ext uri="{FF2B5EF4-FFF2-40B4-BE49-F238E27FC236}">
                <a16:creationId xmlns:a16="http://schemas.microsoft.com/office/drawing/2014/main" id="{C8EDBBF4-5252-7298-EAE5-2560BB2B7D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085" y="1934861"/>
            <a:ext cx="3162418" cy="17692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ST at 18% Applicable on Fee and Other Charges, SEBI clarifies">
            <a:extLst>
              <a:ext uri="{FF2B5EF4-FFF2-40B4-BE49-F238E27FC236}">
                <a16:creationId xmlns:a16="http://schemas.microsoft.com/office/drawing/2014/main" id="{27533417-8A3C-5A27-FB1E-B3912980D3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130" y="4105377"/>
            <a:ext cx="3162418" cy="19932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Ayushman Bharat Yojana - Wikipedia">
            <a:extLst>
              <a:ext uri="{FF2B5EF4-FFF2-40B4-BE49-F238E27FC236}">
                <a16:creationId xmlns:a16="http://schemas.microsoft.com/office/drawing/2014/main" id="{6F1ABEC8-AED3-FB19-3F14-75C604C045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7022" y="1822868"/>
            <a:ext cx="1987893" cy="19932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Analysing Effectiveness of Insolvency and Bankruptcy Code (IBC)">
            <a:extLst>
              <a:ext uri="{FF2B5EF4-FFF2-40B4-BE49-F238E27FC236}">
                <a16:creationId xmlns:a16="http://schemas.microsoft.com/office/drawing/2014/main" id="{773B4389-B462-FF01-48E5-EB327BD03D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9272" y="1943325"/>
            <a:ext cx="2269832" cy="17523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What is PLI Scheme | Full Form | List of Sectors Under PLI Scheme">
            <a:extLst>
              <a:ext uri="{FF2B5EF4-FFF2-40B4-BE49-F238E27FC236}">
                <a16:creationId xmlns:a16="http://schemas.microsoft.com/office/drawing/2014/main" id="{480A7D84-D863-A34A-1C5F-8C4830DA40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7420" y="1934861"/>
            <a:ext cx="2933935" cy="17692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National Single Window System">
            <a:extLst>
              <a:ext uri="{FF2B5EF4-FFF2-40B4-BE49-F238E27FC236}">
                <a16:creationId xmlns:a16="http://schemas.microsoft.com/office/drawing/2014/main" id="{190B8778-6B1E-D724-F26F-5E9A12F7F2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9316" y="4649780"/>
            <a:ext cx="3008459" cy="90446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10 Important Facts About the National Logistics Policy 2022">
            <a:extLst>
              <a:ext uri="{FF2B5EF4-FFF2-40B4-BE49-F238E27FC236}">
                <a16:creationId xmlns:a16="http://schemas.microsoft.com/office/drawing/2014/main" id="{3077FDE9-E886-7248-20B5-36B8417555E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83542" y="4225834"/>
            <a:ext cx="2691123" cy="1752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923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6">
            <a:extLst>
              <a:ext uri="{FF2B5EF4-FFF2-40B4-BE49-F238E27FC236}">
                <a16:creationId xmlns:a16="http://schemas.microsoft.com/office/drawing/2014/main" id="{15A1AEDE-DF19-3275-705A-709B5920BD70}"/>
              </a:ext>
            </a:extLst>
          </p:cNvPr>
          <p:cNvSpPr>
            <a:spLocks/>
          </p:cNvSpPr>
          <p:nvPr/>
        </p:nvSpPr>
        <p:spPr bwMode="auto">
          <a:xfrm>
            <a:off x="673768" y="171450"/>
            <a:ext cx="9738593" cy="871000"/>
          </a:xfrm>
          <a:custGeom>
            <a:avLst/>
            <a:gdLst>
              <a:gd name="T0" fmla="*/ 6730492 w 6731000"/>
              <a:gd name="T1" fmla="*/ 0 h 701675"/>
              <a:gd name="T2" fmla="*/ 259892 w 6731000"/>
              <a:gd name="T3" fmla="*/ 0 h 701675"/>
              <a:gd name="T4" fmla="*/ 0 w 6731000"/>
              <a:gd name="T5" fmla="*/ 701268 h 701675"/>
              <a:gd name="T6" fmla="*/ 6301651 w 6731000"/>
              <a:gd name="T7" fmla="*/ 701268 h 701675"/>
              <a:gd name="T8" fmla="*/ 6730492 w 6731000"/>
              <a:gd name="T9" fmla="*/ 0 h 701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31000" h="701675">
                <a:moveTo>
                  <a:pt x="6730492" y="0"/>
                </a:moveTo>
                <a:lnTo>
                  <a:pt x="259892" y="0"/>
                </a:lnTo>
                <a:lnTo>
                  <a:pt x="0" y="701268"/>
                </a:lnTo>
                <a:lnTo>
                  <a:pt x="6301651" y="701268"/>
                </a:lnTo>
                <a:lnTo>
                  <a:pt x="6730492" y="0"/>
                </a:lnTo>
                <a:close/>
              </a:path>
            </a:pathLst>
          </a:custGeom>
          <a:noFill/>
          <a:ln>
            <a:noFill/>
          </a:ln>
        </p:spPr>
        <p:txBody>
          <a:bodyPr lIns="0" tIns="0" rIns="0" bIns="0" anchor="ctr"/>
          <a:lstStyle/>
          <a:p>
            <a:pPr marL="0" lvl="1"/>
            <a:r>
              <a:rPr lang="en-US" sz="3200" b="1" dirty="0">
                <a:latin typeface="Bahnschrift" panose="020B0502040204020203" pitchFamily="34" charset="0"/>
                <a:ea typeface="+mj-ea"/>
                <a:cs typeface="+mj-cs"/>
              </a:rPr>
              <a:t> INDIA’S MASSIVE PUSH FOR INFRASTRUCTURE </a:t>
            </a:r>
          </a:p>
        </p:txBody>
      </p:sp>
      <p:cxnSp>
        <p:nvCxnSpPr>
          <p:cNvPr id="3" name="Straight Connector 2">
            <a:extLst>
              <a:ext uri="{FF2B5EF4-FFF2-40B4-BE49-F238E27FC236}">
                <a16:creationId xmlns:a16="http://schemas.microsoft.com/office/drawing/2014/main" id="{65616516-28D6-9D54-060E-2D5E19F047DA}"/>
              </a:ext>
            </a:extLst>
          </p:cNvPr>
          <p:cNvCxnSpPr>
            <a:cxnSpLocks/>
          </p:cNvCxnSpPr>
          <p:nvPr/>
        </p:nvCxnSpPr>
        <p:spPr>
          <a:xfrm>
            <a:off x="673768" y="1152889"/>
            <a:ext cx="8951495" cy="0"/>
          </a:xfrm>
          <a:prstGeom prst="line">
            <a:avLst/>
          </a:prstGeom>
          <a:ln w="57150">
            <a:solidFill>
              <a:srgbClr val="26145D"/>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FAE83E5-69DE-1432-003F-AA4830D69892}"/>
              </a:ext>
            </a:extLst>
          </p:cNvPr>
          <p:cNvSpPr txBox="1"/>
          <p:nvPr/>
        </p:nvSpPr>
        <p:spPr>
          <a:xfrm>
            <a:off x="584610" y="1235799"/>
            <a:ext cx="10649804" cy="1386405"/>
          </a:xfrm>
          <a:prstGeom prst="rect">
            <a:avLst/>
          </a:prstGeom>
          <a:noFill/>
        </p:spPr>
        <p:txBody>
          <a:bodyPr wrap="square" rtlCol="0">
            <a:spAutoFit/>
          </a:bodyPr>
          <a:lstStyle/>
          <a:p>
            <a:pPr algn="just">
              <a:lnSpc>
                <a:spcPct val="120000"/>
              </a:lnSpc>
              <a:spcAft>
                <a:spcPts val="600"/>
              </a:spcAft>
            </a:pPr>
            <a:r>
              <a:rPr lang="en-US" dirty="0">
                <a:latin typeface="Bahnschrift" panose="020B0502040204020203" pitchFamily="34" charset="0"/>
                <a:ea typeface="Tahoma" panose="020B0604030504040204" pitchFamily="34" charset="0"/>
                <a:cs typeface="Tahoma" panose="020B0604030504040204" pitchFamily="34" charset="0"/>
              </a:rPr>
              <a:t>India’s infrastructure spending as a % of GDP is one of the highest in the world. The Government of India through the National Infrastructure Pipeline is initiating projects worth </a:t>
            </a:r>
            <a:r>
              <a:rPr lang="en-US" b="1" dirty="0">
                <a:latin typeface="Bahnschrift" panose="020B0502040204020203" pitchFamily="34" charset="0"/>
                <a:ea typeface="Tahoma" panose="020B0604030504040204" pitchFamily="34" charset="0"/>
                <a:cs typeface="Tahoma" panose="020B0604030504040204" pitchFamily="34" charset="0"/>
              </a:rPr>
              <a:t>$1.8 trillion </a:t>
            </a:r>
            <a:r>
              <a:rPr lang="en-US" dirty="0">
                <a:latin typeface="Bahnschrift" panose="020B0502040204020203" pitchFamily="34" charset="0"/>
                <a:ea typeface="Tahoma" panose="020B0604030504040204" pitchFamily="34" charset="0"/>
                <a:cs typeface="Tahoma" panose="020B0604030504040204" pitchFamily="34" charset="0"/>
              </a:rPr>
              <a:t>in the infrastructure sector between 2019-2024. This will boost connectivity, competitiveness and build world class infrastructure in India. </a:t>
            </a:r>
          </a:p>
        </p:txBody>
      </p:sp>
      <p:graphicFrame>
        <p:nvGraphicFramePr>
          <p:cNvPr id="5" name="Chart 4">
            <a:extLst>
              <a:ext uri="{FF2B5EF4-FFF2-40B4-BE49-F238E27FC236}">
                <a16:creationId xmlns:a16="http://schemas.microsoft.com/office/drawing/2014/main" id="{6C03E5B9-F333-A215-DB71-430DEC65C585}"/>
              </a:ext>
            </a:extLst>
          </p:cNvPr>
          <p:cNvGraphicFramePr>
            <a:graphicFrameLocks/>
          </p:cNvGraphicFramePr>
          <p:nvPr>
            <p:extLst>
              <p:ext uri="{D42A27DB-BD31-4B8C-83A1-F6EECF244321}">
                <p14:modId xmlns:p14="http://schemas.microsoft.com/office/powerpoint/2010/main" val="4002066662"/>
              </p:ext>
            </p:extLst>
          </p:nvPr>
        </p:nvGraphicFramePr>
        <p:xfrm>
          <a:off x="1891145" y="2721013"/>
          <a:ext cx="8409709" cy="351568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654F9BE-924A-9D4F-E24F-9F253B49D3F2}"/>
              </a:ext>
            </a:extLst>
          </p:cNvPr>
          <p:cNvSpPr txBox="1"/>
          <p:nvPr/>
        </p:nvSpPr>
        <p:spPr>
          <a:xfrm>
            <a:off x="1891145" y="6392658"/>
            <a:ext cx="3943350" cy="276999"/>
          </a:xfrm>
          <a:prstGeom prst="rect">
            <a:avLst/>
          </a:prstGeom>
          <a:noFill/>
        </p:spPr>
        <p:txBody>
          <a:bodyPr wrap="square" rtlCol="0">
            <a:spAutoFit/>
          </a:bodyPr>
          <a:lstStyle/>
          <a:p>
            <a:r>
              <a:rPr lang="en-US" sz="1200" dirty="0"/>
              <a:t>Source: G20 Infrastructure Outlook</a:t>
            </a:r>
          </a:p>
        </p:txBody>
      </p:sp>
    </p:spTree>
    <p:extLst>
      <p:ext uri="{BB962C8B-B14F-4D97-AF65-F5344CB8AC3E}">
        <p14:creationId xmlns:p14="http://schemas.microsoft.com/office/powerpoint/2010/main" val="3293999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6">
            <a:extLst>
              <a:ext uri="{FF2B5EF4-FFF2-40B4-BE49-F238E27FC236}">
                <a16:creationId xmlns:a16="http://schemas.microsoft.com/office/drawing/2014/main" id="{B3A7CFA9-B9F8-D174-9878-6400C225D05E}"/>
              </a:ext>
            </a:extLst>
          </p:cNvPr>
          <p:cNvSpPr>
            <a:spLocks/>
          </p:cNvSpPr>
          <p:nvPr/>
        </p:nvSpPr>
        <p:spPr bwMode="auto">
          <a:xfrm>
            <a:off x="673768" y="171450"/>
            <a:ext cx="9738593" cy="871000"/>
          </a:xfrm>
          <a:custGeom>
            <a:avLst/>
            <a:gdLst>
              <a:gd name="T0" fmla="*/ 6730492 w 6731000"/>
              <a:gd name="T1" fmla="*/ 0 h 701675"/>
              <a:gd name="T2" fmla="*/ 259892 w 6731000"/>
              <a:gd name="T3" fmla="*/ 0 h 701675"/>
              <a:gd name="T4" fmla="*/ 0 w 6731000"/>
              <a:gd name="T5" fmla="*/ 701268 h 701675"/>
              <a:gd name="T6" fmla="*/ 6301651 w 6731000"/>
              <a:gd name="T7" fmla="*/ 701268 h 701675"/>
              <a:gd name="T8" fmla="*/ 6730492 w 6731000"/>
              <a:gd name="T9" fmla="*/ 0 h 701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31000" h="701675">
                <a:moveTo>
                  <a:pt x="6730492" y="0"/>
                </a:moveTo>
                <a:lnTo>
                  <a:pt x="259892" y="0"/>
                </a:lnTo>
                <a:lnTo>
                  <a:pt x="0" y="701268"/>
                </a:lnTo>
                <a:lnTo>
                  <a:pt x="6301651" y="701268"/>
                </a:lnTo>
                <a:lnTo>
                  <a:pt x="6730492" y="0"/>
                </a:lnTo>
                <a:close/>
              </a:path>
            </a:pathLst>
          </a:custGeom>
          <a:noFill/>
          <a:ln>
            <a:noFill/>
          </a:ln>
        </p:spPr>
        <p:txBody>
          <a:bodyPr lIns="0" tIns="0" rIns="0" bIns="0" anchor="ctr"/>
          <a:lstStyle/>
          <a:p>
            <a:pPr marL="0" lvl="1"/>
            <a:r>
              <a:rPr lang="en-US" sz="3200" b="1" dirty="0">
                <a:latin typeface="Bahnschrift" panose="020B0502040204020203" pitchFamily="34" charset="0"/>
                <a:ea typeface="+mj-ea"/>
                <a:cs typeface="+mj-cs"/>
              </a:rPr>
              <a:t>INDIA’S DEMOGRAPHIC DIVIDEND PRESENTS OPPORTUNITIES </a:t>
            </a:r>
          </a:p>
        </p:txBody>
      </p:sp>
      <p:cxnSp>
        <p:nvCxnSpPr>
          <p:cNvPr id="3" name="Straight Connector 2">
            <a:extLst>
              <a:ext uri="{FF2B5EF4-FFF2-40B4-BE49-F238E27FC236}">
                <a16:creationId xmlns:a16="http://schemas.microsoft.com/office/drawing/2014/main" id="{EE592E24-0EEC-9922-E6D0-EA4316BAFB1B}"/>
              </a:ext>
            </a:extLst>
          </p:cNvPr>
          <p:cNvCxnSpPr>
            <a:cxnSpLocks/>
          </p:cNvCxnSpPr>
          <p:nvPr/>
        </p:nvCxnSpPr>
        <p:spPr>
          <a:xfrm>
            <a:off x="673768" y="1152889"/>
            <a:ext cx="8951495" cy="0"/>
          </a:xfrm>
          <a:prstGeom prst="line">
            <a:avLst/>
          </a:prstGeom>
          <a:ln w="57150">
            <a:solidFill>
              <a:srgbClr val="26145D"/>
            </a:solidFill>
          </a:ln>
        </p:spPr>
        <p:style>
          <a:lnRef idx="1">
            <a:schemeClr val="accent1"/>
          </a:lnRef>
          <a:fillRef idx="0">
            <a:schemeClr val="accent1"/>
          </a:fillRef>
          <a:effectRef idx="0">
            <a:schemeClr val="accent1"/>
          </a:effectRef>
          <a:fontRef idx="minor">
            <a:schemeClr val="tx1"/>
          </a:fontRef>
        </p:style>
      </p:cxnSp>
      <p:graphicFrame>
        <p:nvGraphicFramePr>
          <p:cNvPr id="4" name="Chart 3">
            <a:extLst>
              <a:ext uri="{FF2B5EF4-FFF2-40B4-BE49-F238E27FC236}">
                <a16:creationId xmlns:a16="http://schemas.microsoft.com/office/drawing/2014/main" id="{A5083BF1-1D32-7A80-A39B-63EAE3595FF9}"/>
              </a:ext>
            </a:extLst>
          </p:cNvPr>
          <p:cNvGraphicFramePr>
            <a:graphicFrameLocks/>
          </p:cNvGraphicFramePr>
          <p:nvPr>
            <p:extLst>
              <p:ext uri="{D42A27DB-BD31-4B8C-83A1-F6EECF244321}">
                <p14:modId xmlns:p14="http://schemas.microsoft.com/office/powerpoint/2010/main" val="4286573114"/>
              </p:ext>
            </p:extLst>
          </p:nvPr>
        </p:nvGraphicFramePr>
        <p:xfrm>
          <a:off x="1023711" y="2205391"/>
          <a:ext cx="4939862" cy="401232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Rounded Corners 4">
            <a:extLst>
              <a:ext uri="{FF2B5EF4-FFF2-40B4-BE49-F238E27FC236}">
                <a16:creationId xmlns:a16="http://schemas.microsoft.com/office/drawing/2014/main" id="{436F0AC6-8F33-3ED5-B0D4-2E5345CFB029}"/>
              </a:ext>
            </a:extLst>
          </p:cNvPr>
          <p:cNvSpPr/>
          <p:nvPr/>
        </p:nvSpPr>
        <p:spPr>
          <a:xfrm>
            <a:off x="6585997" y="1810157"/>
            <a:ext cx="4892128" cy="4521101"/>
          </a:xfrm>
          <a:prstGeom prst="roundRect">
            <a:avLst/>
          </a:prstGeom>
          <a:solidFill>
            <a:srgbClr val="002060"/>
          </a:solidFill>
          <a:ln>
            <a:noFill/>
          </a:ln>
          <a:effectLst>
            <a:outerShdw blurRad="241300" dist="38100" dir="5400000" sx="102000" sy="102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a:extLst>
              <a:ext uri="{FF2B5EF4-FFF2-40B4-BE49-F238E27FC236}">
                <a16:creationId xmlns:a16="http://schemas.microsoft.com/office/drawing/2014/main" id="{B8E18C0C-ED30-D2E5-EA38-13441F5593A6}"/>
              </a:ext>
            </a:extLst>
          </p:cNvPr>
          <p:cNvSpPr txBox="1"/>
          <p:nvPr/>
        </p:nvSpPr>
        <p:spPr>
          <a:xfrm>
            <a:off x="6895833" y="2501046"/>
            <a:ext cx="4272456" cy="3139321"/>
          </a:xfrm>
          <a:prstGeom prst="rect">
            <a:avLst/>
          </a:prstGeom>
          <a:noFill/>
        </p:spPr>
        <p:txBody>
          <a:bodyPr wrap="square" rtlCol="0">
            <a:spAutoFit/>
          </a:bodyPr>
          <a:lstStyle/>
          <a:p>
            <a:pPr marL="285750" indent="-285750">
              <a:buFont typeface="Wingdings" panose="05000000000000000000" pitchFamily="2" charset="2"/>
              <a:buChar char="§"/>
            </a:pPr>
            <a:r>
              <a:rPr lang="en-GB" sz="1800" dirty="0">
                <a:solidFill>
                  <a:schemeClr val="bg1"/>
                </a:solidFill>
                <a:effectLst/>
                <a:latin typeface="Bahnschrift" panose="020B0502040204020203" pitchFamily="34" charset="0"/>
                <a:ea typeface="Calibri" panose="020F0502020204030204" pitchFamily="34" charset="0"/>
              </a:rPr>
              <a:t>India’s working-age population, its so-called </a:t>
            </a:r>
            <a:r>
              <a:rPr lang="en-GB" b="1" dirty="0">
                <a:solidFill>
                  <a:schemeClr val="bg1"/>
                </a:solidFill>
                <a:latin typeface="Bahnschrift" panose="020B0502040204020203" pitchFamily="34" charset="0"/>
                <a:ea typeface="Calibri" panose="020F0502020204030204" pitchFamily="34" charset="0"/>
              </a:rPr>
              <a:t>D</a:t>
            </a:r>
            <a:r>
              <a:rPr lang="en-GB" sz="1800" b="1" dirty="0">
                <a:solidFill>
                  <a:schemeClr val="bg1"/>
                </a:solidFill>
                <a:effectLst/>
                <a:latin typeface="Bahnschrift" panose="020B0502040204020203" pitchFamily="34" charset="0"/>
                <a:ea typeface="Calibri" panose="020F0502020204030204" pitchFamily="34" charset="0"/>
              </a:rPr>
              <a:t>emographic </a:t>
            </a:r>
            <a:r>
              <a:rPr lang="en-GB" b="1" dirty="0">
                <a:solidFill>
                  <a:schemeClr val="bg1"/>
                </a:solidFill>
                <a:latin typeface="Bahnschrift" panose="020B0502040204020203" pitchFamily="34" charset="0"/>
                <a:ea typeface="Calibri" panose="020F0502020204030204" pitchFamily="34" charset="0"/>
              </a:rPr>
              <a:t>D</a:t>
            </a:r>
            <a:r>
              <a:rPr lang="en-GB" sz="1800" b="1" dirty="0">
                <a:solidFill>
                  <a:schemeClr val="bg1"/>
                </a:solidFill>
                <a:effectLst/>
                <a:latin typeface="Bahnschrift" panose="020B0502040204020203" pitchFamily="34" charset="0"/>
                <a:ea typeface="Calibri" panose="020F0502020204030204" pitchFamily="34" charset="0"/>
              </a:rPr>
              <a:t>ividend</a:t>
            </a:r>
            <a:r>
              <a:rPr lang="en-GB" sz="1800" dirty="0">
                <a:solidFill>
                  <a:schemeClr val="bg1"/>
                </a:solidFill>
                <a:effectLst/>
                <a:latin typeface="Bahnschrift" panose="020B0502040204020203" pitchFamily="34" charset="0"/>
                <a:ea typeface="Calibri" panose="020F0502020204030204" pitchFamily="34" charset="0"/>
              </a:rPr>
              <a:t>, if productively employed, will help it to leapfrog its GDP from the current US$3 trillion to US$</a:t>
            </a:r>
            <a:r>
              <a:rPr lang="en-GB" dirty="0">
                <a:solidFill>
                  <a:schemeClr val="bg1"/>
                </a:solidFill>
                <a:latin typeface="Bahnschrift" panose="020B0502040204020203" pitchFamily="34" charset="0"/>
                <a:ea typeface="Calibri" panose="020F0502020204030204" pitchFamily="34" charset="0"/>
              </a:rPr>
              <a:t>40</a:t>
            </a:r>
            <a:r>
              <a:rPr lang="en-GB" sz="1800" dirty="0">
                <a:solidFill>
                  <a:schemeClr val="bg1"/>
                </a:solidFill>
                <a:effectLst/>
                <a:latin typeface="Bahnschrift" panose="020B0502040204020203" pitchFamily="34" charset="0"/>
                <a:ea typeface="Calibri" panose="020F0502020204030204" pitchFamily="34" charset="0"/>
              </a:rPr>
              <a:t> trillion by 2046-47.</a:t>
            </a:r>
          </a:p>
          <a:p>
            <a:pPr marL="285750" indent="-285750">
              <a:buFont typeface="Wingdings" panose="05000000000000000000" pitchFamily="2" charset="2"/>
              <a:buChar char="§"/>
            </a:pPr>
            <a:r>
              <a:rPr lang="en-US" dirty="0">
                <a:solidFill>
                  <a:schemeClr val="bg1"/>
                </a:solidFill>
                <a:latin typeface="Bahnschrift" panose="020B0502040204020203" pitchFamily="34" charset="0"/>
                <a:ea typeface="Calibri" panose="020F0502020204030204" pitchFamily="34" charset="0"/>
              </a:rPr>
              <a:t>India’s now is the most populous country in the world with 1.4 billion people, but with an average age of 29 years, it has one of the youngest populations globally. </a:t>
            </a:r>
            <a:endParaRPr lang="en-GB" dirty="0">
              <a:solidFill>
                <a:schemeClr val="bg1"/>
              </a:solidFill>
              <a:latin typeface="Bahnschrift" panose="020B0502040204020203" pitchFamily="34" charset="0"/>
              <a:ea typeface="Calibri" panose="020F0502020204030204" pitchFamily="34" charset="0"/>
            </a:endParaRPr>
          </a:p>
        </p:txBody>
      </p:sp>
      <p:sp>
        <p:nvSpPr>
          <p:cNvPr id="7" name="Rectangle: Rounded Corners 6">
            <a:extLst>
              <a:ext uri="{FF2B5EF4-FFF2-40B4-BE49-F238E27FC236}">
                <a16:creationId xmlns:a16="http://schemas.microsoft.com/office/drawing/2014/main" id="{8F28D849-833A-7F37-662F-857192857951}"/>
              </a:ext>
            </a:extLst>
          </p:cNvPr>
          <p:cNvSpPr/>
          <p:nvPr/>
        </p:nvSpPr>
        <p:spPr>
          <a:xfrm>
            <a:off x="1598581" y="1340740"/>
            <a:ext cx="3790121" cy="715617"/>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Incremental addition to working age population between 2020-2050 (Mn)</a:t>
            </a:r>
            <a:endParaRPr lang="en-IN" b="1" dirty="0">
              <a:solidFill>
                <a:schemeClr val="bg1"/>
              </a:solidFill>
            </a:endParaRPr>
          </a:p>
        </p:txBody>
      </p:sp>
    </p:spTree>
    <p:extLst>
      <p:ext uri="{BB962C8B-B14F-4D97-AF65-F5344CB8AC3E}">
        <p14:creationId xmlns:p14="http://schemas.microsoft.com/office/powerpoint/2010/main" val="3585790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6">
            <a:extLst>
              <a:ext uri="{FF2B5EF4-FFF2-40B4-BE49-F238E27FC236}">
                <a16:creationId xmlns:a16="http://schemas.microsoft.com/office/drawing/2014/main" id="{AA512729-878C-C72C-2799-F0B3B5C7A118}"/>
              </a:ext>
            </a:extLst>
          </p:cNvPr>
          <p:cNvSpPr>
            <a:spLocks/>
          </p:cNvSpPr>
          <p:nvPr/>
        </p:nvSpPr>
        <p:spPr bwMode="auto">
          <a:xfrm>
            <a:off x="673768" y="209550"/>
            <a:ext cx="9738593" cy="871000"/>
          </a:xfrm>
          <a:custGeom>
            <a:avLst/>
            <a:gdLst>
              <a:gd name="T0" fmla="*/ 6730492 w 6731000"/>
              <a:gd name="T1" fmla="*/ 0 h 701675"/>
              <a:gd name="T2" fmla="*/ 259892 w 6731000"/>
              <a:gd name="T3" fmla="*/ 0 h 701675"/>
              <a:gd name="T4" fmla="*/ 0 w 6731000"/>
              <a:gd name="T5" fmla="*/ 701268 h 701675"/>
              <a:gd name="T6" fmla="*/ 6301651 w 6731000"/>
              <a:gd name="T7" fmla="*/ 701268 h 701675"/>
              <a:gd name="T8" fmla="*/ 6730492 w 6731000"/>
              <a:gd name="T9" fmla="*/ 0 h 701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31000" h="701675">
                <a:moveTo>
                  <a:pt x="6730492" y="0"/>
                </a:moveTo>
                <a:lnTo>
                  <a:pt x="259892" y="0"/>
                </a:lnTo>
                <a:lnTo>
                  <a:pt x="0" y="701268"/>
                </a:lnTo>
                <a:lnTo>
                  <a:pt x="6301651" y="701268"/>
                </a:lnTo>
                <a:lnTo>
                  <a:pt x="6730492" y="0"/>
                </a:lnTo>
                <a:close/>
              </a:path>
            </a:pathLst>
          </a:custGeom>
          <a:noFill/>
          <a:ln>
            <a:noFill/>
          </a:ln>
        </p:spPr>
        <p:txBody>
          <a:bodyPr lIns="0" tIns="0" rIns="0" bIns="0" anchor="ctr"/>
          <a:lstStyle/>
          <a:p>
            <a:pPr marL="0" lvl="1"/>
            <a:r>
              <a:rPr lang="en-US" sz="3200" b="1" dirty="0">
                <a:latin typeface="Bahnschrift" panose="020B0502040204020203" pitchFamily="34" charset="0"/>
                <a:ea typeface="+mj-ea"/>
                <a:cs typeface="+mj-cs"/>
              </a:rPr>
              <a:t>RISING PACE OF POPULATION &amp; URBANIZATION AND BURGEONING MIDDLE CLASS </a:t>
            </a:r>
          </a:p>
        </p:txBody>
      </p:sp>
      <p:cxnSp>
        <p:nvCxnSpPr>
          <p:cNvPr id="3" name="Straight Connector 2">
            <a:extLst>
              <a:ext uri="{FF2B5EF4-FFF2-40B4-BE49-F238E27FC236}">
                <a16:creationId xmlns:a16="http://schemas.microsoft.com/office/drawing/2014/main" id="{EB090A01-7A96-67EC-5947-FBC7ABEC9215}"/>
              </a:ext>
            </a:extLst>
          </p:cNvPr>
          <p:cNvCxnSpPr>
            <a:cxnSpLocks/>
          </p:cNvCxnSpPr>
          <p:nvPr/>
        </p:nvCxnSpPr>
        <p:spPr>
          <a:xfrm>
            <a:off x="673768" y="1152889"/>
            <a:ext cx="8951495" cy="0"/>
          </a:xfrm>
          <a:prstGeom prst="line">
            <a:avLst/>
          </a:prstGeom>
          <a:ln w="57150">
            <a:solidFill>
              <a:srgbClr val="26145D"/>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ABA9711-AAC1-2CEF-988C-B231BC706EBC}"/>
              </a:ext>
            </a:extLst>
          </p:cNvPr>
          <p:cNvSpPr txBox="1"/>
          <p:nvPr/>
        </p:nvSpPr>
        <p:spPr>
          <a:xfrm>
            <a:off x="670773" y="6142780"/>
            <a:ext cx="4890657" cy="276999"/>
          </a:xfrm>
          <a:prstGeom prst="rect">
            <a:avLst/>
          </a:prstGeom>
          <a:noFill/>
        </p:spPr>
        <p:txBody>
          <a:bodyPr wrap="square" rtlCol="0">
            <a:spAutoFit/>
          </a:bodyPr>
          <a:lstStyle/>
          <a:p>
            <a:r>
              <a:rPr lang="en-US" sz="1200" dirty="0"/>
              <a:t>Source: </a:t>
            </a:r>
            <a:r>
              <a:rPr lang="en-IN" sz="1200" dirty="0"/>
              <a:t>CRIS estimates, McKinsey Global Institute</a:t>
            </a:r>
            <a:r>
              <a:rPr lang="en-US" sz="1200" dirty="0"/>
              <a:t> </a:t>
            </a:r>
            <a:endParaRPr lang="en-IN" sz="1200" dirty="0"/>
          </a:p>
        </p:txBody>
      </p:sp>
      <p:sp>
        <p:nvSpPr>
          <p:cNvPr id="5" name="TextBox 4">
            <a:extLst>
              <a:ext uri="{FF2B5EF4-FFF2-40B4-BE49-F238E27FC236}">
                <a16:creationId xmlns:a16="http://schemas.microsoft.com/office/drawing/2014/main" id="{CF0969EF-827D-35B5-F151-48D7CD39D0A9}"/>
              </a:ext>
            </a:extLst>
          </p:cNvPr>
          <p:cNvSpPr txBox="1"/>
          <p:nvPr/>
        </p:nvSpPr>
        <p:spPr>
          <a:xfrm>
            <a:off x="5417533" y="6184145"/>
            <a:ext cx="6320328" cy="646331"/>
          </a:xfrm>
          <a:prstGeom prst="rect">
            <a:avLst/>
          </a:prstGeom>
          <a:noFill/>
        </p:spPr>
        <p:txBody>
          <a:bodyPr wrap="square">
            <a:spAutoFit/>
          </a:bodyPr>
          <a:lstStyle/>
          <a:p>
            <a:pPr marL="342900" indent="-342900" algn="just"/>
            <a:r>
              <a:rPr lang="en-US" sz="1200" dirty="0"/>
              <a:t>Source: WEF's Future of Consumption in Fast-Growth Consumer Markets: India 2019 report</a:t>
            </a:r>
          </a:p>
          <a:p>
            <a:pPr marL="342900" indent="-342900" algn="just"/>
            <a:r>
              <a:rPr lang="en-US" sz="1200" dirty="0"/>
              <a:t>Note: </a:t>
            </a:r>
            <a:r>
              <a:rPr lang="en-IN" sz="1200" dirty="0">
                <a:ea typeface="Calibri" panose="020F0502020204030204" pitchFamily="34" charset="0"/>
              </a:rPr>
              <a:t>Household income per annum in 2017-18 prices by income segment. </a:t>
            </a:r>
            <a:r>
              <a:rPr lang="en-US" sz="1200" dirty="0">
                <a:ea typeface="Calibri" panose="020F0502020204030204" pitchFamily="34" charset="0"/>
              </a:rPr>
              <a:t>Poverty line at &lt;$2 (&lt; INR 125) per day per person. Projections with annual GDP growth assumed at 7.5 per cent. </a:t>
            </a:r>
          </a:p>
        </p:txBody>
      </p:sp>
      <p:sp>
        <p:nvSpPr>
          <p:cNvPr id="6" name="TextBox 5">
            <a:extLst>
              <a:ext uri="{FF2B5EF4-FFF2-40B4-BE49-F238E27FC236}">
                <a16:creationId xmlns:a16="http://schemas.microsoft.com/office/drawing/2014/main" id="{8C253025-FB50-F6C6-95C3-507ED48DE8DD}"/>
              </a:ext>
            </a:extLst>
          </p:cNvPr>
          <p:cNvSpPr txBox="1"/>
          <p:nvPr/>
        </p:nvSpPr>
        <p:spPr>
          <a:xfrm>
            <a:off x="6859889" y="1530885"/>
            <a:ext cx="3848897" cy="369332"/>
          </a:xfrm>
          <a:prstGeom prst="rect">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Number of Households (in Million)</a:t>
            </a:r>
            <a:endParaRPr lang="en-IN" dirty="0"/>
          </a:p>
        </p:txBody>
      </p:sp>
      <p:pic>
        <p:nvPicPr>
          <p:cNvPr id="7" name="Picture 4" descr="Trapezoid">
            <a:extLst>
              <a:ext uri="{FF2B5EF4-FFF2-40B4-BE49-F238E27FC236}">
                <a16:creationId xmlns:a16="http://schemas.microsoft.com/office/drawing/2014/main" id="{72E919CC-B97F-EC79-0468-C2D468863C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365890"/>
            <a:ext cx="2249450" cy="17113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Trapezoid">
            <a:extLst>
              <a:ext uri="{FF2B5EF4-FFF2-40B4-BE49-F238E27FC236}">
                <a16:creationId xmlns:a16="http://schemas.microsoft.com/office/drawing/2014/main" id="{E1DB0E06-D796-425D-ED2E-29C44C6CC3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867" y="3112683"/>
            <a:ext cx="687923" cy="1456560"/>
          </a:xfrm>
          <a:prstGeom prst="rect">
            <a:avLst/>
          </a:prstGeom>
          <a:noFill/>
          <a:extLst>
            <a:ext uri="{909E8E84-426E-40DD-AFC4-6F175D3DCCD1}">
              <a14:hiddenFill xmlns:a14="http://schemas.microsoft.com/office/drawing/2010/main">
                <a:solidFill>
                  <a:srgbClr val="FFFFFF"/>
                </a:solidFill>
              </a14:hiddenFill>
            </a:ext>
          </a:extLst>
        </p:spPr>
      </p:pic>
      <p:sp>
        <p:nvSpPr>
          <p:cNvPr id="9" name="Isosceles Triangle 8">
            <a:extLst>
              <a:ext uri="{FF2B5EF4-FFF2-40B4-BE49-F238E27FC236}">
                <a16:creationId xmlns:a16="http://schemas.microsoft.com/office/drawing/2014/main" id="{4220915B-EB4B-11D6-5C96-53FFB67034C2}"/>
              </a:ext>
            </a:extLst>
          </p:cNvPr>
          <p:cNvSpPr/>
          <p:nvPr/>
        </p:nvSpPr>
        <p:spPr>
          <a:xfrm>
            <a:off x="7029753" y="2917278"/>
            <a:ext cx="417072" cy="60906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0" name="Picture 8" descr="Trapezium">
            <a:extLst>
              <a:ext uri="{FF2B5EF4-FFF2-40B4-BE49-F238E27FC236}">
                <a16:creationId xmlns:a16="http://schemas.microsoft.com/office/drawing/2014/main" id="{7B7011F2-BE22-AD23-9386-7AD2ED01F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630" y="3890683"/>
            <a:ext cx="1378190" cy="12192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824B956-D4F6-FFC8-76E1-36F01C6FBA1A}"/>
              </a:ext>
            </a:extLst>
          </p:cNvPr>
          <p:cNvSpPr txBox="1"/>
          <p:nvPr/>
        </p:nvSpPr>
        <p:spPr>
          <a:xfrm>
            <a:off x="6762160" y="5019224"/>
            <a:ext cx="1392809" cy="492443"/>
          </a:xfrm>
          <a:prstGeom prst="rect">
            <a:avLst/>
          </a:prstGeom>
          <a:noFill/>
        </p:spPr>
        <p:txBody>
          <a:bodyPr wrap="square" rtlCol="0">
            <a:spAutoFit/>
          </a:bodyPr>
          <a:lstStyle/>
          <a:p>
            <a:pPr algn="ctr"/>
            <a:r>
              <a:rPr lang="en-IN" sz="1300" b="1" dirty="0"/>
              <a:t>Low </a:t>
            </a:r>
          </a:p>
          <a:p>
            <a:pPr algn="ctr"/>
            <a:r>
              <a:rPr lang="en-IN" sz="1300" b="1" dirty="0"/>
              <a:t>127 (43%) </a:t>
            </a:r>
          </a:p>
        </p:txBody>
      </p:sp>
      <p:sp>
        <p:nvSpPr>
          <p:cNvPr id="12" name="TextBox 11">
            <a:extLst>
              <a:ext uri="{FF2B5EF4-FFF2-40B4-BE49-F238E27FC236}">
                <a16:creationId xmlns:a16="http://schemas.microsoft.com/office/drawing/2014/main" id="{7ECEEEA1-781F-8E05-AEDC-9902B29CEF60}"/>
              </a:ext>
            </a:extLst>
          </p:cNvPr>
          <p:cNvSpPr txBox="1"/>
          <p:nvPr/>
        </p:nvSpPr>
        <p:spPr>
          <a:xfrm>
            <a:off x="6531630" y="4272205"/>
            <a:ext cx="1392809" cy="492443"/>
          </a:xfrm>
          <a:prstGeom prst="rect">
            <a:avLst/>
          </a:prstGeom>
          <a:noFill/>
        </p:spPr>
        <p:txBody>
          <a:bodyPr wrap="square" rtlCol="0">
            <a:spAutoFit/>
          </a:bodyPr>
          <a:lstStyle/>
          <a:p>
            <a:pPr algn="ctr"/>
            <a:r>
              <a:rPr lang="en-IN" sz="1300" b="1" dirty="0">
                <a:solidFill>
                  <a:schemeClr val="bg1"/>
                </a:solidFill>
              </a:rPr>
              <a:t>Lower Middle </a:t>
            </a:r>
          </a:p>
          <a:p>
            <a:pPr algn="ctr"/>
            <a:r>
              <a:rPr lang="en-IN" sz="1300" b="1" dirty="0">
                <a:solidFill>
                  <a:schemeClr val="bg1"/>
                </a:solidFill>
              </a:rPr>
              <a:t>97 (33%)</a:t>
            </a:r>
          </a:p>
        </p:txBody>
      </p:sp>
      <p:sp>
        <p:nvSpPr>
          <p:cNvPr id="13" name="TextBox 12">
            <a:extLst>
              <a:ext uri="{FF2B5EF4-FFF2-40B4-BE49-F238E27FC236}">
                <a16:creationId xmlns:a16="http://schemas.microsoft.com/office/drawing/2014/main" id="{236095FD-3300-2489-9F01-1BD7CF468826}"/>
              </a:ext>
            </a:extLst>
          </p:cNvPr>
          <p:cNvSpPr txBox="1"/>
          <p:nvPr/>
        </p:nvSpPr>
        <p:spPr>
          <a:xfrm>
            <a:off x="6559930" y="3606543"/>
            <a:ext cx="1392809" cy="492443"/>
          </a:xfrm>
          <a:prstGeom prst="rect">
            <a:avLst/>
          </a:prstGeom>
          <a:noFill/>
        </p:spPr>
        <p:txBody>
          <a:bodyPr wrap="square" rtlCol="0">
            <a:spAutoFit/>
          </a:bodyPr>
          <a:lstStyle/>
          <a:p>
            <a:pPr algn="ctr"/>
            <a:r>
              <a:rPr lang="en-IN" sz="1300" b="1" dirty="0"/>
              <a:t>Upper Middle </a:t>
            </a:r>
          </a:p>
          <a:p>
            <a:pPr algn="ctr"/>
            <a:r>
              <a:rPr lang="en-IN" sz="1300" b="1" dirty="0"/>
              <a:t>61 (21%)</a:t>
            </a:r>
          </a:p>
        </p:txBody>
      </p:sp>
      <p:sp>
        <p:nvSpPr>
          <p:cNvPr id="14" name="TextBox 13">
            <a:extLst>
              <a:ext uri="{FF2B5EF4-FFF2-40B4-BE49-F238E27FC236}">
                <a16:creationId xmlns:a16="http://schemas.microsoft.com/office/drawing/2014/main" id="{313F41BA-F4D1-714D-1901-6C71D42BAF1F}"/>
              </a:ext>
            </a:extLst>
          </p:cNvPr>
          <p:cNvSpPr txBox="1"/>
          <p:nvPr/>
        </p:nvSpPr>
        <p:spPr>
          <a:xfrm>
            <a:off x="6509260" y="2943657"/>
            <a:ext cx="822697" cy="492443"/>
          </a:xfrm>
          <a:prstGeom prst="rect">
            <a:avLst/>
          </a:prstGeom>
          <a:noFill/>
        </p:spPr>
        <p:txBody>
          <a:bodyPr wrap="square" rtlCol="0">
            <a:spAutoFit/>
          </a:bodyPr>
          <a:lstStyle/>
          <a:p>
            <a:r>
              <a:rPr lang="en-IN" sz="1300" b="1" dirty="0"/>
              <a:t>High 8 </a:t>
            </a:r>
          </a:p>
          <a:p>
            <a:r>
              <a:rPr lang="en-IN" sz="1300" b="1" dirty="0"/>
              <a:t>(3%)</a:t>
            </a:r>
          </a:p>
        </p:txBody>
      </p:sp>
      <p:sp>
        <p:nvSpPr>
          <p:cNvPr id="15" name="TextBox 14">
            <a:extLst>
              <a:ext uri="{FF2B5EF4-FFF2-40B4-BE49-F238E27FC236}">
                <a16:creationId xmlns:a16="http://schemas.microsoft.com/office/drawing/2014/main" id="{8F74BD9F-0A05-1251-ACEB-7EEDFE38FDE1}"/>
              </a:ext>
            </a:extLst>
          </p:cNvPr>
          <p:cNvSpPr txBox="1"/>
          <p:nvPr/>
        </p:nvSpPr>
        <p:spPr>
          <a:xfrm>
            <a:off x="6661707" y="5646700"/>
            <a:ext cx="1491103" cy="338554"/>
          </a:xfrm>
          <a:prstGeom prst="rect">
            <a:avLst/>
          </a:prstGeom>
          <a:noFill/>
        </p:spPr>
        <p:txBody>
          <a:bodyPr wrap="square" rtlCol="0">
            <a:spAutoFit/>
          </a:bodyPr>
          <a:lstStyle/>
          <a:p>
            <a:r>
              <a:rPr lang="en-IN" sz="1600" b="1" dirty="0"/>
              <a:t>2018</a:t>
            </a:r>
          </a:p>
        </p:txBody>
      </p:sp>
      <p:sp>
        <p:nvSpPr>
          <p:cNvPr id="16" name="TextBox 15">
            <a:extLst>
              <a:ext uri="{FF2B5EF4-FFF2-40B4-BE49-F238E27FC236}">
                <a16:creationId xmlns:a16="http://schemas.microsoft.com/office/drawing/2014/main" id="{B6DAE452-F7FD-30DE-CC32-79DAE38C843C}"/>
              </a:ext>
            </a:extLst>
          </p:cNvPr>
          <p:cNvSpPr txBox="1"/>
          <p:nvPr/>
        </p:nvSpPr>
        <p:spPr>
          <a:xfrm>
            <a:off x="9430048" y="5617726"/>
            <a:ext cx="1491103" cy="338554"/>
          </a:xfrm>
          <a:prstGeom prst="rect">
            <a:avLst/>
          </a:prstGeom>
          <a:noFill/>
        </p:spPr>
        <p:txBody>
          <a:bodyPr wrap="square" rtlCol="0">
            <a:spAutoFit/>
          </a:bodyPr>
          <a:lstStyle/>
          <a:p>
            <a:r>
              <a:rPr lang="en-IN" sz="1600" b="1" dirty="0"/>
              <a:t>2030 forecast </a:t>
            </a:r>
          </a:p>
        </p:txBody>
      </p:sp>
      <p:pic>
        <p:nvPicPr>
          <p:cNvPr id="17" name="Picture 8" descr="Trapezium">
            <a:extLst>
              <a:ext uri="{FF2B5EF4-FFF2-40B4-BE49-F238E27FC236}">
                <a16:creationId xmlns:a16="http://schemas.microsoft.com/office/drawing/2014/main" id="{C325D52B-2985-8F38-4599-281F760FD3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380327" y="3205204"/>
            <a:ext cx="1613961" cy="111324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250E0894-F8C4-F708-A1E2-46E15B1A32B5}"/>
              </a:ext>
            </a:extLst>
          </p:cNvPr>
          <p:cNvSpPr txBox="1"/>
          <p:nvPr/>
        </p:nvSpPr>
        <p:spPr>
          <a:xfrm>
            <a:off x="10345052" y="2977816"/>
            <a:ext cx="1392809" cy="292388"/>
          </a:xfrm>
          <a:prstGeom prst="rect">
            <a:avLst/>
          </a:prstGeom>
          <a:noFill/>
        </p:spPr>
        <p:txBody>
          <a:bodyPr wrap="square" rtlCol="0">
            <a:spAutoFit/>
          </a:bodyPr>
          <a:lstStyle/>
          <a:p>
            <a:r>
              <a:rPr lang="en-IN" sz="1300" b="1" dirty="0"/>
              <a:t>High 29 (7%)</a:t>
            </a:r>
          </a:p>
        </p:txBody>
      </p:sp>
      <p:pic>
        <p:nvPicPr>
          <p:cNvPr id="19" name="Picture 4" descr="Trapezoid">
            <a:extLst>
              <a:ext uri="{FF2B5EF4-FFF2-40B4-BE49-F238E27FC236}">
                <a16:creationId xmlns:a16="http://schemas.microsoft.com/office/drawing/2014/main" id="{FDB1703F-09C6-40CE-F0E3-285E4C28F3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9380327" y="3588779"/>
            <a:ext cx="1590542" cy="1708422"/>
          </a:xfrm>
          <a:prstGeom prst="rect">
            <a:avLst/>
          </a:prstGeom>
          <a:noFill/>
        </p:spPr>
      </p:pic>
      <p:sp>
        <p:nvSpPr>
          <p:cNvPr id="20" name="Rectangle: Rounded Corners 19">
            <a:extLst>
              <a:ext uri="{FF2B5EF4-FFF2-40B4-BE49-F238E27FC236}">
                <a16:creationId xmlns:a16="http://schemas.microsoft.com/office/drawing/2014/main" id="{9D2ABAAF-FFC4-FA43-4F5C-E99A2463CB97}"/>
              </a:ext>
            </a:extLst>
          </p:cNvPr>
          <p:cNvSpPr/>
          <p:nvPr/>
        </p:nvSpPr>
        <p:spPr>
          <a:xfrm>
            <a:off x="9690463" y="4813591"/>
            <a:ext cx="1018323" cy="73501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TextBox 20">
            <a:extLst>
              <a:ext uri="{FF2B5EF4-FFF2-40B4-BE49-F238E27FC236}">
                <a16:creationId xmlns:a16="http://schemas.microsoft.com/office/drawing/2014/main" id="{D875830D-A0D6-A9C3-CDA3-83037C4CB3FC}"/>
              </a:ext>
            </a:extLst>
          </p:cNvPr>
          <p:cNvSpPr txBox="1"/>
          <p:nvPr/>
        </p:nvSpPr>
        <p:spPr>
          <a:xfrm>
            <a:off x="6661707" y="2354505"/>
            <a:ext cx="1170006" cy="307777"/>
          </a:xfrm>
          <a:prstGeom prst="rect">
            <a:avLst/>
          </a:prstGeom>
          <a:noFill/>
        </p:spPr>
        <p:txBody>
          <a:bodyPr wrap="square" rtlCol="0">
            <a:spAutoFit/>
          </a:bodyPr>
          <a:lstStyle/>
          <a:p>
            <a:r>
              <a:rPr lang="en-IN" sz="1400" b="1" dirty="0"/>
              <a:t>293 million</a:t>
            </a:r>
          </a:p>
        </p:txBody>
      </p:sp>
      <p:sp>
        <p:nvSpPr>
          <p:cNvPr id="22" name="Isosceles Triangle 21">
            <a:extLst>
              <a:ext uri="{FF2B5EF4-FFF2-40B4-BE49-F238E27FC236}">
                <a16:creationId xmlns:a16="http://schemas.microsoft.com/office/drawing/2014/main" id="{01747671-FBE7-15EB-4F68-25C535DA06A5}"/>
              </a:ext>
            </a:extLst>
          </p:cNvPr>
          <p:cNvSpPr/>
          <p:nvPr/>
        </p:nvSpPr>
        <p:spPr>
          <a:xfrm>
            <a:off x="9788275" y="2819450"/>
            <a:ext cx="822697" cy="609065"/>
          </a:xfrm>
          <a:prstGeom prst="triangle">
            <a:avLst/>
          </a:prstGeom>
          <a:solidFill>
            <a:srgbClr val="8D4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TextBox 22">
            <a:extLst>
              <a:ext uri="{FF2B5EF4-FFF2-40B4-BE49-F238E27FC236}">
                <a16:creationId xmlns:a16="http://schemas.microsoft.com/office/drawing/2014/main" id="{9D29E5FA-012D-D775-600C-2C5FA4B473FF}"/>
              </a:ext>
            </a:extLst>
          </p:cNvPr>
          <p:cNvSpPr txBox="1"/>
          <p:nvPr/>
        </p:nvSpPr>
        <p:spPr>
          <a:xfrm>
            <a:off x="9824353" y="4954994"/>
            <a:ext cx="786619" cy="492443"/>
          </a:xfrm>
          <a:prstGeom prst="rect">
            <a:avLst/>
          </a:prstGeom>
          <a:noFill/>
        </p:spPr>
        <p:txBody>
          <a:bodyPr wrap="square" rtlCol="0">
            <a:spAutoFit/>
          </a:bodyPr>
          <a:lstStyle/>
          <a:p>
            <a:pPr algn="ctr"/>
            <a:r>
              <a:rPr lang="en-IN" sz="1300" b="1" dirty="0">
                <a:solidFill>
                  <a:schemeClr val="bg1"/>
                </a:solidFill>
              </a:rPr>
              <a:t>Low </a:t>
            </a:r>
          </a:p>
          <a:p>
            <a:pPr algn="ctr"/>
            <a:r>
              <a:rPr lang="en-IN" sz="1300" b="1" dirty="0">
                <a:solidFill>
                  <a:schemeClr val="bg1"/>
                </a:solidFill>
              </a:rPr>
              <a:t>57 (15%)</a:t>
            </a:r>
          </a:p>
        </p:txBody>
      </p:sp>
      <p:sp>
        <p:nvSpPr>
          <p:cNvPr id="24" name="TextBox 23">
            <a:extLst>
              <a:ext uri="{FF2B5EF4-FFF2-40B4-BE49-F238E27FC236}">
                <a16:creationId xmlns:a16="http://schemas.microsoft.com/office/drawing/2014/main" id="{CAA45112-96E5-B28F-DF92-AA0FB015D98F}"/>
              </a:ext>
            </a:extLst>
          </p:cNvPr>
          <p:cNvSpPr txBox="1"/>
          <p:nvPr/>
        </p:nvSpPr>
        <p:spPr>
          <a:xfrm>
            <a:off x="9531028" y="4213630"/>
            <a:ext cx="1392809" cy="492443"/>
          </a:xfrm>
          <a:prstGeom prst="rect">
            <a:avLst/>
          </a:prstGeom>
          <a:noFill/>
        </p:spPr>
        <p:txBody>
          <a:bodyPr wrap="square" rtlCol="0">
            <a:spAutoFit/>
          </a:bodyPr>
          <a:lstStyle/>
          <a:p>
            <a:pPr algn="ctr"/>
            <a:r>
              <a:rPr lang="en-IN" sz="1300" b="1" dirty="0"/>
              <a:t>Lower Middle</a:t>
            </a:r>
          </a:p>
          <a:p>
            <a:pPr algn="ctr"/>
            <a:r>
              <a:rPr lang="en-IN" sz="1300" b="1" dirty="0"/>
              <a:t>132 (34%)</a:t>
            </a:r>
          </a:p>
        </p:txBody>
      </p:sp>
      <p:sp>
        <p:nvSpPr>
          <p:cNvPr id="25" name="TextBox 24">
            <a:extLst>
              <a:ext uri="{FF2B5EF4-FFF2-40B4-BE49-F238E27FC236}">
                <a16:creationId xmlns:a16="http://schemas.microsoft.com/office/drawing/2014/main" id="{186DB643-DF95-BF87-3DD7-55308D30B0FB}"/>
              </a:ext>
            </a:extLst>
          </p:cNvPr>
          <p:cNvSpPr txBox="1"/>
          <p:nvPr/>
        </p:nvSpPr>
        <p:spPr>
          <a:xfrm>
            <a:off x="9503218" y="3535399"/>
            <a:ext cx="1392809" cy="492443"/>
          </a:xfrm>
          <a:prstGeom prst="rect">
            <a:avLst/>
          </a:prstGeom>
          <a:noFill/>
        </p:spPr>
        <p:txBody>
          <a:bodyPr wrap="square" rtlCol="0">
            <a:spAutoFit/>
          </a:bodyPr>
          <a:lstStyle/>
          <a:p>
            <a:pPr algn="ctr"/>
            <a:r>
              <a:rPr lang="en-IN" sz="1300" b="1" dirty="0">
                <a:solidFill>
                  <a:schemeClr val="bg1"/>
                </a:solidFill>
              </a:rPr>
              <a:t>Upper Middle </a:t>
            </a:r>
          </a:p>
          <a:p>
            <a:pPr algn="ctr"/>
            <a:r>
              <a:rPr lang="en-IN" sz="1300" b="1" dirty="0">
                <a:solidFill>
                  <a:schemeClr val="bg1"/>
                </a:solidFill>
              </a:rPr>
              <a:t>168 (44%)</a:t>
            </a:r>
          </a:p>
        </p:txBody>
      </p:sp>
      <p:sp>
        <p:nvSpPr>
          <p:cNvPr id="26" name="TextBox 25">
            <a:extLst>
              <a:ext uri="{FF2B5EF4-FFF2-40B4-BE49-F238E27FC236}">
                <a16:creationId xmlns:a16="http://schemas.microsoft.com/office/drawing/2014/main" id="{6994B8EF-CB17-1C3F-5AD9-489B9B07553F}"/>
              </a:ext>
            </a:extLst>
          </p:cNvPr>
          <p:cNvSpPr txBox="1"/>
          <p:nvPr/>
        </p:nvSpPr>
        <p:spPr>
          <a:xfrm>
            <a:off x="9599501" y="2354505"/>
            <a:ext cx="1073690" cy="307777"/>
          </a:xfrm>
          <a:prstGeom prst="rect">
            <a:avLst/>
          </a:prstGeom>
          <a:noFill/>
        </p:spPr>
        <p:txBody>
          <a:bodyPr wrap="square" rtlCol="0">
            <a:spAutoFit/>
          </a:bodyPr>
          <a:lstStyle/>
          <a:p>
            <a:r>
              <a:rPr lang="en-IN" sz="1400" b="1" dirty="0"/>
              <a:t>386 million</a:t>
            </a:r>
          </a:p>
        </p:txBody>
      </p:sp>
      <p:graphicFrame>
        <p:nvGraphicFramePr>
          <p:cNvPr id="27" name="Chart 26">
            <a:extLst>
              <a:ext uri="{FF2B5EF4-FFF2-40B4-BE49-F238E27FC236}">
                <a16:creationId xmlns:a16="http://schemas.microsoft.com/office/drawing/2014/main" id="{950266E4-8047-D8EA-8C65-649D4EABC598}"/>
              </a:ext>
            </a:extLst>
          </p:cNvPr>
          <p:cNvGraphicFramePr>
            <a:graphicFrameLocks/>
          </p:cNvGraphicFramePr>
          <p:nvPr>
            <p:extLst>
              <p:ext uri="{D42A27DB-BD31-4B8C-83A1-F6EECF244321}">
                <p14:modId xmlns:p14="http://schemas.microsoft.com/office/powerpoint/2010/main" val="2609346359"/>
              </p:ext>
            </p:extLst>
          </p:nvPr>
        </p:nvGraphicFramePr>
        <p:xfrm>
          <a:off x="706987" y="2327486"/>
          <a:ext cx="4710546" cy="3681124"/>
        </p:xfrm>
        <a:graphic>
          <a:graphicData uri="http://schemas.openxmlformats.org/drawingml/2006/chart">
            <c:chart xmlns:c="http://schemas.openxmlformats.org/drawingml/2006/chart" xmlns:r="http://schemas.openxmlformats.org/officeDocument/2006/relationships" r:id="rId4"/>
          </a:graphicData>
        </a:graphic>
      </p:graphicFrame>
      <p:sp>
        <p:nvSpPr>
          <p:cNvPr id="28" name="Rectangle 27">
            <a:extLst>
              <a:ext uri="{FF2B5EF4-FFF2-40B4-BE49-F238E27FC236}">
                <a16:creationId xmlns:a16="http://schemas.microsoft.com/office/drawing/2014/main" id="{DDFC5B0B-16DA-DA21-7F6A-28C17ADA8D6E}"/>
              </a:ext>
            </a:extLst>
          </p:cNvPr>
          <p:cNvSpPr/>
          <p:nvPr/>
        </p:nvSpPr>
        <p:spPr>
          <a:xfrm>
            <a:off x="990599" y="1501400"/>
            <a:ext cx="3782291" cy="559081"/>
          </a:xfrm>
          <a:prstGeom prst="rect">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Trend in India’s population &amp; </a:t>
            </a:r>
            <a:r>
              <a:rPr lang="en-US" b="1" dirty="0" err="1"/>
              <a:t>urbanisation</a:t>
            </a:r>
            <a:endParaRPr lang="en-IN" b="1" dirty="0"/>
          </a:p>
        </p:txBody>
      </p:sp>
    </p:spTree>
    <p:extLst>
      <p:ext uri="{BB962C8B-B14F-4D97-AF65-F5344CB8AC3E}">
        <p14:creationId xmlns:p14="http://schemas.microsoft.com/office/powerpoint/2010/main" val="2379135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530CA7-25A6-FE64-5705-31FFD1C87BE3}"/>
              </a:ext>
            </a:extLst>
          </p:cNvPr>
          <p:cNvSpPr/>
          <p:nvPr/>
        </p:nvSpPr>
        <p:spPr>
          <a:xfrm>
            <a:off x="741425" y="2292024"/>
            <a:ext cx="10709150" cy="28757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a:extLst>
              <a:ext uri="{FF2B5EF4-FFF2-40B4-BE49-F238E27FC236}">
                <a16:creationId xmlns:a16="http://schemas.microsoft.com/office/drawing/2014/main" id="{F6F8E170-357F-C671-A44D-17786BF7BC2E}"/>
              </a:ext>
            </a:extLst>
          </p:cNvPr>
          <p:cNvSpPr txBox="1"/>
          <p:nvPr/>
        </p:nvSpPr>
        <p:spPr>
          <a:xfrm>
            <a:off x="1740854" y="3314204"/>
            <a:ext cx="9116292" cy="707886"/>
          </a:xfrm>
          <a:prstGeom prst="rect">
            <a:avLst/>
          </a:prstGeom>
          <a:noFill/>
        </p:spPr>
        <p:txBody>
          <a:bodyPr wrap="square" rtlCol="0">
            <a:spAutoFit/>
          </a:bodyPr>
          <a:lstStyle/>
          <a:p>
            <a:pPr algn="ctr"/>
            <a:r>
              <a:rPr lang="en-US" sz="4000" b="1" dirty="0">
                <a:solidFill>
                  <a:schemeClr val="bg1"/>
                </a:solidFill>
                <a:latin typeface="Amasis MT Pro Medium" panose="02040604050005020304" pitchFamily="18" charset="0"/>
              </a:rPr>
              <a:t>KEY GROWTH SECTORS </a:t>
            </a:r>
            <a:endParaRPr lang="en-IN" sz="4000" b="1" dirty="0">
              <a:solidFill>
                <a:schemeClr val="bg1"/>
              </a:solidFill>
              <a:latin typeface="Amasis MT Pro Medium" panose="02040604050005020304" pitchFamily="18" charset="0"/>
            </a:endParaRPr>
          </a:p>
        </p:txBody>
      </p:sp>
    </p:spTree>
    <p:extLst>
      <p:ext uri="{BB962C8B-B14F-4D97-AF65-F5344CB8AC3E}">
        <p14:creationId xmlns:p14="http://schemas.microsoft.com/office/powerpoint/2010/main" val="2058057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font, logo, symbol&#10;&#10;Description automatically generated">
            <a:extLst>
              <a:ext uri="{FF2B5EF4-FFF2-40B4-BE49-F238E27FC236}">
                <a16:creationId xmlns:a16="http://schemas.microsoft.com/office/drawing/2014/main" id="{C6034325-D267-8A96-7C79-8AAB678204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2623" y="496607"/>
            <a:ext cx="2161542" cy="656282"/>
          </a:xfrm>
          <a:prstGeom prst="rect">
            <a:avLst/>
          </a:prstGeom>
        </p:spPr>
      </p:pic>
      <p:grpSp>
        <p:nvGrpSpPr>
          <p:cNvPr id="12" name="Group 11">
            <a:extLst>
              <a:ext uri="{FF2B5EF4-FFF2-40B4-BE49-F238E27FC236}">
                <a16:creationId xmlns:a16="http://schemas.microsoft.com/office/drawing/2014/main" id="{2D3D3BFE-B5D5-13BA-BB74-DAB0BA8CBCE6}"/>
              </a:ext>
            </a:extLst>
          </p:cNvPr>
          <p:cNvGrpSpPr/>
          <p:nvPr/>
        </p:nvGrpSpPr>
        <p:grpSpPr>
          <a:xfrm>
            <a:off x="0" y="0"/>
            <a:ext cx="438753" cy="6858000"/>
            <a:chOff x="0" y="0"/>
            <a:chExt cx="438753" cy="6858000"/>
          </a:xfrm>
        </p:grpSpPr>
        <p:sp>
          <p:nvSpPr>
            <p:cNvPr id="3" name="Rectangle 2">
              <a:extLst>
                <a:ext uri="{FF2B5EF4-FFF2-40B4-BE49-F238E27FC236}">
                  <a16:creationId xmlns:a16="http://schemas.microsoft.com/office/drawing/2014/main" id="{5C2CF51F-8A41-0000-3D2F-68B3DE123599}"/>
                </a:ext>
              </a:extLst>
            </p:cNvPr>
            <p:cNvSpPr/>
            <p:nvPr/>
          </p:nvSpPr>
          <p:spPr>
            <a:xfrm>
              <a:off x="0" y="0"/>
              <a:ext cx="209549" cy="68580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a:extLst>
                <a:ext uri="{FF2B5EF4-FFF2-40B4-BE49-F238E27FC236}">
                  <a16:creationId xmlns:a16="http://schemas.microsoft.com/office/drawing/2014/main" id="{DE19F677-8B91-A037-4926-C0E1D451F803}"/>
                </a:ext>
              </a:extLst>
            </p:cNvPr>
            <p:cNvSpPr/>
            <p:nvPr/>
          </p:nvSpPr>
          <p:spPr>
            <a:xfrm>
              <a:off x="270311" y="0"/>
              <a:ext cx="168442" cy="6858000"/>
            </a:xfrm>
            <a:prstGeom prst="rect">
              <a:avLst/>
            </a:prstGeom>
            <a:solidFill>
              <a:srgbClr val="736796"/>
            </a:solidFill>
            <a:ln>
              <a:solidFill>
                <a:srgbClr val="7367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solidFill>
                  <a:srgbClr val="0070C0"/>
                </a:solidFill>
              </a:endParaRPr>
            </a:p>
          </p:txBody>
        </p:sp>
      </p:grpSp>
      <p:cxnSp>
        <p:nvCxnSpPr>
          <p:cNvPr id="7" name="Straight Connector 6">
            <a:extLst>
              <a:ext uri="{FF2B5EF4-FFF2-40B4-BE49-F238E27FC236}">
                <a16:creationId xmlns:a16="http://schemas.microsoft.com/office/drawing/2014/main" id="{3AF22036-D2CF-9442-8FC7-6D540A29BD54}"/>
              </a:ext>
            </a:extLst>
          </p:cNvPr>
          <p:cNvCxnSpPr>
            <a:cxnSpLocks/>
          </p:cNvCxnSpPr>
          <p:nvPr/>
        </p:nvCxnSpPr>
        <p:spPr>
          <a:xfrm>
            <a:off x="673768" y="1152889"/>
            <a:ext cx="8951495" cy="0"/>
          </a:xfrm>
          <a:prstGeom prst="line">
            <a:avLst/>
          </a:prstGeom>
          <a:ln w="57150">
            <a:solidFill>
              <a:srgbClr val="26145D"/>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EDF1850B-D680-F135-8A53-B9E3CA70AA4C}"/>
              </a:ext>
            </a:extLst>
          </p:cNvPr>
          <p:cNvGrpSpPr/>
          <p:nvPr/>
        </p:nvGrpSpPr>
        <p:grpSpPr>
          <a:xfrm flipH="1">
            <a:off x="11737811" y="1279889"/>
            <a:ext cx="438753" cy="5578111"/>
            <a:chOff x="0" y="0"/>
            <a:chExt cx="438753" cy="6858000"/>
          </a:xfrm>
        </p:grpSpPr>
        <p:sp>
          <p:nvSpPr>
            <p:cNvPr id="14" name="Rectangle 13">
              <a:extLst>
                <a:ext uri="{FF2B5EF4-FFF2-40B4-BE49-F238E27FC236}">
                  <a16:creationId xmlns:a16="http://schemas.microsoft.com/office/drawing/2014/main" id="{3E096CB5-3ED3-E0E5-064F-15A06F84D14A}"/>
                </a:ext>
              </a:extLst>
            </p:cNvPr>
            <p:cNvSpPr/>
            <p:nvPr/>
          </p:nvSpPr>
          <p:spPr>
            <a:xfrm>
              <a:off x="0" y="0"/>
              <a:ext cx="209549" cy="68580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a:extLst>
                <a:ext uri="{FF2B5EF4-FFF2-40B4-BE49-F238E27FC236}">
                  <a16:creationId xmlns:a16="http://schemas.microsoft.com/office/drawing/2014/main" id="{686D0E19-2D4E-D424-C601-1F2D85A7B318}"/>
                </a:ext>
              </a:extLst>
            </p:cNvPr>
            <p:cNvSpPr/>
            <p:nvPr/>
          </p:nvSpPr>
          <p:spPr>
            <a:xfrm>
              <a:off x="270311" y="0"/>
              <a:ext cx="168442" cy="6858000"/>
            </a:xfrm>
            <a:prstGeom prst="rect">
              <a:avLst/>
            </a:prstGeom>
            <a:solidFill>
              <a:srgbClr val="736796"/>
            </a:solidFill>
            <a:ln>
              <a:solidFill>
                <a:srgbClr val="7367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solidFill>
                  <a:srgbClr val="0070C0"/>
                </a:solidFill>
              </a:endParaRPr>
            </a:p>
          </p:txBody>
        </p:sp>
      </p:grpSp>
      <p:sp>
        <p:nvSpPr>
          <p:cNvPr id="18" name="object 36">
            <a:extLst>
              <a:ext uri="{FF2B5EF4-FFF2-40B4-BE49-F238E27FC236}">
                <a16:creationId xmlns:a16="http://schemas.microsoft.com/office/drawing/2014/main" id="{F9093397-633A-F3E9-E8BF-73F71532FFD7}"/>
              </a:ext>
            </a:extLst>
          </p:cNvPr>
          <p:cNvSpPr>
            <a:spLocks/>
          </p:cNvSpPr>
          <p:nvPr/>
        </p:nvSpPr>
        <p:spPr bwMode="auto">
          <a:xfrm>
            <a:off x="667539" y="237569"/>
            <a:ext cx="9076404" cy="871000"/>
          </a:xfrm>
          <a:custGeom>
            <a:avLst/>
            <a:gdLst>
              <a:gd name="T0" fmla="*/ 6730492 w 6731000"/>
              <a:gd name="T1" fmla="*/ 0 h 701675"/>
              <a:gd name="T2" fmla="*/ 259892 w 6731000"/>
              <a:gd name="T3" fmla="*/ 0 h 701675"/>
              <a:gd name="T4" fmla="*/ 0 w 6731000"/>
              <a:gd name="T5" fmla="*/ 701268 h 701675"/>
              <a:gd name="T6" fmla="*/ 6301651 w 6731000"/>
              <a:gd name="T7" fmla="*/ 701268 h 701675"/>
              <a:gd name="T8" fmla="*/ 6730492 w 6731000"/>
              <a:gd name="T9" fmla="*/ 0 h 701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31000" h="701675">
                <a:moveTo>
                  <a:pt x="6730492" y="0"/>
                </a:moveTo>
                <a:lnTo>
                  <a:pt x="259892" y="0"/>
                </a:lnTo>
                <a:lnTo>
                  <a:pt x="0" y="701268"/>
                </a:lnTo>
                <a:lnTo>
                  <a:pt x="6301651" y="701268"/>
                </a:lnTo>
                <a:lnTo>
                  <a:pt x="6730492" y="0"/>
                </a:lnTo>
                <a:close/>
              </a:path>
            </a:pathLst>
          </a:custGeom>
          <a:noFill/>
          <a:ln>
            <a:noFill/>
          </a:ln>
        </p:spPr>
        <p:txBody>
          <a:bodyPr lIns="0" tIns="0" rIns="0" bIns="0" anchor="ctr"/>
          <a:lstStyle/>
          <a:p>
            <a:pPr marL="0" lvl="1"/>
            <a:r>
              <a:rPr lang="en-US" sz="3200" b="1" dirty="0">
                <a:latin typeface="Bahnschrift" panose="020B0502040204020203" pitchFamily="34" charset="0"/>
                <a:ea typeface="+mj-ea"/>
                <a:cs typeface="+mj-cs"/>
              </a:rPr>
              <a:t>INDIA AND THE WORLD </a:t>
            </a:r>
            <a:endParaRPr kumimoji="0" lang="en-US" sz="3200" b="1" i="0" u="none" strike="noStrike" kern="1200" cap="none" spc="0" normalizeH="0" baseline="0" noProof="0" dirty="0">
              <a:ln>
                <a:noFill/>
              </a:ln>
              <a:effectLst/>
              <a:uLnTx/>
              <a:uFillTx/>
              <a:latin typeface="Bahnschrift" panose="020B0502040204020203" pitchFamily="34" charset="0"/>
              <a:ea typeface="+mj-ea"/>
              <a:cs typeface="+mj-cs"/>
            </a:endParaRPr>
          </a:p>
        </p:txBody>
      </p:sp>
      <p:sp>
        <p:nvSpPr>
          <p:cNvPr id="21" name="TextBox 20">
            <a:extLst>
              <a:ext uri="{FF2B5EF4-FFF2-40B4-BE49-F238E27FC236}">
                <a16:creationId xmlns:a16="http://schemas.microsoft.com/office/drawing/2014/main" id="{9FAE914B-BB5B-2FDC-6029-4D941239C356}"/>
              </a:ext>
            </a:extLst>
          </p:cNvPr>
          <p:cNvSpPr txBox="1"/>
          <p:nvPr/>
        </p:nvSpPr>
        <p:spPr>
          <a:xfrm>
            <a:off x="1365359" y="3959957"/>
            <a:ext cx="1041674" cy="461665"/>
          </a:xfrm>
          <a:prstGeom prst="rect">
            <a:avLst/>
          </a:prstGeom>
          <a:noFill/>
        </p:spPr>
        <p:txBody>
          <a:bodyPr wrap="square" rtlCol="0">
            <a:spAutoFit/>
          </a:bodyPr>
          <a:lstStyle/>
          <a:p>
            <a:pPr algn="ctr"/>
            <a:r>
              <a:rPr lang="en-US" sz="2400" b="1" dirty="0">
                <a:solidFill>
                  <a:schemeClr val="bg1"/>
                </a:solidFill>
              </a:rPr>
              <a:t>World</a:t>
            </a:r>
            <a:endParaRPr lang="en-IN" sz="2400" b="1" dirty="0">
              <a:solidFill>
                <a:schemeClr val="bg1"/>
              </a:solidFill>
            </a:endParaRPr>
          </a:p>
        </p:txBody>
      </p:sp>
      <p:sp>
        <p:nvSpPr>
          <p:cNvPr id="22" name="TextBox 21">
            <a:extLst>
              <a:ext uri="{FF2B5EF4-FFF2-40B4-BE49-F238E27FC236}">
                <a16:creationId xmlns:a16="http://schemas.microsoft.com/office/drawing/2014/main" id="{1F543CC5-C477-737C-1CD8-72FAC66CFEEC}"/>
              </a:ext>
            </a:extLst>
          </p:cNvPr>
          <p:cNvSpPr txBox="1"/>
          <p:nvPr/>
        </p:nvSpPr>
        <p:spPr>
          <a:xfrm>
            <a:off x="1070908" y="4407749"/>
            <a:ext cx="1766885" cy="400110"/>
          </a:xfrm>
          <a:prstGeom prst="rect">
            <a:avLst/>
          </a:prstGeom>
          <a:noFill/>
        </p:spPr>
        <p:txBody>
          <a:bodyPr wrap="square" rtlCol="0">
            <a:spAutoFit/>
          </a:bodyPr>
          <a:lstStyle/>
          <a:p>
            <a:pPr algn="ctr"/>
            <a:r>
              <a:rPr lang="en-US" sz="2000" b="1" dirty="0">
                <a:solidFill>
                  <a:schemeClr val="bg1"/>
                </a:solidFill>
              </a:rPr>
              <a:t>2022: 3.6%</a:t>
            </a:r>
            <a:endParaRPr lang="en-IN" sz="2000" b="1" dirty="0">
              <a:solidFill>
                <a:schemeClr val="bg1"/>
              </a:solidFill>
            </a:endParaRPr>
          </a:p>
        </p:txBody>
      </p:sp>
      <p:sp>
        <p:nvSpPr>
          <p:cNvPr id="23" name="TextBox 22">
            <a:extLst>
              <a:ext uri="{FF2B5EF4-FFF2-40B4-BE49-F238E27FC236}">
                <a16:creationId xmlns:a16="http://schemas.microsoft.com/office/drawing/2014/main" id="{EFEFD680-26E3-3A6B-E602-0483C49DB674}"/>
              </a:ext>
            </a:extLst>
          </p:cNvPr>
          <p:cNvSpPr txBox="1"/>
          <p:nvPr/>
        </p:nvSpPr>
        <p:spPr>
          <a:xfrm>
            <a:off x="1820952" y="4777153"/>
            <a:ext cx="1101998" cy="369332"/>
          </a:xfrm>
          <a:prstGeom prst="rect">
            <a:avLst/>
          </a:prstGeom>
          <a:noFill/>
        </p:spPr>
        <p:txBody>
          <a:bodyPr wrap="square" rtlCol="0">
            <a:spAutoFit/>
          </a:bodyPr>
          <a:lstStyle/>
          <a:p>
            <a:r>
              <a:rPr lang="en-US" b="1" dirty="0">
                <a:solidFill>
                  <a:schemeClr val="bg1"/>
                </a:solidFill>
              </a:rPr>
              <a:t>80 bps</a:t>
            </a:r>
            <a:endParaRPr lang="en-IN" b="1" dirty="0">
              <a:solidFill>
                <a:schemeClr val="bg1"/>
              </a:solidFill>
            </a:endParaRPr>
          </a:p>
        </p:txBody>
      </p:sp>
      <p:grpSp>
        <p:nvGrpSpPr>
          <p:cNvPr id="46" name="Group 45">
            <a:extLst>
              <a:ext uri="{FF2B5EF4-FFF2-40B4-BE49-F238E27FC236}">
                <a16:creationId xmlns:a16="http://schemas.microsoft.com/office/drawing/2014/main" id="{6CE73CCE-A270-211C-2E88-12B4B630266E}"/>
              </a:ext>
            </a:extLst>
          </p:cNvPr>
          <p:cNvGrpSpPr/>
          <p:nvPr/>
        </p:nvGrpSpPr>
        <p:grpSpPr>
          <a:xfrm>
            <a:off x="7306994" y="1831979"/>
            <a:ext cx="4430817" cy="5012310"/>
            <a:chOff x="7328193" y="1437148"/>
            <a:chExt cx="4430817" cy="5012310"/>
          </a:xfrm>
        </p:grpSpPr>
        <p:pic>
          <p:nvPicPr>
            <p:cNvPr id="20" name="Picture 1" descr="Free india map - Vector Art">
              <a:extLst>
                <a:ext uri="{FF2B5EF4-FFF2-40B4-BE49-F238E27FC236}">
                  <a16:creationId xmlns:a16="http://schemas.microsoft.com/office/drawing/2014/main" id="{09261F4D-1361-C0A9-7BF3-895A1B2FCC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8193" y="1437148"/>
              <a:ext cx="4430817" cy="5012310"/>
            </a:xfrm>
            <a:prstGeom prst="rect">
              <a:avLst/>
            </a:prstGeom>
            <a:solidFill>
              <a:srgbClr val="002060"/>
            </a:solidFill>
            <a:ln>
              <a:noFill/>
            </a:ln>
          </p:spPr>
        </p:pic>
        <p:sp>
          <p:nvSpPr>
            <p:cNvPr id="24" name="TextBox 23">
              <a:extLst>
                <a:ext uri="{FF2B5EF4-FFF2-40B4-BE49-F238E27FC236}">
                  <a16:creationId xmlns:a16="http://schemas.microsoft.com/office/drawing/2014/main" id="{640DB91D-7C47-7148-AD2F-519AAA089BF3}"/>
                </a:ext>
              </a:extLst>
            </p:cNvPr>
            <p:cNvSpPr txBox="1"/>
            <p:nvPr/>
          </p:nvSpPr>
          <p:spPr>
            <a:xfrm>
              <a:off x="8991966" y="3111600"/>
              <a:ext cx="951154" cy="307777"/>
            </a:xfrm>
            <a:prstGeom prst="rect">
              <a:avLst/>
            </a:prstGeom>
            <a:noFill/>
          </p:spPr>
          <p:txBody>
            <a:bodyPr wrap="square" rtlCol="0">
              <a:spAutoFit/>
            </a:bodyPr>
            <a:lstStyle/>
            <a:p>
              <a:r>
                <a:rPr lang="en-IN" sz="1400" b="1" dirty="0">
                  <a:latin typeface="Bahnschrift" panose="020B0502040204020203" pitchFamily="34" charset="0"/>
                </a:rPr>
                <a:t>Brazil</a:t>
              </a:r>
            </a:p>
          </p:txBody>
        </p:sp>
        <p:sp>
          <p:nvSpPr>
            <p:cNvPr id="25" name="TextBox 24">
              <a:extLst>
                <a:ext uri="{FF2B5EF4-FFF2-40B4-BE49-F238E27FC236}">
                  <a16:creationId xmlns:a16="http://schemas.microsoft.com/office/drawing/2014/main" id="{2F83B189-5087-2B32-1E7B-45D73BB8F50E}"/>
                </a:ext>
              </a:extLst>
            </p:cNvPr>
            <p:cNvSpPr txBox="1"/>
            <p:nvPr/>
          </p:nvSpPr>
          <p:spPr>
            <a:xfrm>
              <a:off x="7588049" y="3092050"/>
              <a:ext cx="1437861" cy="523220"/>
            </a:xfrm>
            <a:prstGeom prst="rect">
              <a:avLst/>
            </a:prstGeom>
            <a:noFill/>
          </p:spPr>
          <p:txBody>
            <a:bodyPr wrap="square" rtlCol="0">
              <a:spAutoFit/>
            </a:bodyPr>
            <a:lstStyle/>
            <a:p>
              <a:r>
                <a:rPr lang="en-IN" sz="1400" b="1" dirty="0">
                  <a:latin typeface="Bahnschrift" panose="020B0502040204020203" pitchFamily="34" charset="0"/>
                </a:rPr>
                <a:t>United Kingdom</a:t>
              </a:r>
            </a:p>
          </p:txBody>
        </p:sp>
        <p:sp>
          <p:nvSpPr>
            <p:cNvPr id="26" name="TextBox 25">
              <a:extLst>
                <a:ext uri="{FF2B5EF4-FFF2-40B4-BE49-F238E27FC236}">
                  <a16:creationId xmlns:a16="http://schemas.microsoft.com/office/drawing/2014/main" id="{17F9D07F-EE73-F3BE-BD66-2E6518F5A884}"/>
                </a:ext>
              </a:extLst>
            </p:cNvPr>
            <p:cNvSpPr txBox="1"/>
            <p:nvPr/>
          </p:nvSpPr>
          <p:spPr>
            <a:xfrm>
              <a:off x="8495118" y="3637026"/>
              <a:ext cx="1437861" cy="307777"/>
            </a:xfrm>
            <a:prstGeom prst="rect">
              <a:avLst/>
            </a:prstGeom>
            <a:noFill/>
          </p:spPr>
          <p:txBody>
            <a:bodyPr wrap="square" rtlCol="0">
              <a:spAutoFit/>
            </a:bodyPr>
            <a:lstStyle/>
            <a:p>
              <a:r>
                <a:rPr lang="en-IN" sz="1400" b="1" dirty="0">
                  <a:latin typeface="Bahnschrift" panose="020B0502040204020203" pitchFamily="34" charset="0"/>
                </a:rPr>
                <a:t>Germany </a:t>
              </a:r>
            </a:p>
          </p:txBody>
        </p:sp>
        <p:sp>
          <p:nvSpPr>
            <p:cNvPr id="27" name="TextBox 26">
              <a:extLst>
                <a:ext uri="{FF2B5EF4-FFF2-40B4-BE49-F238E27FC236}">
                  <a16:creationId xmlns:a16="http://schemas.microsoft.com/office/drawing/2014/main" id="{E22A6C09-BBD1-B040-676D-B0A17A36462F}"/>
                </a:ext>
              </a:extLst>
            </p:cNvPr>
            <p:cNvSpPr txBox="1"/>
            <p:nvPr/>
          </p:nvSpPr>
          <p:spPr>
            <a:xfrm>
              <a:off x="8105740" y="5054881"/>
              <a:ext cx="1437861" cy="307777"/>
            </a:xfrm>
            <a:prstGeom prst="rect">
              <a:avLst/>
            </a:prstGeom>
            <a:noFill/>
          </p:spPr>
          <p:txBody>
            <a:bodyPr wrap="square" rtlCol="0">
              <a:spAutoFit/>
            </a:bodyPr>
            <a:lstStyle/>
            <a:p>
              <a:r>
                <a:rPr lang="en-IN" sz="1400" b="1" dirty="0">
                  <a:latin typeface="Bahnschrift" panose="020B0502040204020203" pitchFamily="34" charset="0"/>
                </a:rPr>
                <a:t>France</a:t>
              </a:r>
            </a:p>
          </p:txBody>
        </p:sp>
        <p:sp>
          <p:nvSpPr>
            <p:cNvPr id="28" name="TextBox 27">
              <a:extLst>
                <a:ext uri="{FF2B5EF4-FFF2-40B4-BE49-F238E27FC236}">
                  <a16:creationId xmlns:a16="http://schemas.microsoft.com/office/drawing/2014/main" id="{6B40AF44-33B8-C5E7-112F-82DD298D1035}"/>
                </a:ext>
              </a:extLst>
            </p:cNvPr>
            <p:cNvSpPr txBox="1"/>
            <p:nvPr/>
          </p:nvSpPr>
          <p:spPr>
            <a:xfrm>
              <a:off x="7449887" y="3855802"/>
              <a:ext cx="1437861" cy="307777"/>
            </a:xfrm>
            <a:prstGeom prst="rect">
              <a:avLst/>
            </a:prstGeom>
            <a:noFill/>
          </p:spPr>
          <p:txBody>
            <a:bodyPr wrap="square" rtlCol="0">
              <a:spAutoFit/>
            </a:bodyPr>
            <a:lstStyle/>
            <a:p>
              <a:r>
                <a:rPr lang="en-IN" sz="1400" b="1" dirty="0">
                  <a:latin typeface="Bahnschrift" panose="020B0502040204020203" pitchFamily="34" charset="0"/>
                </a:rPr>
                <a:t>South Africa </a:t>
              </a:r>
            </a:p>
          </p:txBody>
        </p:sp>
        <p:sp>
          <p:nvSpPr>
            <p:cNvPr id="29" name="TextBox 28">
              <a:extLst>
                <a:ext uri="{FF2B5EF4-FFF2-40B4-BE49-F238E27FC236}">
                  <a16:creationId xmlns:a16="http://schemas.microsoft.com/office/drawing/2014/main" id="{C5F60BE7-8A0B-F5CB-FF24-8E3C4A2D9448}"/>
                </a:ext>
              </a:extLst>
            </p:cNvPr>
            <p:cNvSpPr txBox="1"/>
            <p:nvPr/>
          </p:nvSpPr>
          <p:spPr>
            <a:xfrm>
              <a:off x="8039201" y="5661926"/>
              <a:ext cx="1437861" cy="307777"/>
            </a:xfrm>
            <a:prstGeom prst="rect">
              <a:avLst/>
            </a:prstGeom>
            <a:noFill/>
          </p:spPr>
          <p:txBody>
            <a:bodyPr wrap="square" rtlCol="0">
              <a:spAutoFit/>
            </a:bodyPr>
            <a:lstStyle/>
            <a:p>
              <a:r>
                <a:rPr lang="en-IN" sz="1400" b="1" dirty="0">
                  <a:latin typeface="Bahnschrift" panose="020B0502040204020203" pitchFamily="34" charset="0"/>
                </a:rPr>
                <a:t>Canada</a:t>
              </a:r>
            </a:p>
          </p:txBody>
        </p:sp>
        <p:sp>
          <p:nvSpPr>
            <p:cNvPr id="30" name="TextBox 29">
              <a:extLst>
                <a:ext uri="{FF2B5EF4-FFF2-40B4-BE49-F238E27FC236}">
                  <a16:creationId xmlns:a16="http://schemas.microsoft.com/office/drawing/2014/main" id="{5C881303-98A4-769E-8AEF-44449692EB09}"/>
                </a:ext>
              </a:extLst>
            </p:cNvPr>
            <p:cNvSpPr txBox="1"/>
            <p:nvPr/>
          </p:nvSpPr>
          <p:spPr>
            <a:xfrm>
              <a:off x="8226706" y="4284887"/>
              <a:ext cx="1437861" cy="307777"/>
            </a:xfrm>
            <a:prstGeom prst="rect">
              <a:avLst/>
            </a:prstGeom>
            <a:noFill/>
          </p:spPr>
          <p:txBody>
            <a:bodyPr wrap="square" rtlCol="0">
              <a:spAutoFit/>
            </a:bodyPr>
            <a:lstStyle/>
            <a:p>
              <a:r>
                <a:rPr lang="en-IN" sz="1400" b="1" dirty="0">
                  <a:latin typeface="Bahnschrift" panose="020B0502040204020203" pitchFamily="34" charset="0"/>
                </a:rPr>
                <a:t>Mexico</a:t>
              </a:r>
            </a:p>
          </p:txBody>
        </p:sp>
        <p:sp>
          <p:nvSpPr>
            <p:cNvPr id="31" name="TextBox 30">
              <a:extLst>
                <a:ext uri="{FF2B5EF4-FFF2-40B4-BE49-F238E27FC236}">
                  <a16:creationId xmlns:a16="http://schemas.microsoft.com/office/drawing/2014/main" id="{3F870767-9F79-B46A-1F90-865FB05FA8C3}"/>
                </a:ext>
              </a:extLst>
            </p:cNvPr>
            <p:cNvSpPr txBox="1"/>
            <p:nvPr/>
          </p:nvSpPr>
          <p:spPr>
            <a:xfrm>
              <a:off x="10049169" y="3790774"/>
              <a:ext cx="1437861" cy="307777"/>
            </a:xfrm>
            <a:prstGeom prst="rect">
              <a:avLst/>
            </a:prstGeom>
            <a:noFill/>
          </p:spPr>
          <p:txBody>
            <a:bodyPr wrap="square" rtlCol="0">
              <a:spAutoFit/>
            </a:bodyPr>
            <a:lstStyle>
              <a:defPPr>
                <a:defRPr lang="en-US"/>
              </a:defPPr>
              <a:lvl1pPr>
                <a:defRPr sz="1400" b="1">
                  <a:latin typeface="Bahnschrift" panose="020B0502040204020203" pitchFamily="34" charset="0"/>
                </a:defRPr>
              </a:lvl1pPr>
            </a:lstStyle>
            <a:p>
              <a:r>
                <a:rPr lang="en-IN" dirty="0"/>
                <a:t>Vietnam</a:t>
              </a:r>
            </a:p>
          </p:txBody>
        </p:sp>
        <p:sp>
          <p:nvSpPr>
            <p:cNvPr id="32" name="TextBox 31">
              <a:extLst>
                <a:ext uri="{FF2B5EF4-FFF2-40B4-BE49-F238E27FC236}">
                  <a16:creationId xmlns:a16="http://schemas.microsoft.com/office/drawing/2014/main" id="{6E0A66B0-9BD9-E7E3-BBF0-7796F807E24F}"/>
                </a:ext>
              </a:extLst>
            </p:cNvPr>
            <p:cNvSpPr txBox="1"/>
            <p:nvPr/>
          </p:nvSpPr>
          <p:spPr>
            <a:xfrm>
              <a:off x="9132443" y="4941256"/>
              <a:ext cx="1437861" cy="307777"/>
            </a:xfrm>
            <a:prstGeom prst="rect">
              <a:avLst/>
            </a:prstGeom>
            <a:noFill/>
          </p:spPr>
          <p:txBody>
            <a:bodyPr wrap="square" rtlCol="0">
              <a:spAutoFit/>
            </a:bodyPr>
            <a:lstStyle/>
            <a:p>
              <a:r>
                <a:rPr lang="en-IN" sz="1400" b="1" dirty="0">
                  <a:latin typeface="Bahnschrift" panose="020B0502040204020203" pitchFamily="34" charset="0"/>
                </a:rPr>
                <a:t>Colombia </a:t>
              </a:r>
            </a:p>
          </p:txBody>
        </p:sp>
        <p:sp>
          <p:nvSpPr>
            <p:cNvPr id="33" name="TextBox 32">
              <a:extLst>
                <a:ext uri="{FF2B5EF4-FFF2-40B4-BE49-F238E27FC236}">
                  <a16:creationId xmlns:a16="http://schemas.microsoft.com/office/drawing/2014/main" id="{638F02B0-41C6-64C8-9A03-CCCE0C01B035}"/>
                </a:ext>
              </a:extLst>
            </p:cNvPr>
            <p:cNvSpPr txBox="1"/>
            <p:nvPr/>
          </p:nvSpPr>
          <p:spPr>
            <a:xfrm>
              <a:off x="8991966" y="3987630"/>
              <a:ext cx="1437861" cy="307777"/>
            </a:xfrm>
            <a:prstGeom prst="rect">
              <a:avLst/>
            </a:prstGeom>
            <a:noFill/>
          </p:spPr>
          <p:txBody>
            <a:bodyPr wrap="square" rtlCol="0">
              <a:spAutoFit/>
            </a:bodyPr>
            <a:lstStyle/>
            <a:p>
              <a:r>
                <a:rPr lang="en-IN" sz="1400" b="1" dirty="0">
                  <a:latin typeface="Bahnschrift" panose="020B0502040204020203" pitchFamily="34" charset="0"/>
                </a:rPr>
                <a:t>Australia  </a:t>
              </a:r>
            </a:p>
          </p:txBody>
        </p:sp>
        <p:sp>
          <p:nvSpPr>
            <p:cNvPr id="34" name="TextBox 33">
              <a:extLst>
                <a:ext uri="{FF2B5EF4-FFF2-40B4-BE49-F238E27FC236}">
                  <a16:creationId xmlns:a16="http://schemas.microsoft.com/office/drawing/2014/main" id="{FA5FF5C8-44FA-7327-7964-1268EAF6BE95}"/>
                </a:ext>
              </a:extLst>
            </p:cNvPr>
            <p:cNvSpPr txBox="1"/>
            <p:nvPr/>
          </p:nvSpPr>
          <p:spPr>
            <a:xfrm>
              <a:off x="9757225" y="4184247"/>
              <a:ext cx="1437861" cy="307777"/>
            </a:xfrm>
            <a:prstGeom prst="rect">
              <a:avLst/>
            </a:prstGeom>
            <a:noFill/>
          </p:spPr>
          <p:txBody>
            <a:bodyPr wrap="square" rtlCol="0">
              <a:spAutoFit/>
            </a:bodyPr>
            <a:lstStyle/>
            <a:p>
              <a:r>
                <a:rPr lang="en-IN" sz="1400" b="1" dirty="0">
                  <a:latin typeface="Bahnschrift" panose="020B0502040204020203" pitchFamily="34" charset="0"/>
                </a:rPr>
                <a:t>Spain </a:t>
              </a:r>
            </a:p>
          </p:txBody>
        </p:sp>
        <p:sp>
          <p:nvSpPr>
            <p:cNvPr id="35" name="TextBox 34">
              <a:extLst>
                <a:ext uri="{FF2B5EF4-FFF2-40B4-BE49-F238E27FC236}">
                  <a16:creationId xmlns:a16="http://schemas.microsoft.com/office/drawing/2014/main" id="{D6E6B0BC-E840-5677-F883-E780084B6C95}"/>
                </a:ext>
              </a:extLst>
            </p:cNvPr>
            <p:cNvSpPr txBox="1"/>
            <p:nvPr/>
          </p:nvSpPr>
          <p:spPr>
            <a:xfrm>
              <a:off x="9108240" y="5495356"/>
              <a:ext cx="1437861" cy="307777"/>
            </a:xfrm>
            <a:prstGeom prst="rect">
              <a:avLst/>
            </a:prstGeom>
            <a:noFill/>
          </p:spPr>
          <p:txBody>
            <a:bodyPr wrap="square" rtlCol="0">
              <a:spAutoFit/>
            </a:bodyPr>
            <a:lstStyle/>
            <a:p>
              <a:r>
                <a:rPr lang="en-IN" sz="1400" b="1" dirty="0">
                  <a:latin typeface="Bahnschrift" panose="020B0502040204020203" pitchFamily="34" charset="0"/>
                </a:rPr>
                <a:t>Turkey </a:t>
              </a:r>
            </a:p>
          </p:txBody>
        </p:sp>
        <p:sp>
          <p:nvSpPr>
            <p:cNvPr id="36" name="TextBox 35">
              <a:extLst>
                <a:ext uri="{FF2B5EF4-FFF2-40B4-BE49-F238E27FC236}">
                  <a16:creationId xmlns:a16="http://schemas.microsoft.com/office/drawing/2014/main" id="{8F3D9754-790A-5A1F-F0ED-13070233F65D}"/>
                </a:ext>
              </a:extLst>
            </p:cNvPr>
            <p:cNvSpPr txBox="1"/>
            <p:nvPr/>
          </p:nvSpPr>
          <p:spPr>
            <a:xfrm>
              <a:off x="8413513" y="1453770"/>
              <a:ext cx="1437861" cy="307777"/>
            </a:xfrm>
            <a:prstGeom prst="rect">
              <a:avLst/>
            </a:prstGeom>
            <a:noFill/>
          </p:spPr>
          <p:txBody>
            <a:bodyPr wrap="square" rtlCol="0">
              <a:spAutoFit/>
            </a:bodyPr>
            <a:lstStyle/>
            <a:p>
              <a:r>
                <a:rPr lang="en-IN" sz="1400" b="1" dirty="0">
                  <a:latin typeface="Bahnschrift" panose="020B0502040204020203" pitchFamily="34" charset="0"/>
                </a:rPr>
                <a:t>Rwanda </a:t>
              </a:r>
            </a:p>
          </p:txBody>
        </p:sp>
        <p:sp>
          <p:nvSpPr>
            <p:cNvPr id="37" name="TextBox 36">
              <a:extLst>
                <a:ext uri="{FF2B5EF4-FFF2-40B4-BE49-F238E27FC236}">
                  <a16:creationId xmlns:a16="http://schemas.microsoft.com/office/drawing/2014/main" id="{8BE5FC23-A3FA-E36D-DE93-007513D59F9A}"/>
                </a:ext>
              </a:extLst>
            </p:cNvPr>
            <p:cNvSpPr txBox="1"/>
            <p:nvPr/>
          </p:nvSpPr>
          <p:spPr>
            <a:xfrm>
              <a:off x="8746694" y="2362289"/>
              <a:ext cx="1437861" cy="307777"/>
            </a:xfrm>
            <a:prstGeom prst="rect">
              <a:avLst/>
            </a:prstGeom>
            <a:noFill/>
          </p:spPr>
          <p:txBody>
            <a:bodyPr wrap="square" rtlCol="0">
              <a:spAutoFit/>
            </a:bodyPr>
            <a:lstStyle/>
            <a:p>
              <a:r>
                <a:rPr lang="en-IN" sz="1400" b="1" dirty="0">
                  <a:latin typeface="Bahnschrift" panose="020B0502040204020203" pitchFamily="34" charset="0"/>
                </a:rPr>
                <a:t>Switzerland</a:t>
              </a:r>
            </a:p>
          </p:txBody>
        </p:sp>
        <p:sp>
          <p:nvSpPr>
            <p:cNvPr id="38" name="TextBox 37">
              <a:extLst>
                <a:ext uri="{FF2B5EF4-FFF2-40B4-BE49-F238E27FC236}">
                  <a16:creationId xmlns:a16="http://schemas.microsoft.com/office/drawing/2014/main" id="{0B30A1B8-1A17-5781-8A8F-1D810274E06A}"/>
                </a:ext>
              </a:extLst>
            </p:cNvPr>
            <p:cNvSpPr txBox="1"/>
            <p:nvPr/>
          </p:nvSpPr>
          <p:spPr>
            <a:xfrm>
              <a:off x="8319676" y="2811358"/>
              <a:ext cx="1437861" cy="307777"/>
            </a:xfrm>
            <a:prstGeom prst="rect">
              <a:avLst/>
            </a:prstGeom>
            <a:noFill/>
          </p:spPr>
          <p:txBody>
            <a:bodyPr wrap="square" rtlCol="0">
              <a:spAutoFit/>
            </a:bodyPr>
            <a:lstStyle/>
            <a:p>
              <a:r>
                <a:rPr lang="en-IN" sz="1400" b="1" dirty="0">
                  <a:latin typeface="Bahnschrift" panose="020B0502040204020203" pitchFamily="34" charset="0"/>
                </a:rPr>
                <a:t>Taiwan</a:t>
              </a:r>
            </a:p>
          </p:txBody>
        </p:sp>
        <p:sp>
          <p:nvSpPr>
            <p:cNvPr id="39" name="TextBox 38">
              <a:extLst>
                <a:ext uri="{FF2B5EF4-FFF2-40B4-BE49-F238E27FC236}">
                  <a16:creationId xmlns:a16="http://schemas.microsoft.com/office/drawing/2014/main" id="{53CDB1F6-8E5B-CE32-F04C-04B5CD5292FA}"/>
                </a:ext>
              </a:extLst>
            </p:cNvPr>
            <p:cNvSpPr txBox="1"/>
            <p:nvPr/>
          </p:nvSpPr>
          <p:spPr>
            <a:xfrm>
              <a:off x="7735270" y="2526773"/>
              <a:ext cx="1437861" cy="307777"/>
            </a:xfrm>
            <a:prstGeom prst="rect">
              <a:avLst/>
            </a:prstGeom>
            <a:noFill/>
          </p:spPr>
          <p:txBody>
            <a:bodyPr wrap="square" rtlCol="0">
              <a:spAutoFit/>
            </a:bodyPr>
            <a:lstStyle/>
            <a:p>
              <a:r>
                <a:rPr lang="en-IN" sz="1400" b="1" dirty="0">
                  <a:latin typeface="Bahnschrift" panose="020B0502040204020203" pitchFamily="34" charset="0"/>
                </a:rPr>
                <a:t>Venezuela</a:t>
              </a:r>
            </a:p>
          </p:txBody>
        </p:sp>
      </p:grpSp>
      <p:sp>
        <p:nvSpPr>
          <p:cNvPr id="40" name="Rectangle: Rounded Corners 39">
            <a:extLst>
              <a:ext uri="{FF2B5EF4-FFF2-40B4-BE49-F238E27FC236}">
                <a16:creationId xmlns:a16="http://schemas.microsoft.com/office/drawing/2014/main" id="{267E187A-0930-AF27-B9ED-164CEC964FB3}"/>
              </a:ext>
            </a:extLst>
          </p:cNvPr>
          <p:cNvSpPr/>
          <p:nvPr/>
        </p:nvSpPr>
        <p:spPr>
          <a:xfrm>
            <a:off x="9672349" y="1506457"/>
            <a:ext cx="1853950" cy="75279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bg1"/>
                </a:solidFill>
                <a:latin typeface="Bahnschrift" panose="020B0502040204020203" pitchFamily="34" charset="0"/>
              </a:rPr>
              <a:t>Indian State’s Population vis-à-vis Countries </a:t>
            </a:r>
          </a:p>
        </p:txBody>
      </p:sp>
      <p:cxnSp>
        <p:nvCxnSpPr>
          <p:cNvPr id="41" name="Straight Connector 40">
            <a:extLst>
              <a:ext uri="{FF2B5EF4-FFF2-40B4-BE49-F238E27FC236}">
                <a16:creationId xmlns:a16="http://schemas.microsoft.com/office/drawing/2014/main" id="{1B16885E-40F2-826E-75C9-2B9E9B6BFE4D}"/>
              </a:ext>
            </a:extLst>
          </p:cNvPr>
          <p:cNvCxnSpPr/>
          <p:nvPr/>
        </p:nvCxnSpPr>
        <p:spPr>
          <a:xfrm>
            <a:off x="6736590" y="1748032"/>
            <a:ext cx="0" cy="4585252"/>
          </a:xfrm>
          <a:prstGeom prst="line">
            <a:avLst/>
          </a:prstGeom>
          <a:ln w="28575">
            <a:solidFill>
              <a:srgbClr val="26145D"/>
            </a:solidFill>
            <a:prstDash val="dash"/>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2FC673D4-E338-437C-7429-99EBAF0E2F24}"/>
              </a:ext>
            </a:extLst>
          </p:cNvPr>
          <p:cNvPicPr>
            <a:picLocks noChangeAspect="1"/>
          </p:cNvPicPr>
          <p:nvPr/>
        </p:nvPicPr>
        <p:blipFill>
          <a:blip r:embed="rId4"/>
          <a:stretch>
            <a:fillRect/>
          </a:stretch>
        </p:blipFill>
        <p:spPr>
          <a:xfrm>
            <a:off x="659054" y="2157487"/>
            <a:ext cx="5800696" cy="4361295"/>
          </a:xfrm>
          <a:prstGeom prst="rect">
            <a:avLst/>
          </a:prstGeom>
          <a:effectLst>
            <a:outerShdw blurRad="241300" dist="38100" dir="5400000" sx="102000" sy="102000" algn="t" rotWithShape="0">
              <a:prstClr val="black">
                <a:alpha val="40000"/>
              </a:prstClr>
            </a:outerShdw>
          </a:effectLst>
        </p:spPr>
      </p:pic>
      <p:sp>
        <p:nvSpPr>
          <p:cNvPr id="43" name="Oval 42">
            <a:extLst>
              <a:ext uri="{FF2B5EF4-FFF2-40B4-BE49-F238E27FC236}">
                <a16:creationId xmlns:a16="http://schemas.microsoft.com/office/drawing/2014/main" id="{9484C2BB-1A74-6D12-C0D9-5FED3C85E688}"/>
              </a:ext>
            </a:extLst>
          </p:cNvPr>
          <p:cNvSpPr/>
          <p:nvPr/>
        </p:nvSpPr>
        <p:spPr>
          <a:xfrm>
            <a:off x="4224143" y="4092033"/>
            <a:ext cx="595863" cy="6409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4" name="Rectangle: Rounded Corners 43">
            <a:extLst>
              <a:ext uri="{FF2B5EF4-FFF2-40B4-BE49-F238E27FC236}">
                <a16:creationId xmlns:a16="http://schemas.microsoft.com/office/drawing/2014/main" id="{05C7F98F-0560-22A1-5BDA-CFCDD6569C4C}"/>
              </a:ext>
            </a:extLst>
          </p:cNvPr>
          <p:cNvSpPr/>
          <p:nvPr/>
        </p:nvSpPr>
        <p:spPr>
          <a:xfrm>
            <a:off x="1814732" y="1508421"/>
            <a:ext cx="3460185" cy="475591"/>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solidFill>
                  <a:schemeClr val="bg1"/>
                </a:solidFill>
                <a:latin typeface="Bahnschrift" panose="020B0502040204020203" pitchFamily="34" charset="0"/>
              </a:rPr>
              <a:t>India and the World  </a:t>
            </a:r>
          </a:p>
        </p:txBody>
      </p:sp>
      <p:sp>
        <p:nvSpPr>
          <p:cNvPr id="45" name="Speech Bubble: Rectangle with Corners Rounded 44">
            <a:extLst>
              <a:ext uri="{FF2B5EF4-FFF2-40B4-BE49-F238E27FC236}">
                <a16:creationId xmlns:a16="http://schemas.microsoft.com/office/drawing/2014/main" id="{6885D638-1A26-B2F3-C6D6-4FA08CD54DBB}"/>
              </a:ext>
            </a:extLst>
          </p:cNvPr>
          <p:cNvSpPr/>
          <p:nvPr/>
        </p:nvSpPr>
        <p:spPr>
          <a:xfrm>
            <a:off x="3801962" y="2714120"/>
            <a:ext cx="2306623" cy="1295571"/>
          </a:xfrm>
          <a:prstGeom prst="wedgeRoundRectCallou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a:solidFill>
                  <a:schemeClr val="tx1"/>
                </a:solidFill>
              </a:rPr>
              <a:t>INDIA </a:t>
            </a:r>
          </a:p>
          <a:p>
            <a:pPr algn="ctr"/>
            <a:r>
              <a:rPr lang="en-IN" sz="1400" dirty="0">
                <a:solidFill>
                  <a:schemeClr val="tx1"/>
                </a:solidFill>
              </a:rPr>
              <a:t>7</a:t>
            </a:r>
            <a:r>
              <a:rPr lang="en-IN" sz="1400" baseline="30000" dirty="0">
                <a:solidFill>
                  <a:schemeClr val="tx1"/>
                </a:solidFill>
              </a:rPr>
              <a:t>th</a:t>
            </a:r>
            <a:r>
              <a:rPr lang="en-IN" sz="1400" dirty="0">
                <a:solidFill>
                  <a:schemeClr val="tx1"/>
                </a:solidFill>
              </a:rPr>
              <a:t> largest by area</a:t>
            </a:r>
          </a:p>
          <a:p>
            <a:pPr algn="ctr"/>
            <a:r>
              <a:rPr lang="en-IN" sz="1400" dirty="0">
                <a:solidFill>
                  <a:schemeClr val="tx1"/>
                </a:solidFill>
              </a:rPr>
              <a:t>Largest by population</a:t>
            </a:r>
          </a:p>
          <a:p>
            <a:pPr algn="ctr"/>
            <a:r>
              <a:rPr lang="en-IN" sz="1400" dirty="0">
                <a:solidFill>
                  <a:schemeClr val="tx1"/>
                </a:solidFill>
              </a:rPr>
              <a:t> </a:t>
            </a:r>
          </a:p>
        </p:txBody>
      </p:sp>
      <p:sp>
        <p:nvSpPr>
          <p:cNvPr id="5" name="TextBox 4">
            <a:extLst>
              <a:ext uri="{FF2B5EF4-FFF2-40B4-BE49-F238E27FC236}">
                <a16:creationId xmlns:a16="http://schemas.microsoft.com/office/drawing/2014/main" id="{36D4D1A7-D936-6FA8-8E68-A9CA1DB9CCC9}"/>
              </a:ext>
            </a:extLst>
          </p:cNvPr>
          <p:cNvSpPr txBox="1"/>
          <p:nvPr/>
        </p:nvSpPr>
        <p:spPr>
          <a:xfrm>
            <a:off x="10882891" y="3909596"/>
            <a:ext cx="1437861" cy="307777"/>
          </a:xfrm>
          <a:prstGeom prst="rect">
            <a:avLst/>
          </a:prstGeom>
          <a:noFill/>
        </p:spPr>
        <p:txBody>
          <a:bodyPr wrap="square" rtlCol="0">
            <a:spAutoFit/>
          </a:bodyPr>
          <a:lstStyle>
            <a:defPPr>
              <a:defRPr lang="en-US"/>
            </a:defPPr>
            <a:lvl1pPr>
              <a:defRPr sz="1400" b="1">
                <a:latin typeface="Bahnschrift" panose="020B0502040204020203" pitchFamily="34" charset="0"/>
              </a:defRPr>
            </a:lvl1pPr>
          </a:lstStyle>
          <a:p>
            <a:r>
              <a:rPr lang="en-IN" dirty="0"/>
              <a:t>Lithuania </a:t>
            </a:r>
          </a:p>
        </p:txBody>
      </p:sp>
    </p:spTree>
    <p:extLst>
      <p:ext uri="{BB962C8B-B14F-4D97-AF65-F5344CB8AC3E}">
        <p14:creationId xmlns:p14="http://schemas.microsoft.com/office/powerpoint/2010/main" val="669538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19366-1531-4E58-FD2E-F50B811CD566}"/>
              </a:ext>
            </a:extLst>
          </p:cNvPr>
          <p:cNvSpPr txBox="1">
            <a:spLocks/>
          </p:cNvSpPr>
          <p:nvPr/>
        </p:nvSpPr>
        <p:spPr>
          <a:xfrm>
            <a:off x="671945" y="-1588"/>
            <a:ext cx="10515600" cy="101758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schemeClr val="bg1"/>
                </a:solidFill>
                <a:latin typeface="Arial" panose="020B0604020202020204"/>
              </a:rPr>
              <a:t>To sum up……</a:t>
            </a:r>
            <a:endParaRPr lang="en-IN" sz="3200" b="1" dirty="0">
              <a:solidFill>
                <a:schemeClr val="bg1"/>
              </a:solidFill>
              <a:latin typeface="Arial" panose="020B0604020202020204"/>
            </a:endParaRPr>
          </a:p>
        </p:txBody>
      </p:sp>
      <p:sp>
        <p:nvSpPr>
          <p:cNvPr id="6" name="Rectangle: Rounded Corners 5">
            <a:extLst>
              <a:ext uri="{FF2B5EF4-FFF2-40B4-BE49-F238E27FC236}">
                <a16:creationId xmlns:a16="http://schemas.microsoft.com/office/drawing/2014/main" id="{19BB5828-A405-1485-7722-CCD08F7ECEFC}"/>
              </a:ext>
            </a:extLst>
          </p:cNvPr>
          <p:cNvSpPr/>
          <p:nvPr/>
        </p:nvSpPr>
        <p:spPr>
          <a:xfrm>
            <a:off x="2927842" y="6065002"/>
            <a:ext cx="7421219" cy="646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Although all sector present attractive investment and trade opportunities, we focus on a few resurging or emerging high-potential sectors</a:t>
            </a:r>
            <a:endParaRPr lang="en-IN" dirty="0"/>
          </a:p>
        </p:txBody>
      </p:sp>
      <p:graphicFrame>
        <p:nvGraphicFramePr>
          <p:cNvPr id="7" name="Diagram 6">
            <a:extLst>
              <a:ext uri="{FF2B5EF4-FFF2-40B4-BE49-F238E27FC236}">
                <a16:creationId xmlns:a16="http://schemas.microsoft.com/office/drawing/2014/main" id="{1A647886-23FC-59B9-BB13-4D67BEEACBB4}"/>
              </a:ext>
            </a:extLst>
          </p:cNvPr>
          <p:cNvGraphicFramePr/>
          <p:nvPr>
            <p:extLst>
              <p:ext uri="{D42A27DB-BD31-4B8C-83A1-F6EECF244321}">
                <p14:modId xmlns:p14="http://schemas.microsoft.com/office/powerpoint/2010/main" val="2527674685"/>
              </p:ext>
            </p:extLst>
          </p:nvPr>
        </p:nvGraphicFramePr>
        <p:xfrm>
          <a:off x="2125734" y="1306999"/>
          <a:ext cx="8402585" cy="4585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Rounded Corners 7">
            <a:extLst>
              <a:ext uri="{FF2B5EF4-FFF2-40B4-BE49-F238E27FC236}">
                <a16:creationId xmlns:a16="http://schemas.microsoft.com/office/drawing/2014/main" id="{B7B20340-7DE7-8ADF-1C90-E36A7A0B071D}"/>
              </a:ext>
            </a:extLst>
          </p:cNvPr>
          <p:cNvSpPr/>
          <p:nvPr/>
        </p:nvSpPr>
        <p:spPr>
          <a:xfrm>
            <a:off x="2787178" y="1306999"/>
            <a:ext cx="6864626" cy="1270554"/>
          </a:xfrm>
          <a:prstGeom prst="roundRect">
            <a:avLst/>
          </a:prstGeom>
          <a:noFill/>
          <a:ln>
            <a:solidFill>
              <a:srgbClr val="00B0F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Rounded Corners 8">
            <a:extLst>
              <a:ext uri="{FF2B5EF4-FFF2-40B4-BE49-F238E27FC236}">
                <a16:creationId xmlns:a16="http://schemas.microsoft.com/office/drawing/2014/main" id="{55A2B8D0-1492-C0C4-F7FE-FF7A81AEFF7C}"/>
              </a:ext>
            </a:extLst>
          </p:cNvPr>
          <p:cNvSpPr/>
          <p:nvPr/>
        </p:nvSpPr>
        <p:spPr>
          <a:xfrm>
            <a:off x="2787178" y="4707835"/>
            <a:ext cx="6864626" cy="1270554"/>
          </a:xfrm>
          <a:prstGeom prst="roundRect">
            <a:avLst/>
          </a:prstGeom>
          <a:noFill/>
          <a:ln>
            <a:solidFill>
              <a:srgbClr val="00B0F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object 36">
            <a:extLst>
              <a:ext uri="{FF2B5EF4-FFF2-40B4-BE49-F238E27FC236}">
                <a16:creationId xmlns:a16="http://schemas.microsoft.com/office/drawing/2014/main" id="{F3BEC2F7-702E-7A0C-8F45-B664D13B6FDA}"/>
              </a:ext>
            </a:extLst>
          </p:cNvPr>
          <p:cNvSpPr>
            <a:spLocks/>
          </p:cNvSpPr>
          <p:nvPr/>
        </p:nvSpPr>
        <p:spPr bwMode="auto">
          <a:xfrm>
            <a:off x="673768" y="189738"/>
            <a:ext cx="9076404" cy="871000"/>
          </a:xfrm>
          <a:custGeom>
            <a:avLst/>
            <a:gdLst>
              <a:gd name="T0" fmla="*/ 6730492 w 6731000"/>
              <a:gd name="T1" fmla="*/ 0 h 701675"/>
              <a:gd name="T2" fmla="*/ 259892 w 6731000"/>
              <a:gd name="T3" fmla="*/ 0 h 701675"/>
              <a:gd name="T4" fmla="*/ 0 w 6731000"/>
              <a:gd name="T5" fmla="*/ 701268 h 701675"/>
              <a:gd name="T6" fmla="*/ 6301651 w 6731000"/>
              <a:gd name="T7" fmla="*/ 701268 h 701675"/>
              <a:gd name="T8" fmla="*/ 6730492 w 6731000"/>
              <a:gd name="T9" fmla="*/ 0 h 701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31000" h="701675">
                <a:moveTo>
                  <a:pt x="6730492" y="0"/>
                </a:moveTo>
                <a:lnTo>
                  <a:pt x="259892" y="0"/>
                </a:lnTo>
                <a:lnTo>
                  <a:pt x="0" y="701268"/>
                </a:lnTo>
                <a:lnTo>
                  <a:pt x="6301651" y="701268"/>
                </a:lnTo>
                <a:lnTo>
                  <a:pt x="6730492" y="0"/>
                </a:lnTo>
                <a:close/>
              </a:path>
            </a:pathLst>
          </a:custGeom>
          <a:noFill/>
          <a:ln>
            <a:noFill/>
          </a:ln>
        </p:spPr>
        <p:txBody>
          <a:bodyPr lIns="0" tIns="0" rIns="0" bIns="0" anchor="ctr"/>
          <a:lstStyle/>
          <a:p>
            <a:pPr marL="0" lvl="1"/>
            <a:r>
              <a:rPr lang="en-US" sz="3200" b="1" dirty="0">
                <a:latin typeface="Bahnschrift" panose="020B0502040204020203" pitchFamily="34" charset="0"/>
                <a:ea typeface="+mj-ea"/>
                <a:cs typeface="+mj-cs"/>
              </a:rPr>
              <a:t>PROMINENT MANUFACTURING SECTORS </a:t>
            </a:r>
          </a:p>
        </p:txBody>
      </p:sp>
      <p:cxnSp>
        <p:nvCxnSpPr>
          <p:cNvPr id="11" name="Straight Connector 10">
            <a:extLst>
              <a:ext uri="{FF2B5EF4-FFF2-40B4-BE49-F238E27FC236}">
                <a16:creationId xmlns:a16="http://schemas.microsoft.com/office/drawing/2014/main" id="{FB5E651B-7C68-0169-A20D-C896B63C98C5}"/>
              </a:ext>
            </a:extLst>
          </p:cNvPr>
          <p:cNvCxnSpPr>
            <a:cxnSpLocks/>
          </p:cNvCxnSpPr>
          <p:nvPr/>
        </p:nvCxnSpPr>
        <p:spPr>
          <a:xfrm>
            <a:off x="673768" y="1152889"/>
            <a:ext cx="8951495" cy="0"/>
          </a:xfrm>
          <a:prstGeom prst="line">
            <a:avLst/>
          </a:prstGeom>
          <a:ln w="57150">
            <a:solidFill>
              <a:srgbClr val="26145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372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12FC2E-903F-24D9-DAAB-F58AB327B0E5}"/>
              </a:ext>
            </a:extLst>
          </p:cNvPr>
          <p:cNvSpPr txBox="1"/>
          <p:nvPr/>
        </p:nvSpPr>
        <p:spPr>
          <a:xfrm>
            <a:off x="443355" y="1262755"/>
            <a:ext cx="6814607" cy="5847755"/>
          </a:xfrm>
          <a:prstGeom prst="rect">
            <a:avLst/>
          </a:prstGeom>
          <a:noFill/>
        </p:spPr>
        <p:txBody>
          <a:bodyPr wrap="square" rtlCol="0">
            <a:spAutoFit/>
          </a:bodyPr>
          <a:lstStyle/>
          <a:p>
            <a:pPr marL="285750" indent="-285750">
              <a:buFont typeface="Wingdings" panose="05000000000000000000" pitchFamily="2" charset="2"/>
              <a:buChar char="ü"/>
            </a:pPr>
            <a:r>
              <a:rPr lang="en-US" sz="1700" dirty="0">
                <a:solidFill>
                  <a:srgbClr val="002060"/>
                </a:solidFill>
              </a:rPr>
              <a:t>The Automotive sector in India plays a key role in both macroeconomic expansion and technological advancement of the economy. </a:t>
            </a:r>
          </a:p>
          <a:p>
            <a:pPr marL="285750" indent="-285750">
              <a:buFont typeface="Wingdings" panose="05000000000000000000" pitchFamily="2" charset="2"/>
              <a:buChar char="ü"/>
            </a:pPr>
            <a:endParaRPr lang="en-US" sz="1050" dirty="0">
              <a:solidFill>
                <a:srgbClr val="002060"/>
              </a:solidFill>
            </a:endParaRPr>
          </a:p>
          <a:p>
            <a:pPr marL="285750" indent="-285750" algn="just">
              <a:buFont typeface="Wingdings" panose="05000000000000000000" pitchFamily="2" charset="2"/>
              <a:buChar char="ü"/>
            </a:pPr>
            <a:r>
              <a:rPr lang="en-US" sz="1700" dirty="0">
                <a:solidFill>
                  <a:srgbClr val="002060"/>
                </a:solidFill>
              </a:rPr>
              <a:t>The two-wheeler segment dominates the market in terms of volume, owing to a growing middle class and huge percentage of India’s population being young.</a:t>
            </a:r>
          </a:p>
          <a:p>
            <a:pPr algn="just"/>
            <a:endParaRPr lang="en-US" sz="1700" dirty="0">
              <a:solidFill>
                <a:srgbClr val="002060"/>
              </a:solidFill>
            </a:endParaRPr>
          </a:p>
          <a:p>
            <a:pPr algn="just"/>
            <a:r>
              <a:rPr lang="en-US" sz="1700" dirty="0">
                <a:solidFill>
                  <a:srgbClr val="002060"/>
                </a:solidFill>
              </a:rPr>
              <a:t> </a:t>
            </a:r>
          </a:p>
          <a:p>
            <a:pPr marL="285750" indent="-285750" algn="just">
              <a:buFont typeface="Wingdings" panose="05000000000000000000" pitchFamily="2" charset="2"/>
              <a:buChar char="ü"/>
            </a:pPr>
            <a:endParaRPr lang="en-US" sz="1700" dirty="0">
              <a:solidFill>
                <a:srgbClr val="002060"/>
              </a:solidFill>
            </a:endParaRPr>
          </a:p>
          <a:p>
            <a:pPr marL="285750" indent="-285750" algn="just">
              <a:buFont typeface="Wingdings" panose="05000000000000000000" pitchFamily="2" charset="2"/>
              <a:buChar char="ü"/>
            </a:pPr>
            <a:endParaRPr lang="en-US" sz="1700" dirty="0">
              <a:solidFill>
                <a:srgbClr val="002060"/>
              </a:solidFill>
            </a:endParaRPr>
          </a:p>
          <a:p>
            <a:pPr marL="285750" indent="-285750" algn="just">
              <a:buFont typeface="Wingdings" panose="05000000000000000000" pitchFamily="2" charset="2"/>
              <a:buChar char="ü"/>
            </a:pPr>
            <a:endParaRPr lang="en-US" sz="1700" dirty="0">
              <a:solidFill>
                <a:srgbClr val="002060"/>
              </a:solidFill>
            </a:endParaRPr>
          </a:p>
          <a:p>
            <a:pPr marL="285750" indent="-285750" algn="just">
              <a:buFont typeface="Wingdings" panose="05000000000000000000" pitchFamily="2" charset="2"/>
              <a:buChar char="ü"/>
            </a:pPr>
            <a:endParaRPr lang="en-US" sz="1700" dirty="0">
              <a:solidFill>
                <a:srgbClr val="002060"/>
              </a:solidFill>
            </a:endParaRPr>
          </a:p>
          <a:p>
            <a:pPr marL="285750" indent="-285750">
              <a:buFont typeface="Wingdings" panose="05000000000000000000" pitchFamily="2" charset="2"/>
              <a:buChar char="ü"/>
            </a:pPr>
            <a:endParaRPr lang="en-US" sz="1700" dirty="0">
              <a:solidFill>
                <a:srgbClr val="002060"/>
              </a:solidFill>
            </a:endParaRPr>
          </a:p>
          <a:p>
            <a:endParaRPr lang="en-US" sz="1700" dirty="0">
              <a:solidFill>
                <a:srgbClr val="002060"/>
              </a:solidFill>
            </a:endParaRPr>
          </a:p>
          <a:p>
            <a:pPr marL="285750" indent="-285750" algn="just">
              <a:buFont typeface="Wingdings" panose="05000000000000000000" pitchFamily="2" charset="2"/>
              <a:buChar char="ü"/>
            </a:pPr>
            <a:r>
              <a:rPr lang="en-US" sz="1700" dirty="0">
                <a:solidFill>
                  <a:srgbClr val="002060"/>
                </a:solidFill>
              </a:rPr>
              <a:t>The sector received cumulative equity FDI inflow of about US$34.1 billion between April 2000-December 2022. The government expects the sector to attract $8-10 billion investments in 2023. </a:t>
            </a:r>
          </a:p>
          <a:p>
            <a:pPr marL="285750" indent="-285750" algn="just">
              <a:buFont typeface="Wingdings" panose="05000000000000000000" pitchFamily="2" charset="2"/>
              <a:buChar char="ü"/>
            </a:pPr>
            <a:endParaRPr lang="en-US" sz="1050" dirty="0">
              <a:solidFill>
                <a:srgbClr val="002060"/>
              </a:solidFill>
            </a:endParaRPr>
          </a:p>
          <a:p>
            <a:pPr marL="285750" indent="-285750" algn="just">
              <a:buFont typeface="Wingdings" panose="05000000000000000000" pitchFamily="2" charset="2"/>
              <a:buChar char="ü"/>
            </a:pPr>
            <a:r>
              <a:rPr lang="en-US" sz="1700" dirty="0">
                <a:solidFill>
                  <a:srgbClr val="002060"/>
                </a:solidFill>
              </a:rPr>
              <a:t>India could be a leader in shared mobility by 2030, providing  opportunities for electric and autonomous vehicles. The government has committed that 30% of new vehicle sales in India by 2030 will be electric. </a:t>
            </a:r>
            <a:endParaRPr lang="en-IN" sz="1700" dirty="0">
              <a:solidFill>
                <a:srgbClr val="002060"/>
              </a:solidFill>
            </a:endParaRPr>
          </a:p>
        </p:txBody>
      </p:sp>
      <p:sp>
        <p:nvSpPr>
          <p:cNvPr id="3" name="Rectangle: Rounded Corners 2">
            <a:extLst>
              <a:ext uri="{FF2B5EF4-FFF2-40B4-BE49-F238E27FC236}">
                <a16:creationId xmlns:a16="http://schemas.microsoft.com/office/drawing/2014/main" id="{12A28F5A-1B10-FAF5-C3FD-B21F0DC31009}"/>
              </a:ext>
            </a:extLst>
          </p:cNvPr>
          <p:cNvSpPr/>
          <p:nvPr/>
        </p:nvSpPr>
        <p:spPr>
          <a:xfrm>
            <a:off x="7449565" y="3560876"/>
            <a:ext cx="4107476" cy="3139321"/>
          </a:xfrm>
          <a:prstGeom prst="round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2" descr="Pin on India">
            <a:extLst>
              <a:ext uri="{FF2B5EF4-FFF2-40B4-BE49-F238E27FC236}">
                <a16:creationId xmlns:a16="http://schemas.microsoft.com/office/drawing/2014/main" id="{ADE42FC6-2B3E-C2AC-59DF-155D356235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7060" y="3740393"/>
            <a:ext cx="1682404" cy="11909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ata Motors Logo Meaning and History [Tata Motors symbol]">
            <a:extLst>
              <a:ext uri="{FF2B5EF4-FFF2-40B4-BE49-F238E27FC236}">
                <a16:creationId xmlns:a16="http://schemas.microsoft.com/office/drawing/2014/main" id="{87430BE6-583D-8F99-1C79-33151D568D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2473" y="3859380"/>
            <a:ext cx="1743702" cy="9797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yundai Logo and sign, new logo meaning and history, PNG, SVG">
            <a:extLst>
              <a:ext uri="{FF2B5EF4-FFF2-40B4-BE49-F238E27FC236}">
                <a16:creationId xmlns:a16="http://schemas.microsoft.com/office/drawing/2014/main" id="{02CE83D1-8C2A-9C94-0005-8B68359435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2456" y="4636301"/>
            <a:ext cx="2223880" cy="12453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KIA Logo [KIA Motors] in 2023 | Kia logo, Kia motors, Kia">
            <a:extLst>
              <a:ext uri="{FF2B5EF4-FFF2-40B4-BE49-F238E27FC236}">
                <a16:creationId xmlns:a16="http://schemas.microsoft.com/office/drawing/2014/main" id="{B9711660-59BC-F67D-D7D9-9D807E3F81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1427" y="5478480"/>
            <a:ext cx="1622969" cy="12156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Mahindra &amp; Mahindra - Wikipedia">
            <a:extLst>
              <a:ext uri="{FF2B5EF4-FFF2-40B4-BE49-F238E27FC236}">
                <a16:creationId xmlns:a16="http://schemas.microsoft.com/office/drawing/2014/main" id="{D41445B4-ABF8-1BC6-B5FF-E302611F6E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22473" y="5625757"/>
            <a:ext cx="1547936" cy="86684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568219B-EED5-92AC-630A-EAE8DBE1284C}"/>
              </a:ext>
            </a:extLst>
          </p:cNvPr>
          <p:cNvSpPr txBox="1"/>
          <p:nvPr/>
        </p:nvSpPr>
        <p:spPr>
          <a:xfrm>
            <a:off x="8024151" y="3610632"/>
            <a:ext cx="2915479" cy="400110"/>
          </a:xfrm>
          <a:prstGeom prst="rect">
            <a:avLst/>
          </a:prstGeom>
          <a:noFill/>
        </p:spPr>
        <p:txBody>
          <a:bodyPr wrap="square" rtlCol="0">
            <a:spAutoFit/>
          </a:bodyPr>
          <a:lstStyle/>
          <a:p>
            <a:pPr algn="ctr"/>
            <a:r>
              <a:rPr lang="en-US" sz="2000" b="1" dirty="0">
                <a:solidFill>
                  <a:srgbClr val="002060"/>
                </a:solidFill>
              </a:rPr>
              <a:t>Key market players</a:t>
            </a:r>
            <a:endParaRPr lang="en-IN" sz="2000" b="1" dirty="0">
              <a:solidFill>
                <a:srgbClr val="002060"/>
              </a:solidFill>
            </a:endParaRPr>
          </a:p>
        </p:txBody>
      </p:sp>
      <p:pic>
        <p:nvPicPr>
          <p:cNvPr id="10" name="Picture 9">
            <a:extLst>
              <a:ext uri="{FF2B5EF4-FFF2-40B4-BE49-F238E27FC236}">
                <a16:creationId xmlns:a16="http://schemas.microsoft.com/office/drawing/2014/main" id="{167619BC-1E2F-B90C-1DB0-AC9B3D21C4FB}"/>
              </a:ext>
            </a:extLst>
          </p:cNvPr>
          <p:cNvPicPr>
            <a:picLocks noChangeAspect="1"/>
          </p:cNvPicPr>
          <p:nvPr/>
        </p:nvPicPr>
        <p:blipFill>
          <a:blip r:embed="rId7"/>
          <a:stretch>
            <a:fillRect/>
          </a:stretch>
        </p:blipFill>
        <p:spPr>
          <a:xfrm>
            <a:off x="869900" y="3061713"/>
            <a:ext cx="3921628" cy="1687212"/>
          </a:xfrm>
          <a:prstGeom prst="rect">
            <a:avLst/>
          </a:prstGeom>
        </p:spPr>
      </p:pic>
      <p:pic>
        <p:nvPicPr>
          <p:cNvPr id="11" name="Picture 10">
            <a:extLst>
              <a:ext uri="{FF2B5EF4-FFF2-40B4-BE49-F238E27FC236}">
                <a16:creationId xmlns:a16="http://schemas.microsoft.com/office/drawing/2014/main" id="{641C877B-249F-E578-EB1A-734F0ED6B691}"/>
              </a:ext>
            </a:extLst>
          </p:cNvPr>
          <p:cNvPicPr>
            <a:picLocks noChangeAspect="1"/>
          </p:cNvPicPr>
          <p:nvPr/>
        </p:nvPicPr>
        <p:blipFill>
          <a:blip r:embed="rId8"/>
          <a:stretch>
            <a:fillRect/>
          </a:stretch>
        </p:blipFill>
        <p:spPr>
          <a:xfrm>
            <a:off x="7194184" y="1325424"/>
            <a:ext cx="4554461" cy="2032568"/>
          </a:xfrm>
          <a:prstGeom prst="rect">
            <a:avLst/>
          </a:prstGeom>
        </p:spPr>
      </p:pic>
      <p:sp>
        <p:nvSpPr>
          <p:cNvPr id="12" name="object 36">
            <a:extLst>
              <a:ext uri="{FF2B5EF4-FFF2-40B4-BE49-F238E27FC236}">
                <a16:creationId xmlns:a16="http://schemas.microsoft.com/office/drawing/2014/main" id="{A96B2260-A307-A78E-E3BD-6E9B4E19F059}"/>
              </a:ext>
            </a:extLst>
          </p:cNvPr>
          <p:cNvSpPr>
            <a:spLocks/>
          </p:cNvSpPr>
          <p:nvPr/>
        </p:nvSpPr>
        <p:spPr bwMode="auto">
          <a:xfrm>
            <a:off x="673768" y="189738"/>
            <a:ext cx="9076404" cy="871000"/>
          </a:xfrm>
          <a:custGeom>
            <a:avLst/>
            <a:gdLst>
              <a:gd name="T0" fmla="*/ 6730492 w 6731000"/>
              <a:gd name="T1" fmla="*/ 0 h 701675"/>
              <a:gd name="T2" fmla="*/ 259892 w 6731000"/>
              <a:gd name="T3" fmla="*/ 0 h 701675"/>
              <a:gd name="T4" fmla="*/ 0 w 6731000"/>
              <a:gd name="T5" fmla="*/ 701268 h 701675"/>
              <a:gd name="T6" fmla="*/ 6301651 w 6731000"/>
              <a:gd name="T7" fmla="*/ 701268 h 701675"/>
              <a:gd name="T8" fmla="*/ 6730492 w 6731000"/>
              <a:gd name="T9" fmla="*/ 0 h 701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31000" h="701675">
                <a:moveTo>
                  <a:pt x="6730492" y="0"/>
                </a:moveTo>
                <a:lnTo>
                  <a:pt x="259892" y="0"/>
                </a:lnTo>
                <a:lnTo>
                  <a:pt x="0" y="701268"/>
                </a:lnTo>
                <a:lnTo>
                  <a:pt x="6301651" y="701268"/>
                </a:lnTo>
                <a:lnTo>
                  <a:pt x="6730492" y="0"/>
                </a:lnTo>
                <a:close/>
              </a:path>
            </a:pathLst>
          </a:custGeom>
          <a:noFill/>
          <a:ln>
            <a:noFill/>
          </a:ln>
        </p:spPr>
        <p:txBody>
          <a:bodyPr lIns="0" tIns="0" rIns="0" bIns="0" anchor="ctr"/>
          <a:lstStyle/>
          <a:p>
            <a:pPr marL="0" lvl="1"/>
            <a:r>
              <a:rPr lang="en-US" sz="3200" b="1" dirty="0">
                <a:latin typeface="Bahnschrift" panose="020B0502040204020203" pitchFamily="34" charset="0"/>
                <a:ea typeface="+mj-ea"/>
                <a:cs typeface="+mj-cs"/>
              </a:rPr>
              <a:t>AUTOMOTIVE</a:t>
            </a:r>
          </a:p>
        </p:txBody>
      </p:sp>
      <p:cxnSp>
        <p:nvCxnSpPr>
          <p:cNvPr id="13" name="Straight Connector 12">
            <a:extLst>
              <a:ext uri="{FF2B5EF4-FFF2-40B4-BE49-F238E27FC236}">
                <a16:creationId xmlns:a16="http://schemas.microsoft.com/office/drawing/2014/main" id="{3763C405-A6B3-AE5D-A41A-C62ABF09AAFD}"/>
              </a:ext>
            </a:extLst>
          </p:cNvPr>
          <p:cNvCxnSpPr>
            <a:cxnSpLocks/>
          </p:cNvCxnSpPr>
          <p:nvPr/>
        </p:nvCxnSpPr>
        <p:spPr>
          <a:xfrm>
            <a:off x="673768" y="1152889"/>
            <a:ext cx="8951495" cy="0"/>
          </a:xfrm>
          <a:prstGeom prst="line">
            <a:avLst/>
          </a:prstGeom>
          <a:ln w="57150">
            <a:solidFill>
              <a:srgbClr val="26145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493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A2C726-E75F-E85A-FC97-C7A5C73A41E3}"/>
              </a:ext>
            </a:extLst>
          </p:cNvPr>
          <p:cNvPicPr>
            <a:picLocks noChangeAspect="1"/>
          </p:cNvPicPr>
          <p:nvPr/>
        </p:nvPicPr>
        <p:blipFill>
          <a:blip r:embed="rId2"/>
          <a:stretch>
            <a:fillRect/>
          </a:stretch>
        </p:blipFill>
        <p:spPr>
          <a:xfrm>
            <a:off x="489011" y="4257892"/>
            <a:ext cx="4067175" cy="2286000"/>
          </a:xfrm>
          <a:prstGeom prst="rect">
            <a:avLst/>
          </a:prstGeom>
        </p:spPr>
      </p:pic>
      <p:sp>
        <p:nvSpPr>
          <p:cNvPr id="3" name="TextBox 2">
            <a:extLst>
              <a:ext uri="{FF2B5EF4-FFF2-40B4-BE49-F238E27FC236}">
                <a16:creationId xmlns:a16="http://schemas.microsoft.com/office/drawing/2014/main" id="{88099CB0-712F-3E11-93B1-4191B55E5DA3}"/>
              </a:ext>
            </a:extLst>
          </p:cNvPr>
          <p:cNvSpPr txBox="1"/>
          <p:nvPr/>
        </p:nvSpPr>
        <p:spPr>
          <a:xfrm>
            <a:off x="775855" y="1213917"/>
            <a:ext cx="10587606" cy="1261884"/>
          </a:xfrm>
          <a:prstGeom prst="rect">
            <a:avLst/>
          </a:prstGeom>
          <a:noFill/>
        </p:spPr>
        <p:txBody>
          <a:bodyPr wrap="square" rtlCol="0">
            <a:spAutoFit/>
          </a:bodyPr>
          <a:lstStyle/>
          <a:p>
            <a:r>
              <a:rPr lang="en-US" dirty="0">
                <a:solidFill>
                  <a:srgbClr val="002060"/>
                </a:solidFill>
              </a:rPr>
              <a:t>The Indian Electronics System Design and Manufacturing (ESDM)  sector is one of the fastest growing sectors in the economy and is witnessing a strong expansion in the country. </a:t>
            </a:r>
            <a:endParaRPr lang="en-IN" b="1" dirty="0">
              <a:solidFill>
                <a:srgbClr val="002060"/>
              </a:solidFill>
            </a:endParaRPr>
          </a:p>
          <a:p>
            <a:endParaRPr lang="en-IN" sz="2000" b="1" dirty="0">
              <a:solidFill>
                <a:srgbClr val="002060"/>
              </a:solidFill>
            </a:endParaRPr>
          </a:p>
          <a:p>
            <a:r>
              <a:rPr lang="en-IN" sz="2000" b="1" dirty="0">
                <a:solidFill>
                  <a:srgbClr val="002060"/>
                </a:solidFill>
              </a:rPr>
              <a:t>Key sector highlights - </a:t>
            </a:r>
            <a:endParaRPr lang="en-US" sz="2000" b="1" dirty="0">
              <a:solidFill>
                <a:srgbClr val="002060"/>
              </a:solidFill>
            </a:endParaRPr>
          </a:p>
        </p:txBody>
      </p:sp>
      <p:graphicFrame>
        <p:nvGraphicFramePr>
          <p:cNvPr id="4" name="Diagram 3">
            <a:extLst>
              <a:ext uri="{FF2B5EF4-FFF2-40B4-BE49-F238E27FC236}">
                <a16:creationId xmlns:a16="http://schemas.microsoft.com/office/drawing/2014/main" id="{AB5EF30A-BC08-C58F-27D3-C23A6F1AFA22}"/>
              </a:ext>
            </a:extLst>
          </p:cNvPr>
          <p:cNvGraphicFramePr/>
          <p:nvPr>
            <p:extLst>
              <p:ext uri="{D42A27DB-BD31-4B8C-83A1-F6EECF244321}">
                <p14:modId xmlns:p14="http://schemas.microsoft.com/office/powerpoint/2010/main" val="2471585404"/>
              </p:ext>
            </p:extLst>
          </p:nvPr>
        </p:nvGraphicFramePr>
        <p:xfrm>
          <a:off x="512724" y="1717851"/>
          <a:ext cx="11166552" cy="29747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Rounded Corners 4">
            <a:extLst>
              <a:ext uri="{FF2B5EF4-FFF2-40B4-BE49-F238E27FC236}">
                <a16:creationId xmlns:a16="http://schemas.microsoft.com/office/drawing/2014/main" id="{F56A9ED4-DEF4-70A6-C00B-8755050412D6}"/>
              </a:ext>
            </a:extLst>
          </p:cNvPr>
          <p:cNvSpPr/>
          <p:nvPr/>
        </p:nvSpPr>
        <p:spPr>
          <a:xfrm>
            <a:off x="4534226" y="4257892"/>
            <a:ext cx="7145050" cy="215142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id="{754436DB-7893-ED85-C4E3-34A9B862E719}"/>
              </a:ext>
            </a:extLst>
          </p:cNvPr>
          <p:cNvSpPr txBox="1"/>
          <p:nvPr/>
        </p:nvSpPr>
        <p:spPr>
          <a:xfrm>
            <a:off x="5771728" y="4384649"/>
            <a:ext cx="4305534" cy="369332"/>
          </a:xfrm>
          <a:prstGeom prst="rect">
            <a:avLst/>
          </a:prstGeom>
          <a:noFill/>
        </p:spPr>
        <p:txBody>
          <a:bodyPr wrap="square" rtlCol="0">
            <a:spAutoFit/>
          </a:bodyPr>
          <a:lstStyle/>
          <a:p>
            <a:pPr algn="ctr"/>
            <a:r>
              <a:rPr lang="en-US" b="1" dirty="0">
                <a:solidFill>
                  <a:srgbClr val="002060"/>
                </a:solidFill>
              </a:rPr>
              <a:t>Key government initiatives for the sector </a:t>
            </a:r>
            <a:endParaRPr lang="en-IN" b="1" dirty="0">
              <a:solidFill>
                <a:srgbClr val="002060"/>
              </a:solidFill>
            </a:endParaRPr>
          </a:p>
        </p:txBody>
      </p:sp>
      <p:pic>
        <p:nvPicPr>
          <p:cNvPr id="7" name="Picture 2" descr="Make in India - Wikipedia">
            <a:extLst>
              <a:ext uri="{FF2B5EF4-FFF2-40B4-BE49-F238E27FC236}">
                <a16:creationId xmlns:a16="http://schemas.microsoft.com/office/drawing/2014/main" id="{7F9A3D9A-609E-C6E9-250C-88172DF46B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2836" y="4928588"/>
            <a:ext cx="1817156" cy="11214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PRODUCTION LINKED INCENTIVES - Jotwani Associates">
            <a:extLst>
              <a:ext uri="{FF2B5EF4-FFF2-40B4-BE49-F238E27FC236}">
                <a16:creationId xmlns:a16="http://schemas.microsoft.com/office/drawing/2014/main" id="{52EDE789-5EB5-2E29-FDAA-03D81FFF3D3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33837" y="4897601"/>
            <a:ext cx="1933519" cy="11494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abinet approves national policy on electronics">
            <a:extLst>
              <a:ext uri="{FF2B5EF4-FFF2-40B4-BE49-F238E27FC236}">
                <a16:creationId xmlns:a16="http://schemas.microsoft.com/office/drawing/2014/main" id="{2CAEBB71-1076-A0C2-E085-F7D102F9D54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00375" y="4897600"/>
            <a:ext cx="1674781" cy="11494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2081B8B-348F-D03B-1557-655CEB1FE9E6}"/>
              </a:ext>
            </a:extLst>
          </p:cNvPr>
          <p:cNvPicPr>
            <a:picLocks noChangeAspect="1"/>
          </p:cNvPicPr>
          <p:nvPr/>
        </p:nvPicPr>
        <p:blipFill>
          <a:blip r:embed="rId11"/>
          <a:stretch>
            <a:fillRect/>
          </a:stretch>
        </p:blipFill>
        <p:spPr>
          <a:xfrm>
            <a:off x="10701363" y="4897600"/>
            <a:ext cx="928278" cy="1149480"/>
          </a:xfrm>
          <a:prstGeom prst="rect">
            <a:avLst/>
          </a:prstGeom>
        </p:spPr>
      </p:pic>
      <p:sp>
        <p:nvSpPr>
          <p:cNvPr id="11" name="object 36">
            <a:extLst>
              <a:ext uri="{FF2B5EF4-FFF2-40B4-BE49-F238E27FC236}">
                <a16:creationId xmlns:a16="http://schemas.microsoft.com/office/drawing/2014/main" id="{9D8E40C1-A889-5BE8-5D51-EF5C26F79CDE}"/>
              </a:ext>
            </a:extLst>
          </p:cNvPr>
          <p:cNvSpPr>
            <a:spLocks/>
          </p:cNvSpPr>
          <p:nvPr/>
        </p:nvSpPr>
        <p:spPr bwMode="auto">
          <a:xfrm>
            <a:off x="673768" y="189738"/>
            <a:ext cx="9076404" cy="871000"/>
          </a:xfrm>
          <a:custGeom>
            <a:avLst/>
            <a:gdLst>
              <a:gd name="T0" fmla="*/ 6730492 w 6731000"/>
              <a:gd name="T1" fmla="*/ 0 h 701675"/>
              <a:gd name="T2" fmla="*/ 259892 w 6731000"/>
              <a:gd name="T3" fmla="*/ 0 h 701675"/>
              <a:gd name="T4" fmla="*/ 0 w 6731000"/>
              <a:gd name="T5" fmla="*/ 701268 h 701675"/>
              <a:gd name="T6" fmla="*/ 6301651 w 6731000"/>
              <a:gd name="T7" fmla="*/ 701268 h 701675"/>
              <a:gd name="T8" fmla="*/ 6730492 w 6731000"/>
              <a:gd name="T9" fmla="*/ 0 h 701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31000" h="701675">
                <a:moveTo>
                  <a:pt x="6730492" y="0"/>
                </a:moveTo>
                <a:lnTo>
                  <a:pt x="259892" y="0"/>
                </a:lnTo>
                <a:lnTo>
                  <a:pt x="0" y="701268"/>
                </a:lnTo>
                <a:lnTo>
                  <a:pt x="6301651" y="701268"/>
                </a:lnTo>
                <a:lnTo>
                  <a:pt x="6730492" y="0"/>
                </a:lnTo>
                <a:close/>
              </a:path>
            </a:pathLst>
          </a:custGeom>
          <a:noFill/>
          <a:ln>
            <a:noFill/>
          </a:ln>
        </p:spPr>
        <p:txBody>
          <a:bodyPr lIns="0" tIns="0" rIns="0" bIns="0" anchor="ctr"/>
          <a:lstStyle/>
          <a:p>
            <a:pPr marL="0" lvl="1"/>
            <a:r>
              <a:rPr lang="en-US" sz="3200" b="1" dirty="0">
                <a:latin typeface="Bahnschrift" panose="020B0502040204020203" pitchFamily="34" charset="0"/>
                <a:ea typeface="+mj-ea"/>
                <a:cs typeface="+mj-cs"/>
              </a:rPr>
              <a:t>ELECTRONICS</a:t>
            </a:r>
          </a:p>
        </p:txBody>
      </p:sp>
      <p:cxnSp>
        <p:nvCxnSpPr>
          <p:cNvPr id="12" name="Straight Connector 11">
            <a:extLst>
              <a:ext uri="{FF2B5EF4-FFF2-40B4-BE49-F238E27FC236}">
                <a16:creationId xmlns:a16="http://schemas.microsoft.com/office/drawing/2014/main" id="{3B70D3DA-0811-96F5-5A75-55695BAD688A}"/>
              </a:ext>
            </a:extLst>
          </p:cNvPr>
          <p:cNvCxnSpPr>
            <a:cxnSpLocks/>
          </p:cNvCxnSpPr>
          <p:nvPr/>
        </p:nvCxnSpPr>
        <p:spPr>
          <a:xfrm>
            <a:off x="673768" y="1152889"/>
            <a:ext cx="8951495" cy="0"/>
          </a:xfrm>
          <a:prstGeom prst="line">
            <a:avLst/>
          </a:prstGeom>
          <a:ln w="57150">
            <a:solidFill>
              <a:srgbClr val="26145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0733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2CA43D-0FB1-F154-C611-1FD34275A2BF}"/>
              </a:ext>
            </a:extLst>
          </p:cNvPr>
          <p:cNvSpPr txBox="1"/>
          <p:nvPr/>
        </p:nvSpPr>
        <p:spPr>
          <a:xfrm>
            <a:off x="478878" y="1224646"/>
            <a:ext cx="5405087" cy="2031325"/>
          </a:xfrm>
          <a:prstGeom prst="rect">
            <a:avLst/>
          </a:prstGeom>
          <a:noFill/>
        </p:spPr>
        <p:txBody>
          <a:bodyPr wrap="square" rtlCol="0">
            <a:spAutoFit/>
          </a:bodyPr>
          <a:lstStyle/>
          <a:p>
            <a:pPr algn="just"/>
            <a:r>
              <a:rPr lang="en-US" dirty="0">
                <a:solidFill>
                  <a:srgbClr val="002060"/>
                </a:solidFill>
              </a:rPr>
              <a:t>FMCG is India’s fourth largest sector and has been expanding at a healthy rate over the years due to rising disposable income, rising youth population as well as rising brand awareness among consumers. With household and personal care accounting for ~50 per cent of FMCG sales in India, the industry is an important contributor to India’s GDP. </a:t>
            </a:r>
          </a:p>
        </p:txBody>
      </p:sp>
      <p:sp>
        <p:nvSpPr>
          <p:cNvPr id="3" name="TextBox 2">
            <a:extLst>
              <a:ext uri="{FF2B5EF4-FFF2-40B4-BE49-F238E27FC236}">
                <a16:creationId xmlns:a16="http://schemas.microsoft.com/office/drawing/2014/main" id="{65A3FEDB-8AE0-3675-79AC-4911E50A3EC0}"/>
              </a:ext>
            </a:extLst>
          </p:cNvPr>
          <p:cNvSpPr txBox="1"/>
          <p:nvPr/>
        </p:nvSpPr>
        <p:spPr>
          <a:xfrm>
            <a:off x="432715" y="6405392"/>
            <a:ext cx="4734942" cy="276999"/>
          </a:xfrm>
          <a:prstGeom prst="rect">
            <a:avLst/>
          </a:prstGeom>
          <a:noFill/>
        </p:spPr>
        <p:txBody>
          <a:bodyPr wrap="square" rtlCol="0">
            <a:spAutoFit/>
          </a:bodyPr>
          <a:lstStyle/>
          <a:p>
            <a:r>
              <a:rPr lang="en-US" sz="1200" dirty="0"/>
              <a:t>Source: IBEF</a:t>
            </a:r>
            <a:endParaRPr lang="en-IN" sz="1200" dirty="0"/>
          </a:p>
        </p:txBody>
      </p:sp>
      <p:graphicFrame>
        <p:nvGraphicFramePr>
          <p:cNvPr id="4" name="Chart 3">
            <a:extLst>
              <a:ext uri="{FF2B5EF4-FFF2-40B4-BE49-F238E27FC236}">
                <a16:creationId xmlns:a16="http://schemas.microsoft.com/office/drawing/2014/main" id="{0610299B-1D89-A2C9-EDD5-F930FB2AC0FA}"/>
              </a:ext>
            </a:extLst>
          </p:cNvPr>
          <p:cNvGraphicFramePr/>
          <p:nvPr/>
        </p:nvGraphicFramePr>
        <p:xfrm>
          <a:off x="525043" y="3362861"/>
          <a:ext cx="5358922" cy="2825904"/>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a:extLst>
              <a:ext uri="{FF2B5EF4-FFF2-40B4-BE49-F238E27FC236}">
                <a16:creationId xmlns:a16="http://schemas.microsoft.com/office/drawing/2014/main" id="{C9CA1E43-CE77-4BFB-D6C0-DDB31E276808}"/>
              </a:ext>
            </a:extLst>
          </p:cNvPr>
          <p:cNvPicPr>
            <a:picLocks noChangeAspect="1"/>
          </p:cNvPicPr>
          <p:nvPr/>
        </p:nvPicPr>
        <p:blipFill>
          <a:blip r:embed="rId3"/>
          <a:stretch>
            <a:fillRect/>
          </a:stretch>
        </p:blipFill>
        <p:spPr>
          <a:xfrm>
            <a:off x="5920428" y="1872355"/>
            <a:ext cx="5746529" cy="4316410"/>
          </a:xfrm>
          <a:prstGeom prst="rect">
            <a:avLst/>
          </a:prstGeom>
        </p:spPr>
      </p:pic>
      <p:sp>
        <p:nvSpPr>
          <p:cNvPr id="6" name="object 36">
            <a:extLst>
              <a:ext uri="{FF2B5EF4-FFF2-40B4-BE49-F238E27FC236}">
                <a16:creationId xmlns:a16="http://schemas.microsoft.com/office/drawing/2014/main" id="{D89FFF73-A95B-4067-1670-3762D5BE85E5}"/>
              </a:ext>
            </a:extLst>
          </p:cNvPr>
          <p:cNvSpPr>
            <a:spLocks/>
          </p:cNvSpPr>
          <p:nvPr/>
        </p:nvSpPr>
        <p:spPr bwMode="auto">
          <a:xfrm>
            <a:off x="673768" y="189738"/>
            <a:ext cx="9076404" cy="871000"/>
          </a:xfrm>
          <a:custGeom>
            <a:avLst/>
            <a:gdLst>
              <a:gd name="T0" fmla="*/ 6730492 w 6731000"/>
              <a:gd name="T1" fmla="*/ 0 h 701675"/>
              <a:gd name="T2" fmla="*/ 259892 w 6731000"/>
              <a:gd name="T3" fmla="*/ 0 h 701675"/>
              <a:gd name="T4" fmla="*/ 0 w 6731000"/>
              <a:gd name="T5" fmla="*/ 701268 h 701675"/>
              <a:gd name="T6" fmla="*/ 6301651 w 6731000"/>
              <a:gd name="T7" fmla="*/ 701268 h 701675"/>
              <a:gd name="T8" fmla="*/ 6730492 w 6731000"/>
              <a:gd name="T9" fmla="*/ 0 h 701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31000" h="701675">
                <a:moveTo>
                  <a:pt x="6730492" y="0"/>
                </a:moveTo>
                <a:lnTo>
                  <a:pt x="259892" y="0"/>
                </a:lnTo>
                <a:lnTo>
                  <a:pt x="0" y="701268"/>
                </a:lnTo>
                <a:lnTo>
                  <a:pt x="6301651" y="701268"/>
                </a:lnTo>
                <a:lnTo>
                  <a:pt x="6730492" y="0"/>
                </a:lnTo>
                <a:close/>
              </a:path>
            </a:pathLst>
          </a:custGeom>
          <a:noFill/>
          <a:ln>
            <a:noFill/>
          </a:ln>
        </p:spPr>
        <p:txBody>
          <a:bodyPr lIns="0" tIns="0" rIns="0" bIns="0" anchor="ctr"/>
          <a:lstStyle/>
          <a:p>
            <a:pPr marL="0" lvl="1"/>
            <a:r>
              <a:rPr lang="en-US" sz="3200" b="1" dirty="0">
                <a:latin typeface="Bahnschrift" panose="020B0502040204020203" pitchFamily="34" charset="0"/>
                <a:ea typeface="+mj-ea"/>
                <a:cs typeface="+mj-cs"/>
              </a:rPr>
              <a:t> FAST-MOVING CONSUMER GOODS (FMCG)</a:t>
            </a:r>
          </a:p>
        </p:txBody>
      </p:sp>
      <p:cxnSp>
        <p:nvCxnSpPr>
          <p:cNvPr id="7" name="Straight Connector 6">
            <a:extLst>
              <a:ext uri="{FF2B5EF4-FFF2-40B4-BE49-F238E27FC236}">
                <a16:creationId xmlns:a16="http://schemas.microsoft.com/office/drawing/2014/main" id="{F9B7031A-E725-30DB-CB31-5A61D11F04A3}"/>
              </a:ext>
            </a:extLst>
          </p:cNvPr>
          <p:cNvCxnSpPr>
            <a:cxnSpLocks/>
          </p:cNvCxnSpPr>
          <p:nvPr/>
        </p:nvCxnSpPr>
        <p:spPr>
          <a:xfrm>
            <a:off x="673768" y="1152889"/>
            <a:ext cx="8951495" cy="0"/>
          </a:xfrm>
          <a:prstGeom prst="line">
            <a:avLst/>
          </a:prstGeom>
          <a:ln w="57150">
            <a:solidFill>
              <a:srgbClr val="26145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8706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3158E9-9169-11F5-E1CF-6726ED8F7148}"/>
              </a:ext>
            </a:extLst>
          </p:cNvPr>
          <p:cNvSpPr txBox="1"/>
          <p:nvPr/>
        </p:nvSpPr>
        <p:spPr>
          <a:xfrm>
            <a:off x="643293" y="1237216"/>
            <a:ext cx="10682797" cy="2092881"/>
          </a:xfrm>
          <a:prstGeom prst="rect">
            <a:avLst/>
          </a:prstGeom>
          <a:noFill/>
        </p:spPr>
        <p:txBody>
          <a:bodyPr wrap="square" rtlCol="0">
            <a:spAutoFit/>
          </a:bodyPr>
          <a:lstStyle/>
          <a:p>
            <a:pPr marL="285750" indent="-285750">
              <a:buFont typeface="Wingdings" panose="05000000000000000000" pitchFamily="2" charset="2"/>
              <a:buChar char="ü"/>
            </a:pPr>
            <a:r>
              <a:rPr lang="en-US" dirty="0">
                <a:solidFill>
                  <a:srgbClr val="002060"/>
                </a:solidFill>
              </a:rPr>
              <a:t>India is the world’s second-largest producer of textiles and garments. It is the fifth-largest exporter of textiles spanning apparel, home and technical products. It also enjoys a comparative advantage in terms of skilled manpower and in cost of production relative to other major textile products. </a:t>
            </a:r>
          </a:p>
          <a:p>
            <a:pPr marL="285750" indent="-285750">
              <a:buFont typeface="Wingdings" panose="05000000000000000000" pitchFamily="2" charset="2"/>
              <a:buChar char="ü"/>
            </a:pPr>
            <a:endParaRPr lang="en-US" dirty="0">
              <a:solidFill>
                <a:srgbClr val="002060"/>
              </a:solidFill>
            </a:endParaRPr>
          </a:p>
          <a:p>
            <a:pPr marL="285750" indent="-285750">
              <a:buFont typeface="Wingdings" panose="05000000000000000000" pitchFamily="2" charset="2"/>
              <a:buChar char="ü"/>
            </a:pPr>
            <a:r>
              <a:rPr lang="en-US" dirty="0">
                <a:solidFill>
                  <a:srgbClr val="002060"/>
                </a:solidFill>
              </a:rPr>
              <a:t>India has a 4.0 per cent share of global trade in textile and apparels. </a:t>
            </a:r>
          </a:p>
          <a:p>
            <a:endParaRPr lang="en-US" sz="2000" dirty="0">
              <a:solidFill>
                <a:srgbClr val="002060"/>
              </a:solidFill>
            </a:endParaRPr>
          </a:p>
          <a:p>
            <a:r>
              <a:rPr lang="en-US" sz="2000" b="1" dirty="0">
                <a:solidFill>
                  <a:srgbClr val="002060"/>
                </a:solidFill>
              </a:rPr>
              <a:t>Key sector highlights -</a:t>
            </a:r>
            <a:endParaRPr lang="en-IN" sz="2000" b="1" dirty="0">
              <a:solidFill>
                <a:srgbClr val="002060"/>
              </a:solidFill>
            </a:endParaRPr>
          </a:p>
        </p:txBody>
      </p:sp>
      <p:pic>
        <p:nvPicPr>
          <p:cNvPr id="3" name="Picture 2" descr="Growth ">
            <a:extLst>
              <a:ext uri="{FF2B5EF4-FFF2-40B4-BE49-F238E27FC236}">
                <a16:creationId xmlns:a16="http://schemas.microsoft.com/office/drawing/2014/main" id="{3B3DC97F-81A8-60F1-6612-142BFC987F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132" y="3277089"/>
            <a:ext cx="1039935" cy="10399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6FEE4AA-D3E9-D828-88CE-07FD7D2B1297}"/>
              </a:ext>
            </a:extLst>
          </p:cNvPr>
          <p:cNvSpPr txBox="1"/>
          <p:nvPr/>
        </p:nvSpPr>
        <p:spPr>
          <a:xfrm>
            <a:off x="1910248" y="4314601"/>
            <a:ext cx="1947347" cy="615553"/>
          </a:xfrm>
          <a:prstGeom prst="rect">
            <a:avLst/>
          </a:prstGeom>
          <a:noFill/>
        </p:spPr>
        <p:txBody>
          <a:bodyPr wrap="square" rtlCol="0">
            <a:spAutoFit/>
          </a:bodyPr>
          <a:lstStyle/>
          <a:p>
            <a:pPr algn="ctr"/>
            <a:r>
              <a:rPr lang="en-US" sz="1700" dirty="0">
                <a:solidFill>
                  <a:srgbClr val="002060"/>
                </a:solidFill>
              </a:rPr>
              <a:t>Contributes 2.3% to India’s GDP  </a:t>
            </a:r>
            <a:endParaRPr lang="en-IN" sz="1700" dirty="0">
              <a:solidFill>
                <a:srgbClr val="002060"/>
              </a:solidFill>
            </a:endParaRPr>
          </a:p>
        </p:txBody>
      </p:sp>
      <p:pic>
        <p:nvPicPr>
          <p:cNvPr id="5" name="Picture 4" descr="People ">
            <a:extLst>
              <a:ext uri="{FF2B5EF4-FFF2-40B4-BE49-F238E27FC236}">
                <a16:creationId xmlns:a16="http://schemas.microsoft.com/office/drawing/2014/main" id="{71D7C688-3638-6871-4C1B-9160BB0167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5520" y="3259838"/>
            <a:ext cx="1039935" cy="10399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Free trade ">
            <a:extLst>
              <a:ext uri="{FF2B5EF4-FFF2-40B4-BE49-F238E27FC236}">
                <a16:creationId xmlns:a16="http://schemas.microsoft.com/office/drawing/2014/main" id="{FD789DC9-1031-0D61-EDC9-B06BCDA953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1908" y="3195372"/>
            <a:ext cx="1039935" cy="10399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Factory ">
            <a:extLst>
              <a:ext uri="{FF2B5EF4-FFF2-40B4-BE49-F238E27FC236}">
                <a16:creationId xmlns:a16="http://schemas.microsoft.com/office/drawing/2014/main" id="{58775EFC-6208-5FDC-AC70-DF6501BF03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21090" y="3066439"/>
            <a:ext cx="1168868" cy="11688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605C1DF-DE33-FA95-06B5-E73B7222924C}"/>
              </a:ext>
            </a:extLst>
          </p:cNvPr>
          <p:cNvSpPr txBox="1"/>
          <p:nvPr/>
        </p:nvSpPr>
        <p:spPr>
          <a:xfrm>
            <a:off x="4221001" y="4313686"/>
            <a:ext cx="1947347" cy="615553"/>
          </a:xfrm>
          <a:prstGeom prst="rect">
            <a:avLst/>
          </a:prstGeom>
          <a:noFill/>
        </p:spPr>
        <p:txBody>
          <a:bodyPr wrap="square" rtlCol="0">
            <a:spAutoFit/>
          </a:bodyPr>
          <a:lstStyle/>
          <a:p>
            <a:pPr algn="ctr"/>
            <a:r>
              <a:rPr lang="en-US" sz="1700" dirty="0">
                <a:solidFill>
                  <a:srgbClr val="002060"/>
                </a:solidFill>
              </a:rPr>
              <a:t>Employs over 45 million people </a:t>
            </a:r>
            <a:endParaRPr lang="en-IN" sz="1700" dirty="0">
              <a:solidFill>
                <a:srgbClr val="002060"/>
              </a:solidFill>
            </a:endParaRPr>
          </a:p>
        </p:txBody>
      </p:sp>
      <p:sp>
        <p:nvSpPr>
          <p:cNvPr id="9" name="TextBox 8">
            <a:extLst>
              <a:ext uri="{FF2B5EF4-FFF2-40B4-BE49-F238E27FC236}">
                <a16:creationId xmlns:a16="http://schemas.microsoft.com/office/drawing/2014/main" id="{D1A025AD-B20E-5EB2-8A1E-B1849F5704E1}"/>
              </a:ext>
            </a:extLst>
          </p:cNvPr>
          <p:cNvSpPr txBox="1"/>
          <p:nvPr/>
        </p:nvSpPr>
        <p:spPr>
          <a:xfrm>
            <a:off x="6512202" y="4299773"/>
            <a:ext cx="1947347" cy="615553"/>
          </a:xfrm>
          <a:prstGeom prst="rect">
            <a:avLst/>
          </a:prstGeom>
          <a:noFill/>
        </p:spPr>
        <p:txBody>
          <a:bodyPr wrap="square" rtlCol="0">
            <a:spAutoFit/>
          </a:bodyPr>
          <a:lstStyle/>
          <a:p>
            <a:pPr algn="ctr"/>
            <a:r>
              <a:rPr lang="en-US" sz="1700" dirty="0">
                <a:solidFill>
                  <a:srgbClr val="002060"/>
                </a:solidFill>
              </a:rPr>
              <a:t>Contributes 12% to India’s exports </a:t>
            </a:r>
            <a:endParaRPr lang="en-IN" sz="1700" dirty="0">
              <a:solidFill>
                <a:srgbClr val="002060"/>
              </a:solidFill>
            </a:endParaRPr>
          </a:p>
        </p:txBody>
      </p:sp>
      <p:sp>
        <p:nvSpPr>
          <p:cNvPr id="10" name="TextBox 9">
            <a:extLst>
              <a:ext uri="{FF2B5EF4-FFF2-40B4-BE49-F238E27FC236}">
                <a16:creationId xmlns:a16="http://schemas.microsoft.com/office/drawing/2014/main" id="{4F6D71F6-50F9-221A-9ECC-B5B71CF39098}"/>
              </a:ext>
            </a:extLst>
          </p:cNvPr>
          <p:cNvSpPr txBox="1"/>
          <p:nvPr/>
        </p:nvSpPr>
        <p:spPr>
          <a:xfrm>
            <a:off x="8738590" y="4299772"/>
            <a:ext cx="2566481" cy="615553"/>
          </a:xfrm>
          <a:prstGeom prst="rect">
            <a:avLst/>
          </a:prstGeom>
          <a:noFill/>
        </p:spPr>
        <p:txBody>
          <a:bodyPr wrap="square" rtlCol="0">
            <a:spAutoFit/>
          </a:bodyPr>
          <a:lstStyle/>
          <a:p>
            <a:pPr algn="ctr"/>
            <a:r>
              <a:rPr lang="en-US" sz="1700" dirty="0">
                <a:solidFill>
                  <a:srgbClr val="002060"/>
                </a:solidFill>
              </a:rPr>
              <a:t>Contributes 13% to India’s industrial production </a:t>
            </a:r>
            <a:endParaRPr lang="en-IN" sz="1700" dirty="0">
              <a:solidFill>
                <a:srgbClr val="002060"/>
              </a:solidFill>
            </a:endParaRPr>
          </a:p>
        </p:txBody>
      </p:sp>
      <p:sp>
        <p:nvSpPr>
          <p:cNvPr id="11" name="TextBox 10">
            <a:extLst>
              <a:ext uri="{FF2B5EF4-FFF2-40B4-BE49-F238E27FC236}">
                <a16:creationId xmlns:a16="http://schemas.microsoft.com/office/drawing/2014/main" id="{BEE75640-91E7-BDBA-8B0D-E954B37F022D}"/>
              </a:ext>
            </a:extLst>
          </p:cNvPr>
          <p:cNvSpPr txBox="1"/>
          <p:nvPr/>
        </p:nvSpPr>
        <p:spPr>
          <a:xfrm>
            <a:off x="4132053" y="5010673"/>
            <a:ext cx="4760297" cy="369332"/>
          </a:xfrm>
          <a:prstGeom prst="rect">
            <a:avLst/>
          </a:prstGeom>
          <a:noFill/>
        </p:spPr>
        <p:txBody>
          <a:bodyPr wrap="square" rtlCol="0">
            <a:spAutoFit/>
          </a:bodyPr>
          <a:lstStyle/>
          <a:p>
            <a:pPr algn="ctr"/>
            <a:r>
              <a:rPr lang="en-US" b="1" dirty="0">
                <a:solidFill>
                  <a:srgbClr val="002060"/>
                </a:solidFill>
              </a:rPr>
              <a:t>Key government initiatives for the sector </a:t>
            </a:r>
            <a:endParaRPr lang="en-IN" b="1" dirty="0">
              <a:solidFill>
                <a:srgbClr val="002060"/>
              </a:solidFill>
            </a:endParaRPr>
          </a:p>
        </p:txBody>
      </p:sp>
      <p:sp>
        <p:nvSpPr>
          <p:cNvPr id="12" name="Rectangle: Rounded Corners 11">
            <a:extLst>
              <a:ext uri="{FF2B5EF4-FFF2-40B4-BE49-F238E27FC236}">
                <a16:creationId xmlns:a16="http://schemas.microsoft.com/office/drawing/2014/main" id="{3CA816D5-9BD2-52A1-4961-A647318E52F0}"/>
              </a:ext>
            </a:extLst>
          </p:cNvPr>
          <p:cNvSpPr/>
          <p:nvPr/>
        </p:nvSpPr>
        <p:spPr>
          <a:xfrm>
            <a:off x="643293" y="5017029"/>
            <a:ext cx="10661778" cy="172819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3" name="Picture 10" descr="New National textiles policy to be announced in July | YnFx | YnFx">
            <a:extLst>
              <a:ext uri="{FF2B5EF4-FFF2-40B4-BE49-F238E27FC236}">
                <a16:creationId xmlns:a16="http://schemas.microsoft.com/office/drawing/2014/main" id="{621C04F2-34BC-7A03-1DAB-8DE08FBF66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4718" y="5366222"/>
            <a:ext cx="2279635" cy="136707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sustainable and accelerated adoption efficien | YnFx">
            <a:extLst>
              <a:ext uri="{FF2B5EF4-FFF2-40B4-BE49-F238E27FC236}">
                <a16:creationId xmlns:a16="http://schemas.microsoft.com/office/drawing/2014/main" id="{6AC89564-D2FA-0E40-6AAF-60822DBCD4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0926" y="5372154"/>
            <a:ext cx="2433893" cy="131669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eKhadi India on the App Store">
            <a:extLst>
              <a:ext uri="{FF2B5EF4-FFF2-40B4-BE49-F238E27FC236}">
                <a16:creationId xmlns:a16="http://schemas.microsoft.com/office/drawing/2014/main" id="{617908D7-6508-F031-DCEB-E0AB7912F36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4406" y="5361137"/>
            <a:ext cx="2494133" cy="131143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C6317810-BFBF-2BE6-E6EA-CB77A70FDEB5}"/>
              </a:ext>
            </a:extLst>
          </p:cNvPr>
          <p:cNvPicPr>
            <a:picLocks noChangeAspect="1"/>
          </p:cNvPicPr>
          <p:nvPr/>
        </p:nvPicPr>
        <p:blipFill>
          <a:blip r:embed="rId9"/>
          <a:stretch>
            <a:fillRect/>
          </a:stretch>
        </p:blipFill>
        <p:spPr>
          <a:xfrm>
            <a:off x="9397124" y="5313422"/>
            <a:ext cx="1197350" cy="1359146"/>
          </a:xfrm>
          <a:prstGeom prst="rect">
            <a:avLst/>
          </a:prstGeom>
        </p:spPr>
      </p:pic>
      <p:sp>
        <p:nvSpPr>
          <p:cNvPr id="17" name="object 36">
            <a:extLst>
              <a:ext uri="{FF2B5EF4-FFF2-40B4-BE49-F238E27FC236}">
                <a16:creationId xmlns:a16="http://schemas.microsoft.com/office/drawing/2014/main" id="{36B600BE-B7DF-2B1D-C2B5-2F9E2EA53C3D}"/>
              </a:ext>
            </a:extLst>
          </p:cNvPr>
          <p:cNvSpPr>
            <a:spLocks/>
          </p:cNvSpPr>
          <p:nvPr/>
        </p:nvSpPr>
        <p:spPr bwMode="auto">
          <a:xfrm>
            <a:off x="673768" y="189738"/>
            <a:ext cx="9076404" cy="871000"/>
          </a:xfrm>
          <a:custGeom>
            <a:avLst/>
            <a:gdLst>
              <a:gd name="T0" fmla="*/ 6730492 w 6731000"/>
              <a:gd name="T1" fmla="*/ 0 h 701675"/>
              <a:gd name="T2" fmla="*/ 259892 w 6731000"/>
              <a:gd name="T3" fmla="*/ 0 h 701675"/>
              <a:gd name="T4" fmla="*/ 0 w 6731000"/>
              <a:gd name="T5" fmla="*/ 701268 h 701675"/>
              <a:gd name="T6" fmla="*/ 6301651 w 6731000"/>
              <a:gd name="T7" fmla="*/ 701268 h 701675"/>
              <a:gd name="T8" fmla="*/ 6730492 w 6731000"/>
              <a:gd name="T9" fmla="*/ 0 h 701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31000" h="701675">
                <a:moveTo>
                  <a:pt x="6730492" y="0"/>
                </a:moveTo>
                <a:lnTo>
                  <a:pt x="259892" y="0"/>
                </a:lnTo>
                <a:lnTo>
                  <a:pt x="0" y="701268"/>
                </a:lnTo>
                <a:lnTo>
                  <a:pt x="6301651" y="701268"/>
                </a:lnTo>
                <a:lnTo>
                  <a:pt x="6730492" y="0"/>
                </a:lnTo>
                <a:close/>
              </a:path>
            </a:pathLst>
          </a:custGeom>
          <a:noFill/>
          <a:ln>
            <a:noFill/>
          </a:ln>
        </p:spPr>
        <p:txBody>
          <a:bodyPr lIns="0" tIns="0" rIns="0" bIns="0" anchor="ctr"/>
          <a:lstStyle/>
          <a:p>
            <a:pPr marL="0" lvl="1"/>
            <a:r>
              <a:rPr lang="en-US" sz="3200" b="1" dirty="0">
                <a:latin typeface="Bahnschrift" panose="020B0502040204020203" pitchFamily="34" charset="0"/>
                <a:ea typeface="+mj-ea"/>
                <a:cs typeface="+mj-cs"/>
              </a:rPr>
              <a:t>TEXTILES</a:t>
            </a:r>
          </a:p>
        </p:txBody>
      </p:sp>
      <p:cxnSp>
        <p:nvCxnSpPr>
          <p:cNvPr id="18" name="Straight Connector 17">
            <a:extLst>
              <a:ext uri="{FF2B5EF4-FFF2-40B4-BE49-F238E27FC236}">
                <a16:creationId xmlns:a16="http://schemas.microsoft.com/office/drawing/2014/main" id="{9D6F8B68-6AD1-1956-9E08-FFDA21698582}"/>
              </a:ext>
            </a:extLst>
          </p:cNvPr>
          <p:cNvCxnSpPr>
            <a:cxnSpLocks/>
          </p:cNvCxnSpPr>
          <p:nvPr/>
        </p:nvCxnSpPr>
        <p:spPr>
          <a:xfrm>
            <a:off x="673768" y="1152889"/>
            <a:ext cx="8951495" cy="0"/>
          </a:xfrm>
          <a:prstGeom prst="line">
            <a:avLst/>
          </a:prstGeom>
          <a:ln w="57150">
            <a:solidFill>
              <a:srgbClr val="26145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826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BF4EEF2-84E7-7202-647C-DFC2BDEEE7BA}"/>
              </a:ext>
            </a:extLst>
          </p:cNvPr>
          <p:cNvGraphicFramePr/>
          <p:nvPr>
            <p:extLst>
              <p:ext uri="{D42A27DB-BD31-4B8C-83A1-F6EECF244321}">
                <p14:modId xmlns:p14="http://schemas.microsoft.com/office/powerpoint/2010/main" val="3838131645"/>
              </p:ext>
            </p:extLst>
          </p:nvPr>
        </p:nvGraphicFramePr>
        <p:xfrm>
          <a:off x="2825712" y="1311820"/>
          <a:ext cx="6904382" cy="4739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Rounded Corners 2">
            <a:extLst>
              <a:ext uri="{FF2B5EF4-FFF2-40B4-BE49-F238E27FC236}">
                <a16:creationId xmlns:a16="http://schemas.microsoft.com/office/drawing/2014/main" id="{770E288B-59FA-7F9A-907A-D54218E0163D}"/>
              </a:ext>
            </a:extLst>
          </p:cNvPr>
          <p:cNvSpPr/>
          <p:nvPr/>
        </p:nvSpPr>
        <p:spPr>
          <a:xfrm>
            <a:off x="3448565" y="1431087"/>
            <a:ext cx="5605669" cy="1815548"/>
          </a:xfrm>
          <a:prstGeom prst="roundRect">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Rectangle: Rounded Corners 3">
            <a:extLst>
              <a:ext uri="{FF2B5EF4-FFF2-40B4-BE49-F238E27FC236}">
                <a16:creationId xmlns:a16="http://schemas.microsoft.com/office/drawing/2014/main" id="{0C096C54-F0FC-2789-D18F-3C45A729FA24}"/>
              </a:ext>
            </a:extLst>
          </p:cNvPr>
          <p:cNvSpPr/>
          <p:nvPr/>
        </p:nvSpPr>
        <p:spPr>
          <a:xfrm>
            <a:off x="2547416" y="6051671"/>
            <a:ext cx="7354958" cy="5753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India is a leading player across numerous service sectors. This presentation focuses on opportunities in the highlighted sectors.</a:t>
            </a:r>
            <a:endParaRPr lang="en-IN" dirty="0"/>
          </a:p>
        </p:txBody>
      </p:sp>
      <p:sp>
        <p:nvSpPr>
          <p:cNvPr id="5" name="object 36">
            <a:extLst>
              <a:ext uri="{FF2B5EF4-FFF2-40B4-BE49-F238E27FC236}">
                <a16:creationId xmlns:a16="http://schemas.microsoft.com/office/drawing/2014/main" id="{47C5836D-95CF-BDFE-507E-AF2B57844AFC}"/>
              </a:ext>
            </a:extLst>
          </p:cNvPr>
          <p:cNvSpPr>
            <a:spLocks/>
          </p:cNvSpPr>
          <p:nvPr/>
        </p:nvSpPr>
        <p:spPr bwMode="auto">
          <a:xfrm>
            <a:off x="673768" y="189738"/>
            <a:ext cx="9076404" cy="871000"/>
          </a:xfrm>
          <a:custGeom>
            <a:avLst/>
            <a:gdLst>
              <a:gd name="T0" fmla="*/ 6730492 w 6731000"/>
              <a:gd name="T1" fmla="*/ 0 h 701675"/>
              <a:gd name="T2" fmla="*/ 259892 w 6731000"/>
              <a:gd name="T3" fmla="*/ 0 h 701675"/>
              <a:gd name="T4" fmla="*/ 0 w 6731000"/>
              <a:gd name="T5" fmla="*/ 701268 h 701675"/>
              <a:gd name="T6" fmla="*/ 6301651 w 6731000"/>
              <a:gd name="T7" fmla="*/ 701268 h 701675"/>
              <a:gd name="T8" fmla="*/ 6730492 w 6731000"/>
              <a:gd name="T9" fmla="*/ 0 h 701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31000" h="701675">
                <a:moveTo>
                  <a:pt x="6730492" y="0"/>
                </a:moveTo>
                <a:lnTo>
                  <a:pt x="259892" y="0"/>
                </a:lnTo>
                <a:lnTo>
                  <a:pt x="0" y="701268"/>
                </a:lnTo>
                <a:lnTo>
                  <a:pt x="6301651" y="701268"/>
                </a:lnTo>
                <a:lnTo>
                  <a:pt x="6730492" y="0"/>
                </a:lnTo>
                <a:close/>
              </a:path>
            </a:pathLst>
          </a:custGeom>
          <a:noFill/>
          <a:ln>
            <a:noFill/>
          </a:ln>
        </p:spPr>
        <p:txBody>
          <a:bodyPr lIns="0" tIns="0" rIns="0" bIns="0" anchor="ctr"/>
          <a:lstStyle/>
          <a:p>
            <a:pPr marL="0" lvl="1"/>
            <a:r>
              <a:rPr lang="en-US" sz="3200" b="1" dirty="0">
                <a:latin typeface="Bahnschrift" panose="020B0502040204020203" pitchFamily="34" charset="0"/>
                <a:ea typeface="+mj-ea"/>
                <a:cs typeface="+mj-cs"/>
              </a:rPr>
              <a:t> PROMINENT SERVICES SECTORS </a:t>
            </a:r>
          </a:p>
        </p:txBody>
      </p:sp>
      <p:cxnSp>
        <p:nvCxnSpPr>
          <p:cNvPr id="6" name="Straight Connector 5">
            <a:extLst>
              <a:ext uri="{FF2B5EF4-FFF2-40B4-BE49-F238E27FC236}">
                <a16:creationId xmlns:a16="http://schemas.microsoft.com/office/drawing/2014/main" id="{14B35EC7-67EB-AC41-377F-D62895D8C543}"/>
              </a:ext>
            </a:extLst>
          </p:cNvPr>
          <p:cNvCxnSpPr>
            <a:cxnSpLocks/>
          </p:cNvCxnSpPr>
          <p:nvPr/>
        </p:nvCxnSpPr>
        <p:spPr>
          <a:xfrm>
            <a:off x="673768" y="1152889"/>
            <a:ext cx="8951495" cy="0"/>
          </a:xfrm>
          <a:prstGeom prst="line">
            <a:avLst/>
          </a:prstGeom>
          <a:ln w="57150">
            <a:solidFill>
              <a:srgbClr val="26145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951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216574-6B37-DDB7-5A39-0C5FE0B930FA}"/>
              </a:ext>
            </a:extLst>
          </p:cNvPr>
          <p:cNvSpPr txBox="1"/>
          <p:nvPr/>
        </p:nvSpPr>
        <p:spPr>
          <a:xfrm>
            <a:off x="373843" y="1271925"/>
            <a:ext cx="6916442" cy="2585323"/>
          </a:xfrm>
          <a:prstGeom prst="rect">
            <a:avLst/>
          </a:prstGeom>
          <a:noFill/>
        </p:spPr>
        <p:txBody>
          <a:bodyPr wrap="square" rtlCol="0">
            <a:spAutoFit/>
          </a:bodyPr>
          <a:lstStyle/>
          <a:p>
            <a:pPr marL="285750" indent="-285750" algn="just">
              <a:buFont typeface="Wingdings" panose="05000000000000000000" pitchFamily="2" charset="2"/>
              <a:buChar char="ü"/>
            </a:pPr>
            <a:r>
              <a:rPr lang="en-US" dirty="0">
                <a:solidFill>
                  <a:srgbClr val="002060"/>
                </a:solidFill>
              </a:rPr>
              <a:t>IT sector has become one of the most significant growth catalysts for the Indian economy, contributing significantly to the country’s GDP.  The IT industry accounted for 7.4 per cent of India’s GDP in FY22 and is expected to contribute 10 per cent to India’s GDP by 2025. </a:t>
            </a:r>
          </a:p>
          <a:p>
            <a:pPr marL="285750" indent="-285750" algn="just">
              <a:buFont typeface="Wingdings" panose="05000000000000000000" pitchFamily="2" charset="2"/>
              <a:buChar char="ü"/>
            </a:pPr>
            <a:endParaRPr lang="en-US" dirty="0">
              <a:solidFill>
                <a:srgbClr val="002060"/>
              </a:solidFill>
            </a:endParaRPr>
          </a:p>
          <a:p>
            <a:pPr marL="285750" indent="-285750" algn="just">
              <a:buFont typeface="Wingdings" panose="05000000000000000000" pitchFamily="2" charset="2"/>
              <a:buChar char="ü"/>
            </a:pPr>
            <a:r>
              <a:rPr lang="en-US" dirty="0">
                <a:solidFill>
                  <a:srgbClr val="002060"/>
                </a:solidFill>
              </a:rPr>
              <a:t>India has one of the largest interest user bases and cheapest interest rates in the world. </a:t>
            </a:r>
          </a:p>
          <a:p>
            <a:pPr marL="285750" indent="-285750" algn="just">
              <a:buFont typeface="Wingdings" panose="05000000000000000000" pitchFamily="2" charset="2"/>
              <a:buChar char="ü"/>
            </a:pPr>
            <a:endParaRPr lang="en-US" dirty="0">
              <a:solidFill>
                <a:srgbClr val="002060"/>
              </a:solidFill>
            </a:endParaRPr>
          </a:p>
          <a:p>
            <a:pPr marL="285750" indent="-285750" algn="just">
              <a:buFont typeface="Wingdings" panose="05000000000000000000" pitchFamily="2" charset="2"/>
              <a:buChar char="ü"/>
            </a:pPr>
            <a:r>
              <a:rPr lang="en-US" dirty="0">
                <a:solidFill>
                  <a:srgbClr val="002060"/>
                </a:solidFill>
              </a:rPr>
              <a:t>India has the quickest pace of digital adoption in the world. </a:t>
            </a:r>
          </a:p>
        </p:txBody>
      </p:sp>
      <p:sp>
        <p:nvSpPr>
          <p:cNvPr id="3" name="Rectangle: Rounded Corners 2">
            <a:extLst>
              <a:ext uri="{FF2B5EF4-FFF2-40B4-BE49-F238E27FC236}">
                <a16:creationId xmlns:a16="http://schemas.microsoft.com/office/drawing/2014/main" id="{12335FE4-6085-3548-10B7-694233803AAE}"/>
              </a:ext>
            </a:extLst>
          </p:cNvPr>
          <p:cNvSpPr/>
          <p:nvPr/>
        </p:nvSpPr>
        <p:spPr>
          <a:xfrm>
            <a:off x="535988" y="3933506"/>
            <a:ext cx="6747077" cy="2789117"/>
          </a:xfrm>
          <a:prstGeom prst="round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a:extLst>
              <a:ext uri="{FF2B5EF4-FFF2-40B4-BE49-F238E27FC236}">
                <a16:creationId xmlns:a16="http://schemas.microsoft.com/office/drawing/2014/main" id="{287537D7-F73B-BD44-0A31-45A8F6B63498}"/>
              </a:ext>
            </a:extLst>
          </p:cNvPr>
          <p:cNvSpPr txBox="1"/>
          <p:nvPr/>
        </p:nvSpPr>
        <p:spPr>
          <a:xfrm>
            <a:off x="2252178" y="3933506"/>
            <a:ext cx="2915479" cy="400110"/>
          </a:xfrm>
          <a:prstGeom prst="rect">
            <a:avLst/>
          </a:prstGeom>
          <a:noFill/>
        </p:spPr>
        <p:txBody>
          <a:bodyPr wrap="square" rtlCol="0">
            <a:spAutoFit/>
          </a:bodyPr>
          <a:lstStyle/>
          <a:p>
            <a:pPr algn="ctr"/>
            <a:r>
              <a:rPr lang="en-US" sz="2000" b="1" dirty="0">
                <a:solidFill>
                  <a:srgbClr val="002060"/>
                </a:solidFill>
              </a:rPr>
              <a:t>Key market players</a:t>
            </a:r>
            <a:endParaRPr lang="en-IN" sz="2000" b="1" dirty="0">
              <a:solidFill>
                <a:srgbClr val="002060"/>
              </a:solidFill>
            </a:endParaRPr>
          </a:p>
        </p:txBody>
      </p:sp>
      <p:pic>
        <p:nvPicPr>
          <p:cNvPr id="5" name="Picture 2">
            <a:extLst>
              <a:ext uri="{FF2B5EF4-FFF2-40B4-BE49-F238E27FC236}">
                <a16:creationId xmlns:a16="http://schemas.microsoft.com/office/drawing/2014/main" id="{C0BB5508-59D9-2F79-A986-5FB0BDA372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945" y="4284058"/>
            <a:ext cx="2915479" cy="11694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FD8E21E0-B5C4-FB41-FB8D-5759EF27E8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424" y="4346680"/>
            <a:ext cx="1580233" cy="12429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FAB4279-F498-D06E-BC7B-02B91F7E3B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0297" y="4562329"/>
            <a:ext cx="1532359" cy="6129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a:extLst>
              <a:ext uri="{FF2B5EF4-FFF2-40B4-BE49-F238E27FC236}">
                <a16:creationId xmlns:a16="http://schemas.microsoft.com/office/drawing/2014/main" id="{24C9570A-3EFB-F32B-109D-7782129BD1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4796" y="5804096"/>
            <a:ext cx="2009775" cy="5667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a:extLst>
              <a:ext uri="{FF2B5EF4-FFF2-40B4-BE49-F238E27FC236}">
                <a16:creationId xmlns:a16="http://schemas.microsoft.com/office/drawing/2014/main" id="{9DB0FC41-3563-C4D1-8081-AAB2F808A7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5080" y="6082764"/>
            <a:ext cx="1920467" cy="2880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IBM - Wikipedia">
            <a:extLst>
              <a:ext uri="{FF2B5EF4-FFF2-40B4-BE49-F238E27FC236}">
                <a16:creationId xmlns:a16="http://schemas.microsoft.com/office/drawing/2014/main" id="{DA95B71C-FC19-FB53-37C3-593AF53C97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80017" y="5465958"/>
            <a:ext cx="1690688" cy="6762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0F106BAF-03F9-5E74-7B2A-6783DD59B3A8}"/>
              </a:ext>
            </a:extLst>
          </p:cNvPr>
          <p:cNvPicPr>
            <a:picLocks noChangeAspect="1"/>
          </p:cNvPicPr>
          <p:nvPr/>
        </p:nvPicPr>
        <p:blipFill>
          <a:blip r:embed="rId8"/>
          <a:stretch>
            <a:fillRect/>
          </a:stretch>
        </p:blipFill>
        <p:spPr>
          <a:xfrm>
            <a:off x="7587835" y="1184994"/>
            <a:ext cx="3932220" cy="5527644"/>
          </a:xfrm>
          <a:prstGeom prst="rect">
            <a:avLst/>
          </a:prstGeom>
        </p:spPr>
      </p:pic>
      <p:sp>
        <p:nvSpPr>
          <p:cNvPr id="12" name="object 36">
            <a:extLst>
              <a:ext uri="{FF2B5EF4-FFF2-40B4-BE49-F238E27FC236}">
                <a16:creationId xmlns:a16="http://schemas.microsoft.com/office/drawing/2014/main" id="{98847230-9809-930D-34F1-1AC06F6BD88D}"/>
              </a:ext>
            </a:extLst>
          </p:cNvPr>
          <p:cNvSpPr>
            <a:spLocks/>
          </p:cNvSpPr>
          <p:nvPr/>
        </p:nvSpPr>
        <p:spPr bwMode="auto">
          <a:xfrm>
            <a:off x="673768" y="189738"/>
            <a:ext cx="9076404" cy="871000"/>
          </a:xfrm>
          <a:custGeom>
            <a:avLst/>
            <a:gdLst>
              <a:gd name="T0" fmla="*/ 6730492 w 6731000"/>
              <a:gd name="T1" fmla="*/ 0 h 701675"/>
              <a:gd name="T2" fmla="*/ 259892 w 6731000"/>
              <a:gd name="T3" fmla="*/ 0 h 701675"/>
              <a:gd name="T4" fmla="*/ 0 w 6731000"/>
              <a:gd name="T5" fmla="*/ 701268 h 701675"/>
              <a:gd name="T6" fmla="*/ 6301651 w 6731000"/>
              <a:gd name="T7" fmla="*/ 701268 h 701675"/>
              <a:gd name="T8" fmla="*/ 6730492 w 6731000"/>
              <a:gd name="T9" fmla="*/ 0 h 701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31000" h="701675">
                <a:moveTo>
                  <a:pt x="6730492" y="0"/>
                </a:moveTo>
                <a:lnTo>
                  <a:pt x="259892" y="0"/>
                </a:lnTo>
                <a:lnTo>
                  <a:pt x="0" y="701268"/>
                </a:lnTo>
                <a:lnTo>
                  <a:pt x="6301651" y="701268"/>
                </a:lnTo>
                <a:lnTo>
                  <a:pt x="6730492" y="0"/>
                </a:lnTo>
                <a:close/>
              </a:path>
            </a:pathLst>
          </a:custGeom>
          <a:noFill/>
          <a:ln>
            <a:noFill/>
          </a:ln>
        </p:spPr>
        <p:txBody>
          <a:bodyPr lIns="0" tIns="0" rIns="0" bIns="0" anchor="ctr"/>
          <a:lstStyle/>
          <a:p>
            <a:pPr marL="0" lvl="1"/>
            <a:r>
              <a:rPr lang="en-US" sz="3200" b="1" dirty="0">
                <a:latin typeface="Bahnschrift" panose="020B0502040204020203" pitchFamily="34" charset="0"/>
                <a:ea typeface="+mj-ea"/>
                <a:cs typeface="+mj-cs"/>
              </a:rPr>
              <a:t>  IT &amp; </a:t>
            </a:r>
            <a:r>
              <a:rPr lang="en-US" sz="3200" b="1" dirty="0" err="1">
                <a:latin typeface="Bahnschrift" panose="020B0502040204020203" pitchFamily="34" charset="0"/>
                <a:ea typeface="+mj-ea"/>
                <a:cs typeface="+mj-cs"/>
              </a:rPr>
              <a:t>ITeS</a:t>
            </a:r>
            <a:r>
              <a:rPr lang="en-US" sz="3200" b="1" dirty="0">
                <a:latin typeface="Bahnschrift" panose="020B0502040204020203" pitchFamily="34" charset="0"/>
                <a:ea typeface="+mj-ea"/>
                <a:cs typeface="+mj-cs"/>
              </a:rPr>
              <a:t> </a:t>
            </a:r>
          </a:p>
        </p:txBody>
      </p:sp>
      <p:cxnSp>
        <p:nvCxnSpPr>
          <p:cNvPr id="13" name="Straight Connector 12">
            <a:extLst>
              <a:ext uri="{FF2B5EF4-FFF2-40B4-BE49-F238E27FC236}">
                <a16:creationId xmlns:a16="http://schemas.microsoft.com/office/drawing/2014/main" id="{7C9032B0-08A0-FC5D-E5D4-3292268E66FA}"/>
              </a:ext>
            </a:extLst>
          </p:cNvPr>
          <p:cNvCxnSpPr>
            <a:cxnSpLocks/>
          </p:cNvCxnSpPr>
          <p:nvPr/>
        </p:nvCxnSpPr>
        <p:spPr>
          <a:xfrm>
            <a:off x="673768" y="1152889"/>
            <a:ext cx="8951495" cy="0"/>
          </a:xfrm>
          <a:prstGeom prst="line">
            <a:avLst/>
          </a:prstGeom>
          <a:ln w="57150">
            <a:solidFill>
              <a:srgbClr val="26145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6961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DCF9DD-DF2A-E980-A49D-387ECB091C28}"/>
              </a:ext>
            </a:extLst>
          </p:cNvPr>
          <p:cNvSpPr txBox="1"/>
          <p:nvPr/>
        </p:nvSpPr>
        <p:spPr>
          <a:xfrm>
            <a:off x="651164" y="1184994"/>
            <a:ext cx="10933812" cy="646331"/>
          </a:xfrm>
          <a:prstGeom prst="rect">
            <a:avLst/>
          </a:prstGeom>
          <a:noFill/>
        </p:spPr>
        <p:txBody>
          <a:bodyPr wrap="square" rtlCol="0">
            <a:spAutoFit/>
          </a:bodyPr>
          <a:lstStyle/>
          <a:p>
            <a:pPr algn="just"/>
            <a:r>
              <a:rPr lang="en-US" dirty="0">
                <a:solidFill>
                  <a:srgbClr val="002060"/>
                </a:solidFill>
              </a:rPr>
              <a:t>India is amongst the </a:t>
            </a:r>
            <a:r>
              <a:rPr lang="en-US" b="1" dirty="0">
                <a:solidFill>
                  <a:srgbClr val="002060"/>
                </a:solidFill>
              </a:rPr>
              <a:t>fastest growing Fintech markets </a:t>
            </a:r>
            <a:r>
              <a:rPr lang="en-US" dirty="0">
                <a:solidFill>
                  <a:srgbClr val="002060"/>
                </a:solidFill>
              </a:rPr>
              <a:t>in the world, driven by an increasing smartphone penetration, government’s push towards a cashless economy and favorable regulatory policies.  </a:t>
            </a:r>
          </a:p>
        </p:txBody>
      </p:sp>
      <p:sp>
        <p:nvSpPr>
          <p:cNvPr id="3" name="TextBox 2">
            <a:extLst>
              <a:ext uri="{FF2B5EF4-FFF2-40B4-BE49-F238E27FC236}">
                <a16:creationId xmlns:a16="http://schemas.microsoft.com/office/drawing/2014/main" id="{7265903A-B07A-CB8D-6D9E-0086C14C684B}"/>
              </a:ext>
            </a:extLst>
          </p:cNvPr>
          <p:cNvSpPr txBox="1"/>
          <p:nvPr/>
        </p:nvSpPr>
        <p:spPr>
          <a:xfrm>
            <a:off x="432715" y="6432688"/>
            <a:ext cx="4734942" cy="276999"/>
          </a:xfrm>
          <a:prstGeom prst="rect">
            <a:avLst/>
          </a:prstGeom>
          <a:noFill/>
        </p:spPr>
        <p:txBody>
          <a:bodyPr wrap="square" rtlCol="0">
            <a:spAutoFit/>
          </a:bodyPr>
          <a:lstStyle/>
          <a:p>
            <a:r>
              <a:rPr lang="en-US" sz="1200" dirty="0"/>
              <a:t>Source: Invest India </a:t>
            </a:r>
            <a:endParaRPr lang="en-IN" sz="1200" dirty="0"/>
          </a:p>
        </p:txBody>
      </p:sp>
      <p:graphicFrame>
        <p:nvGraphicFramePr>
          <p:cNvPr id="4" name="Diagram 3">
            <a:extLst>
              <a:ext uri="{FF2B5EF4-FFF2-40B4-BE49-F238E27FC236}">
                <a16:creationId xmlns:a16="http://schemas.microsoft.com/office/drawing/2014/main" id="{4E2EDE11-B3AC-650A-1AD7-473A91927401}"/>
              </a:ext>
            </a:extLst>
          </p:cNvPr>
          <p:cNvGraphicFramePr/>
          <p:nvPr/>
        </p:nvGraphicFramePr>
        <p:xfrm>
          <a:off x="264408" y="1885858"/>
          <a:ext cx="11448714" cy="4432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bject 36">
            <a:extLst>
              <a:ext uri="{FF2B5EF4-FFF2-40B4-BE49-F238E27FC236}">
                <a16:creationId xmlns:a16="http://schemas.microsoft.com/office/drawing/2014/main" id="{5A8A1294-D9F1-98B5-2456-30CACCC1198D}"/>
              </a:ext>
            </a:extLst>
          </p:cNvPr>
          <p:cNvSpPr>
            <a:spLocks/>
          </p:cNvSpPr>
          <p:nvPr/>
        </p:nvSpPr>
        <p:spPr bwMode="auto">
          <a:xfrm>
            <a:off x="673768" y="189738"/>
            <a:ext cx="9076404" cy="871000"/>
          </a:xfrm>
          <a:custGeom>
            <a:avLst/>
            <a:gdLst>
              <a:gd name="T0" fmla="*/ 6730492 w 6731000"/>
              <a:gd name="T1" fmla="*/ 0 h 701675"/>
              <a:gd name="T2" fmla="*/ 259892 w 6731000"/>
              <a:gd name="T3" fmla="*/ 0 h 701675"/>
              <a:gd name="T4" fmla="*/ 0 w 6731000"/>
              <a:gd name="T5" fmla="*/ 701268 h 701675"/>
              <a:gd name="T6" fmla="*/ 6301651 w 6731000"/>
              <a:gd name="T7" fmla="*/ 701268 h 701675"/>
              <a:gd name="T8" fmla="*/ 6730492 w 6731000"/>
              <a:gd name="T9" fmla="*/ 0 h 701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31000" h="701675">
                <a:moveTo>
                  <a:pt x="6730492" y="0"/>
                </a:moveTo>
                <a:lnTo>
                  <a:pt x="259892" y="0"/>
                </a:lnTo>
                <a:lnTo>
                  <a:pt x="0" y="701268"/>
                </a:lnTo>
                <a:lnTo>
                  <a:pt x="6301651" y="701268"/>
                </a:lnTo>
                <a:lnTo>
                  <a:pt x="6730492" y="0"/>
                </a:lnTo>
                <a:close/>
              </a:path>
            </a:pathLst>
          </a:custGeom>
          <a:noFill/>
          <a:ln>
            <a:noFill/>
          </a:ln>
        </p:spPr>
        <p:txBody>
          <a:bodyPr lIns="0" tIns="0" rIns="0" bIns="0" anchor="ctr"/>
          <a:lstStyle/>
          <a:p>
            <a:pPr marL="0" lvl="1"/>
            <a:r>
              <a:rPr lang="en-US" sz="3200" b="1" dirty="0">
                <a:latin typeface="Bahnschrift" panose="020B0502040204020203" pitchFamily="34" charset="0"/>
                <a:ea typeface="+mj-ea"/>
                <a:cs typeface="+mj-cs"/>
              </a:rPr>
              <a:t> FINTECH INDUSTRY </a:t>
            </a:r>
          </a:p>
        </p:txBody>
      </p:sp>
      <p:cxnSp>
        <p:nvCxnSpPr>
          <p:cNvPr id="6" name="Straight Connector 5">
            <a:extLst>
              <a:ext uri="{FF2B5EF4-FFF2-40B4-BE49-F238E27FC236}">
                <a16:creationId xmlns:a16="http://schemas.microsoft.com/office/drawing/2014/main" id="{E7F2FAC7-AE7A-FA5B-0F14-1C5CE3B0D6A9}"/>
              </a:ext>
            </a:extLst>
          </p:cNvPr>
          <p:cNvCxnSpPr>
            <a:cxnSpLocks/>
          </p:cNvCxnSpPr>
          <p:nvPr/>
        </p:nvCxnSpPr>
        <p:spPr>
          <a:xfrm>
            <a:off x="673768" y="1152889"/>
            <a:ext cx="8951495" cy="0"/>
          </a:xfrm>
          <a:prstGeom prst="line">
            <a:avLst/>
          </a:prstGeom>
          <a:ln w="57150">
            <a:solidFill>
              <a:srgbClr val="26145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6602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E196B1-7A3A-244E-F7E3-37347595CA3E}"/>
              </a:ext>
            </a:extLst>
          </p:cNvPr>
          <p:cNvSpPr txBox="1"/>
          <p:nvPr/>
        </p:nvSpPr>
        <p:spPr>
          <a:xfrm>
            <a:off x="478878" y="1224646"/>
            <a:ext cx="10978159" cy="1754326"/>
          </a:xfrm>
          <a:prstGeom prst="rect">
            <a:avLst/>
          </a:prstGeom>
          <a:noFill/>
        </p:spPr>
        <p:txBody>
          <a:bodyPr wrap="square" rtlCol="0">
            <a:spAutoFit/>
          </a:bodyPr>
          <a:lstStyle/>
          <a:p>
            <a:r>
              <a:rPr lang="en-US" dirty="0">
                <a:solidFill>
                  <a:srgbClr val="002060"/>
                </a:solidFill>
              </a:rPr>
              <a:t>In India, the real estate sector is the second-highest employment generator, after the agriculture sector.  Its ranking in the Global Real Estate Transparency Index improved to 34 in 2022 from 39 in 2014, on the back of regulatory reforms, better market data and green initiates. </a:t>
            </a:r>
          </a:p>
          <a:p>
            <a:endParaRPr lang="en-US" dirty="0">
              <a:solidFill>
                <a:srgbClr val="002060"/>
              </a:solidFill>
            </a:endParaRPr>
          </a:p>
          <a:p>
            <a:r>
              <a:rPr lang="en-US" dirty="0">
                <a:solidFill>
                  <a:srgbClr val="002060"/>
                </a:solidFill>
              </a:rPr>
              <a:t>The Real Estate sector is expected to reach US$650 billion by 2025 and US$1 trillion by 2030, up from US$200 billion in 2021 and contribute ~13 per cent to the country’s GDP by 2025. </a:t>
            </a:r>
          </a:p>
        </p:txBody>
      </p:sp>
      <p:sp>
        <p:nvSpPr>
          <p:cNvPr id="3" name="TextBox 2">
            <a:extLst>
              <a:ext uri="{FF2B5EF4-FFF2-40B4-BE49-F238E27FC236}">
                <a16:creationId xmlns:a16="http://schemas.microsoft.com/office/drawing/2014/main" id="{47E5D992-8D85-EFD8-FFA7-B29CD720EC31}"/>
              </a:ext>
            </a:extLst>
          </p:cNvPr>
          <p:cNvSpPr txBox="1"/>
          <p:nvPr/>
        </p:nvSpPr>
        <p:spPr>
          <a:xfrm>
            <a:off x="504747" y="3084944"/>
            <a:ext cx="10682797" cy="369332"/>
          </a:xfrm>
          <a:prstGeom prst="rect">
            <a:avLst/>
          </a:prstGeom>
          <a:solidFill>
            <a:schemeClr val="accent1">
              <a:lumMod val="20000"/>
              <a:lumOff val="80000"/>
            </a:schemeClr>
          </a:solidFill>
        </p:spPr>
        <p:txBody>
          <a:bodyPr wrap="square" rtlCol="0">
            <a:spAutoFit/>
          </a:bodyPr>
          <a:lstStyle/>
          <a:p>
            <a:r>
              <a:rPr lang="en-US" b="1" dirty="0">
                <a:solidFill>
                  <a:srgbClr val="002060"/>
                </a:solidFill>
              </a:rPr>
              <a:t>Demand for commercial space and residential space on a rise in the country, largely led by rapid urbanization</a:t>
            </a:r>
            <a:endParaRPr lang="en-IN" b="1" dirty="0">
              <a:solidFill>
                <a:srgbClr val="002060"/>
              </a:solidFill>
            </a:endParaRPr>
          </a:p>
        </p:txBody>
      </p:sp>
      <p:graphicFrame>
        <p:nvGraphicFramePr>
          <p:cNvPr id="4" name="Chart 3">
            <a:extLst>
              <a:ext uri="{FF2B5EF4-FFF2-40B4-BE49-F238E27FC236}">
                <a16:creationId xmlns:a16="http://schemas.microsoft.com/office/drawing/2014/main" id="{DBAF2352-7390-A5A9-39BA-3C6849401CF0}"/>
              </a:ext>
            </a:extLst>
          </p:cNvPr>
          <p:cNvGraphicFramePr>
            <a:graphicFrameLocks/>
          </p:cNvGraphicFramePr>
          <p:nvPr/>
        </p:nvGraphicFramePr>
        <p:xfrm>
          <a:off x="504748" y="3514280"/>
          <a:ext cx="4888887" cy="284241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4D815290-062E-C9F4-70C2-5F8F71CCDEE6}"/>
              </a:ext>
            </a:extLst>
          </p:cNvPr>
          <p:cNvSpPr txBox="1"/>
          <p:nvPr/>
        </p:nvSpPr>
        <p:spPr>
          <a:xfrm>
            <a:off x="504748" y="6472744"/>
            <a:ext cx="4734942" cy="276999"/>
          </a:xfrm>
          <a:prstGeom prst="rect">
            <a:avLst/>
          </a:prstGeom>
          <a:noFill/>
        </p:spPr>
        <p:txBody>
          <a:bodyPr wrap="square" rtlCol="0">
            <a:spAutoFit/>
          </a:bodyPr>
          <a:lstStyle/>
          <a:p>
            <a:r>
              <a:rPr lang="en-US" sz="1200" dirty="0"/>
              <a:t>Source: IBEF, Cushman &amp; Wakefield, Knight Frank Research </a:t>
            </a:r>
            <a:endParaRPr lang="en-IN" sz="1200" dirty="0"/>
          </a:p>
        </p:txBody>
      </p:sp>
      <p:graphicFrame>
        <p:nvGraphicFramePr>
          <p:cNvPr id="6" name="Chart 5">
            <a:extLst>
              <a:ext uri="{FF2B5EF4-FFF2-40B4-BE49-F238E27FC236}">
                <a16:creationId xmlns:a16="http://schemas.microsoft.com/office/drawing/2014/main" id="{65E4C6FE-224A-5E17-5E54-A85918DD9008}"/>
              </a:ext>
            </a:extLst>
          </p:cNvPr>
          <p:cNvGraphicFramePr>
            <a:graphicFrameLocks/>
          </p:cNvGraphicFramePr>
          <p:nvPr/>
        </p:nvGraphicFramePr>
        <p:xfrm>
          <a:off x="5724334" y="3514279"/>
          <a:ext cx="5463210" cy="2842411"/>
        </p:xfrm>
        <a:graphic>
          <a:graphicData uri="http://schemas.openxmlformats.org/drawingml/2006/chart">
            <c:chart xmlns:c="http://schemas.openxmlformats.org/drawingml/2006/chart" xmlns:r="http://schemas.openxmlformats.org/officeDocument/2006/relationships" r:id="rId3"/>
          </a:graphicData>
        </a:graphic>
      </p:graphicFrame>
      <p:sp>
        <p:nvSpPr>
          <p:cNvPr id="7" name="object 36">
            <a:extLst>
              <a:ext uri="{FF2B5EF4-FFF2-40B4-BE49-F238E27FC236}">
                <a16:creationId xmlns:a16="http://schemas.microsoft.com/office/drawing/2014/main" id="{4CCC3F19-AF7A-7518-51AB-53E14D76FEF7}"/>
              </a:ext>
            </a:extLst>
          </p:cNvPr>
          <p:cNvSpPr>
            <a:spLocks/>
          </p:cNvSpPr>
          <p:nvPr/>
        </p:nvSpPr>
        <p:spPr bwMode="auto">
          <a:xfrm>
            <a:off x="673768" y="189738"/>
            <a:ext cx="9076404" cy="871000"/>
          </a:xfrm>
          <a:custGeom>
            <a:avLst/>
            <a:gdLst>
              <a:gd name="T0" fmla="*/ 6730492 w 6731000"/>
              <a:gd name="T1" fmla="*/ 0 h 701675"/>
              <a:gd name="T2" fmla="*/ 259892 w 6731000"/>
              <a:gd name="T3" fmla="*/ 0 h 701675"/>
              <a:gd name="T4" fmla="*/ 0 w 6731000"/>
              <a:gd name="T5" fmla="*/ 701268 h 701675"/>
              <a:gd name="T6" fmla="*/ 6301651 w 6731000"/>
              <a:gd name="T7" fmla="*/ 701268 h 701675"/>
              <a:gd name="T8" fmla="*/ 6730492 w 6731000"/>
              <a:gd name="T9" fmla="*/ 0 h 701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31000" h="701675">
                <a:moveTo>
                  <a:pt x="6730492" y="0"/>
                </a:moveTo>
                <a:lnTo>
                  <a:pt x="259892" y="0"/>
                </a:lnTo>
                <a:lnTo>
                  <a:pt x="0" y="701268"/>
                </a:lnTo>
                <a:lnTo>
                  <a:pt x="6301651" y="701268"/>
                </a:lnTo>
                <a:lnTo>
                  <a:pt x="6730492" y="0"/>
                </a:lnTo>
                <a:close/>
              </a:path>
            </a:pathLst>
          </a:custGeom>
          <a:noFill/>
          <a:ln>
            <a:noFill/>
          </a:ln>
        </p:spPr>
        <p:txBody>
          <a:bodyPr lIns="0" tIns="0" rIns="0" bIns="0" anchor="ctr"/>
          <a:lstStyle/>
          <a:p>
            <a:pPr marL="0" lvl="1"/>
            <a:r>
              <a:rPr lang="en-US" sz="3200" b="1" dirty="0">
                <a:latin typeface="Bahnschrift" panose="020B0502040204020203" pitchFamily="34" charset="0"/>
                <a:ea typeface="+mj-ea"/>
                <a:cs typeface="+mj-cs"/>
              </a:rPr>
              <a:t>REAL ESTATE</a:t>
            </a:r>
          </a:p>
        </p:txBody>
      </p:sp>
      <p:cxnSp>
        <p:nvCxnSpPr>
          <p:cNvPr id="8" name="Straight Connector 7">
            <a:extLst>
              <a:ext uri="{FF2B5EF4-FFF2-40B4-BE49-F238E27FC236}">
                <a16:creationId xmlns:a16="http://schemas.microsoft.com/office/drawing/2014/main" id="{6B31997C-E3D2-6146-5F49-2DDEAAAA8508}"/>
              </a:ext>
            </a:extLst>
          </p:cNvPr>
          <p:cNvCxnSpPr>
            <a:cxnSpLocks/>
          </p:cNvCxnSpPr>
          <p:nvPr/>
        </p:nvCxnSpPr>
        <p:spPr>
          <a:xfrm>
            <a:off x="673768" y="1152889"/>
            <a:ext cx="8951495" cy="0"/>
          </a:xfrm>
          <a:prstGeom prst="line">
            <a:avLst/>
          </a:prstGeom>
          <a:ln w="57150">
            <a:solidFill>
              <a:srgbClr val="26145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3437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A940F9-A645-F2C9-95A2-88232DF04C89}"/>
              </a:ext>
            </a:extLst>
          </p:cNvPr>
          <p:cNvSpPr txBox="1"/>
          <p:nvPr/>
        </p:nvSpPr>
        <p:spPr>
          <a:xfrm>
            <a:off x="432715" y="1364258"/>
            <a:ext cx="5523221" cy="1200329"/>
          </a:xfrm>
          <a:prstGeom prst="rect">
            <a:avLst/>
          </a:prstGeom>
          <a:noFill/>
        </p:spPr>
        <p:txBody>
          <a:bodyPr wrap="square" rtlCol="0">
            <a:spAutoFit/>
          </a:bodyPr>
          <a:lstStyle/>
          <a:p>
            <a:pPr algn="just"/>
            <a:r>
              <a:rPr lang="en-US" dirty="0">
                <a:solidFill>
                  <a:srgbClr val="002060"/>
                </a:solidFill>
              </a:rPr>
              <a:t>The Indian healthcare sector recorded a three-fold rise, growing at a CAGR of 22 per cent between 2016-22 to reach US$372 billion in 2022 from US$110 billion in 2016.</a:t>
            </a:r>
          </a:p>
        </p:txBody>
      </p:sp>
      <p:sp>
        <p:nvSpPr>
          <p:cNvPr id="3" name="TextBox 2">
            <a:extLst>
              <a:ext uri="{FF2B5EF4-FFF2-40B4-BE49-F238E27FC236}">
                <a16:creationId xmlns:a16="http://schemas.microsoft.com/office/drawing/2014/main" id="{41411446-1B4B-D2A9-E51B-2FB230C7C912}"/>
              </a:ext>
            </a:extLst>
          </p:cNvPr>
          <p:cNvSpPr txBox="1"/>
          <p:nvPr/>
        </p:nvSpPr>
        <p:spPr>
          <a:xfrm>
            <a:off x="432715" y="6432688"/>
            <a:ext cx="4734942" cy="276999"/>
          </a:xfrm>
          <a:prstGeom prst="rect">
            <a:avLst/>
          </a:prstGeom>
          <a:noFill/>
        </p:spPr>
        <p:txBody>
          <a:bodyPr wrap="square" rtlCol="0">
            <a:spAutoFit/>
          </a:bodyPr>
          <a:lstStyle/>
          <a:p>
            <a:r>
              <a:rPr lang="en-US" sz="1200" dirty="0"/>
              <a:t>Source: IBEF</a:t>
            </a:r>
            <a:endParaRPr lang="en-IN" sz="1200" dirty="0"/>
          </a:p>
        </p:txBody>
      </p:sp>
      <p:graphicFrame>
        <p:nvGraphicFramePr>
          <p:cNvPr id="4" name="Chart 3">
            <a:extLst>
              <a:ext uri="{FF2B5EF4-FFF2-40B4-BE49-F238E27FC236}">
                <a16:creationId xmlns:a16="http://schemas.microsoft.com/office/drawing/2014/main" id="{5AE652AC-0731-3F0C-937D-36D5DC53E7B2}"/>
              </a:ext>
            </a:extLst>
          </p:cNvPr>
          <p:cNvGraphicFramePr/>
          <p:nvPr/>
        </p:nvGraphicFramePr>
        <p:xfrm>
          <a:off x="338493" y="2821691"/>
          <a:ext cx="5591252" cy="3497444"/>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Centre to rename National Health Mission as PM Samagra Swasthya Mission |  India News - The Indian Express">
            <a:extLst>
              <a:ext uri="{FF2B5EF4-FFF2-40B4-BE49-F238E27FC236}">
                <a16:creationId xmlns:a16="http://schemas.microsoft.com/office/drawing/2014/main" id="{2AAC6D98-E9D8-F4C7-4AA9-A0BA7F4FA3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0693" y="1677351"/>
            <a:ext cx="2867025" cy="15906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F3884FA5-0941-6576-8158-AC7E13C301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4307" y="1530038"/>
            <a:ext cx="2060131" cy="19791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40 digital health service applications integrated with Ayushman Bharat  Mission – ThePrint – ANIFeed">
            <a:extLst>
              <a:ext uri="{FF2B5EF4-FFF2-40B4-BE49-F238E27FC236}">
                <a16:creationId xmlns:a16="http://schemas.microsoft.com/office/drawing/2014/main" id="{9FC2F05A-55BA-4F1D-9F65-E944CEC889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9859" y="3347033"/>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431242C-011B-1533-2B6B-FE2D32A440DD}"/>
              </a:ext>
            </a:extLst>
          </p:cNvPr>
          <p:cNvSpPr txBox="1"/>
          <p:nvPr/>
        </p:nvSpPr>
        <p:spPr>
          <a:xfrm>
            <a:off x="6596613" y="1348709"/>
            <a:ext cx="5074687" cy="369332"/>
          </a:xfrm>
          <a:prstGeom prst="rect">
            <a:avLst/>
          </a:prstGeom>
          <a:noFill/>
        </p:spPr>
        <p:txBody>
          <a:bodyPr wrap="square" rtlCol="0">
            <a:spAutoFit/>
          </a:bodyPr>
          <a:lstStyle/>
          <a:p>
            <a:r>
              <a:rPr lang="en-US" b="1" dirty="0">
                <a:solidFill>
                  <a:srgbClr val="002060"/>
                </a:solidFill>
              </a:rPr>
              <a:t>Government initiatives under Healthcare sector </a:t>
            </a:r>
            <a:endParaRPr lang="en-IN" b="1" dirty="0">
              <a:solidFill>
                <a:srgbClr val="002060"/>
              </a:solidFill>
            </a:endParaRPr>
          </a:p>
        </p:txBody>
      </p:sp>
      <p:sp>
        <p:nvSpPr>
          <p:cNvPr id="9" name="Rectangle: Rounded Corners 8">
            <a:extLst>
              <a:ext uri="{FF2B5EF4-FFF2-40B4-BE49-F238E27FC236}">
                <a16:creationId xmlns:a16="http://schemas.microsoft.com/office/drawing/2014/main" id="{8FA3A705-D8FA-019C-3128-2E53AA0C87BA}"/>
              </a:ext>
            </a:extLst>
          </p:cNvPr>
          <p:cNvSpPr/>
          <p:nvPr/>
        </p:nvSpPr>
        <p:spPr>
          <a:xfrm>
            <a:off x="6096001" y="1262754"/>
            <a:ext cx="5521718" cy="5446933"/>
          </a:xfrm>
          <a:prstGeom prst="roundRect">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 name="Picture 10" descr="राष्ट्रीय स्वास्थ्य बीमा योजना क्या है, लाभ, स्मार्ट कार्ड, सूची, हॉस्पिटल  लिस्ट - Rashtriya Swasthya Bima Yojana (RSBY): what is it, benefits, list,  hospital in Hindi">
            <a:extLst>
              <a:ext uri="{FF2B5EF4-FFF2-40B4-BE49-F238E27FC236}">
                <a16:creationId xmlns:a16="http://schemas.microsoft.com/office/drawing/2014/main" id="{93D11C54-9533-88D0-D79F-D14DF51DAA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50693" y="3428921"/>
            <a:ext cx="2671122" cy="171103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Rashtriya Arogya Nidhi (RAN) - UPSCSuccess">
            <a:extLst>
              <a:ext uri="{FF2B5EF4-FFF2-40B4-BE49-F238E27FC236}">
                <a16:creationId xmlns:a16="http://schemas.microsoft.com/office/drawing/2014/main" id="{D480E062-6F82-9D7F-7668-57DFB9954E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8421" y="5300366"/>
            <a:ext cx="2229334" cy="124842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National Urban Health Mission">
            <a:extLst>
              <a:ext uri="{FF2B5EF4-FFF2-40B4-BE49-F238E27FC236}">
                <a16:creationId xmlns:a16="http://schemas.microsoft.com/office/drawing/2014/main" id="{0EB9160B-597C-D9B8-4BEF-97E136E39F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38237" y="4981918"/>
            <a:ext cx="1722551" cy="1561974"/>
          </a:xfrm>
          <a:prstGeom prst="rect">
            <a:avLst/>
          </a:prstGeom>
          <a:noFill/>
          <a:extLst>
            <a:ext uri="{909E8E84-426E-40DD-AFC4-6F175D3DCCD1}">
              <a14:hiddenFill xmlns:a14="http://schemas.microsoft.com/office/drawing/2010/main">
                <a:solidFill>
                  <a:srgbClr val="FFFFFF"/>
                </a:solidFill>
              </a14:hiddenFill>
            </a:ext>
          </a:extLst>
        </p:spPr>
      </p:pic>
      <p:sp>
        <p:nvSpPr>
          <p:cNvPr id="13" name="object 36">
            <a:extLst>
              <a:ext uri="{FF2B5EF4-FFF2-40B4-BE49-F238E27FC236}">
                <a16:creationId xmlns:a16="http://schemas.microsoft.com/office/drawing/2014/main" id="{C301EFD5-36BE-5078-30E1-8ED76E133E09}"/>
              </a:ext>
            </a:extLst>
          </p:cNvPr>
          <p:cNvSpPr>
            <a:spLocks/>
          </p:cNvSpPr>
          <p:nvPr/>
        </p:nvSpPr>
        <p:spPr bwMode="auto">
          <a:xfrm>
            <a:off x="673768" y="189738"/>
            <a:ext cx="9076404" cy="871000"/>
          </a:xfrm>
          <a:custGeom>
            <a:avLst/>
            <a:gdLst>
              <a:gd name="T0" fmla="*/ 6730492 w 6731000"/>
              <a:gd name="T1" fmla="*/ 0 h 701675"/>
              <a:gd name="T2" fmla="*/ 259892 w 6731000"/>
              <a:gd name="T3" fmla="*/ 0 h 701675"/>
              <a:gd name="T4" fmla="*/ 0 w 6731000"/>
              <a:gd name="T5" fmla="*/ 701268 h 701675"/>
              <a:gd name="T6" fmla="*/ 6301651 w 6731000"/>
              <a:gd name="T7" fmla="*/ 701268 h 701675"/>
              <a:gd name="T8" fmla="*/ 6730492 w 6731000"/>
              <a:gd name="T9" fmla="*/ 0 h 701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31000" h="701675">
                <a:moveTo>
                  <a:pt x="6730492" y="0"/>
                </a:moveTo>
                <a:lnTo>
                  <a:pt x="259892" y="0"/>
                </a:lnTo>
                <a:lnTo>
                  <a:pt x="0" y="701268"/>
                </a:lnTo>
                <a:lnTo>
                  <a:pt x="6301651" y="701268"/>
                </a:lnTo>
                <a:lnTo>
                  <a:pt x="6730492" y="0"/>
                </a:lnTo>
                <a:close/>
              </a:path>
            </a:pathLst>
          </a:custGeom>
          <a:noFill/>
          <a:ln>
            <a:noFill/>
          </a:ln>
        </p:spPr>
        <p:txBody>
          <a:bodyPr lIns="0" tIns="0" rIns="0" bIns="0" anchor="ctr"/>
          <a:lstStyle/>
          <a:p>
            <a:pPr marL="0" lvl="1"/>
            <a:r>
              <a:rPr lang="en-US" sz="3200" b="1" dirty="0">
                <a:latin typeface="Bahnschrift" panose="020B0502040204020203" pitchFamily="34" charset="0"/>
                <a:ea typeface="+mj-ea"/>
                <a:cs typeface="+mj-cs"/>
              </a:rPr>
              <a:t>HEALTHCARE</a:t>
            </a:r>
          </a:p>
        </p:txBody>
      </p:sp>
      <p:cxnSp>
        <p:nvCxnSpPr>
          <p:cNvPr id="14" name="Straight Connector 13">
            <a:extLst>
              <a:ext uri="{FF2B5EF4-FFF2-40B4-BE49-F238E27FC236}">
                <a16:creationId xmlns:a16="http://schemas.microsoft.com/office/drawing/2014/main" id="{A7F2AA20-673F-C3D8-F840-C491B17F0FED}"/>
              </a:ext>
            </a:extLst>
          </p:cNvPr>
          <p:cNvCxnSpPr>
            <a:cxnSpLocks/>
          </p:cNvCxnSpPr>
          <p:nvPr/>
        </p:nvCxnSpPr>
        <p:spPr>
          <a:xfrm>
            <a:off x="673768" y="1152889"/>
            <a:ext cx="8951495" cy="0"/>
          </a:xfrm>
          <a:prstGeom prst="line">
            <a:avLst/>
          </a:prstGeom>
          <a:ln w="57150">
            <a:solidFill>
              <a:srgbClr val="26145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1904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font, logo, symbol&#10;&#10;Description automatically generated">
            <a:extLst>
              <a:ext uri="{FF2B5EF4-FFF2-40B4-BE49-F238E27FC236}">
                <a16:creationId xmlns:a16="http://schemas.microsoft.com/office/drawing/2014/main" id="{C6034325-D267-8A96-7C79-8AAB6782041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9862623" y="496607"/>
            <a:ext cx="2161542" cy="656282"/>
          </a:xfrm>
          <a:prstGeom prst="rect">
            <a:avLst/>
          </a:prstGeom>
        </p:spPr>
      </p:pic>
      <p:grpSp>
        <p:nvGrpSpPr>
          <p:cNvPr id="12" name="Group 11">
            <a:extLst>
              <a:ext uri="{FF2B5EF4-FFF2-40B4-BE49-F238E27FC236}">
                <a16:creationId xmlns:a16="http://schemas.microsoft.com/office/drawing/2014/main" id="{2D3D3BFE-B5D5-13BA-BB74-DAB0BA8CBCE6}"/>
              </a:ext>
            </a:extLst>
          </p:cNvPr>
          <p:cNvGrpSpPr>
            <a:grpSpLocks noGrp="1" noUngrp="1" noRot="1" noMove="1" noResize="1"/>
          </p:cNvGrpSpPr>
          <p:nvPr/>
        </p:nvGrpSpPr>
        <p:grpSpPr>
          <a:xfrm>
            <a:off x="0" y="0"/>
            <a:ext cx="438753" cy="6858000"/>
            <a:chOff x="0" y="0"/>
            <a:chExt cx="438753" cy="6858000"/>
          </a:xfrm>
        </p:grpSpPr>
        <p:sp>
          <p:nvSpPr>
            <p:cNvPr id="3" name="Rectangle 2">
              <a:extLst>
                <a:ext uri="{FF2B5EF4-FFF2-40B4-BE49-F238E27FC236}">
                  <a16:creationId xmlns:a16="http://schemas.microsoft.com/office/drawing/2014/main" id="{5C2CF51F-8A41-0000-3D2F-68B3DE123599}"/>
                </a:ext>
              </a:extLst>
            </p:cNvPr>
            <p:cNvSpPr>
              <a:spLocks noGrp="1" noRot="1" noMove="1" noResize="1" noEditPoints="1" noAdjustHandles="1" noChangeArrowheads="1" noChangeShapeType="1"/>
            </p:cNvSpPr>
            <p:nvPr/>
          </p:nvSpPr>
          <p:spPr>
            <a:xfrm>
              <a:off x="0" y="0"/>
              <a:ext cx="209549" cy="68580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a:extLst>
                <a:ext uri="{FF2B5EF4-FFF2-40B4-BE49-F238E27FC236}">
                  <a16:creationId xmlns:a16="http://schemas.microsoft.com/office/drawing/2014/main" id="{DE19F677-8B91-A037-4926-C0E1D451F803}"/>
                </a:ext>
              </a:extLst>
            </p:cNvPr>
            <p:cNvSpPr>
              <a:spLocks noGrp="1" noRot="1" noMove="1" noResize="1" noEditPoints="1" noAdjustHandles="1" noChangeArrowheads="1" noChangeShapeType="1"/>
            </p:cNvSpPr>
            <p:nvPr/>
          </p:nvSpPr>
          <p:spPr>
            <a:xfrm>
              <a:off x="270311" y="0"/>
              <a:ext cx="168442" cy="6858000"/>
            </a:xfrm>
            <a:prstGeom prst="rect">
              <a:avLst/>
            </a:prstGeom>
            <a:solidFill>
              <a:srgbClr val="736796"/>
            </a:solidFill>
            <a:ln>
              <a:solidFill>
                <a:srgbClr val="7367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solidFill>
                  <a:srgbClr val="0070C0"/>
                </a:solidFill>
              </a:endParaRPr>
            </a:p>
          </p:txBody>
        </p:sp>
      </p:grpSp>
      <p:cxnSp>
        <p:nvCxnSpPr>
          <p:cNvPr id="7" name="Straight Connector 6">
            <a:extLst>
              <a:ext uri="{FF2B5EF4-FFF2-40B4-BE49-F238E27FC236}">
                <a16:creationId xmlns:a16="http://schemas.microsoft.com/office/drawing/2014/main" id="{3AF22036-D2CF-9442-8FC7-6D540A29BD54}"/>
              </a:ext>
            </a:extLst>
          </p:cNvPr>
          <p:cNvCxnSpPr>
            <a:cxnSpLocks noGrp="1" noRot="1" noMove="1" noResize="1" noEditPoints="1" noAdjustHandles="1" noChangeArrowheads="1" noChangeShapeType="1"/>
          </p:cNvCxnSpPr>
          <p:nvPr/>
        </p:nvCxnSpPr>
        <p:spPr>
          <a:xfrm>
            <a:off x="673768" y="1152889"/>
            <a:ext cx="8951495" cy="0"/>
          </a:xfrm>
          <a:prstGeom prst="line">
            <a:avLst/>
          </a:prstGeom>
          <a:ln w="57150">
            <a:solidFill>
              <a:srgbClr val="26145D"/>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EDF1850B-D680-F135-8A53-B9E3CA70AA4C}"/>
              </a:ext>
            </a:extLst>
          </p:cNvPr>
          <p:cNvGrpSpPr>
            <a:grpSpLocks noGrp="1" noUngrp="1" noRot="1" noMove="1" noResize="1"/>
          </p:cNvGrpSpPr>
          <p:nvPr/>
        </p:nvGrpSpPr>
        <p:grpSpPr>
          <a:xfrm flipH="1">
            <a:off x="11737811" y="1279889"/>
            <a:ext cx="438753" cy="5578111"/>
            <a:chOff x="0" y="0"/>
            <a:chExt cx="438753" cy="6858000"/>
          </a:xfrm>
        </p:grpSpPr>
        <p:sp>
          <p:nvSpPr>
            <p:cNvPr id="14" name="Rectangle 13">
              <a:extLst>
                <a:ext uri="{FF2B5EF4-FFF2-40B4-BE49-F238E27FC236}">
                  <a16:creationId xmlns:a16="http://schemas.microsoft.com/office/drawing/2014/main" id="{3E096CB5-3ED3-E0E5-064F-15A06F84D14A}"/>
                </a:ext>
              </a:extLst>
            </p:cNvPr>
            <p:cNvSpPr>
              <a:spLocks noGrp="1" noRot="1" noMove="1" noResize="1" noEditPoints="1" noAdjustHandles="1" noChangeArrowheads="1" noChangeShapeType="1"/>
            </p:cNvSpPr>
            <p:nvPr/>
          </p:nvSpPr>
          <p:spPr>
            <a:xfrm>
              <a:off x="0" y="0"/>
              <a:ext cx="209549" cy="68580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a:extLst>
                <a:ext uri="{FF2B5EF4-FFF2-40B4-BE49-F238E27FC236}">
                  <a16:creationId xmlns:a16="http://schemas.microsoft.com/office/drawing/2014/main" id="{686D0E19-2D4E-D424-C601-1F2D85A7B318}"/>
                </a:ext>
              </a:extLst>
            </p:cNvPr>
            <p:cNvSpPr>
              <a:spLocks noGrp="1" noRot="1" noMove="1" noResize="1" noEditPoints="1" noAdjustHandles="1" noChangeArrowheads="1" noChangeShapeType="1"/>
            </p:cNvSpPr>
            <p:nvPr/>
          </p:nvSpPr>
          <p:spPr>
            <a:xfrm>
              <a:off x="270311" y="0"/>
              <a:ext cx="168442" cy="6858000"/>
            </a:xfrm>
            <a:prstGeom prst="rect">
              <a:avLst/>
            </a:prstGeom>
            <a:solidFill>
              <a:srgbClr val="736796"/>
            </a:solidFill>
            <a:ln>
              <a:solidFill>
                <a:srgbClr val="7367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solidFill>
                  <a:srgbClr val="0070C0"/>
                </a:solidFill>
              </a:endParaRPr>
            </a:p>
          </p:txBody>
        </p:sp>
      </p:grpSp>
      <p:sp>
        <p:nvSpPr>
          <p:cNvPr id="18" name="object 36">
            <a:extLst>
              <a:ext uri="{FF2B5EF4-FFF2-40B4-BE49-F238E27FC236}">
                <a16:creationId xmlns:a16="http://schemas.microsoft.com/office/drawing/2014/main" id="{F9093397-633A-F3E9-E8BF-73F71532FFD7}"/>
              </a:ext>
            </a:extLst>
          </p:cNvPr>
          <p:cNvSpPr>
            <a:spLocks/>
          </p:cNvSpPr>
          <p:nvPr/>
        </p:nvSpPr>
        <p:spPr bwMode="auto">
          <a:xfrm>
            <a:off x="667539" y="237569"/>
            <a:ext cx="9076404" cy="871000"/>
          </a:xfrm>
          <a:custGeom>
            <a:avLst/>
            <a:gdLst>
              <a:gd name="T0" fmla="*/ 6730492 w 6731000"/>
              <a:gd name="T1" fmla="*/ 0 h 701675"/>
              <a:gd name="T2" fmla="*/ 259892 w 6731000"/>
              <a:gd name="T3" fmla="*/ 0 h 701675"/>
              <a:gd name="T4" fmla="*/ 0 w 6731000"/>
              <a:gd name="T5" fmla="*/ 701268 h 701675"/>
              <a:gd name="T6" fmla="*/ 6301651 w 6731000"/>
              <a:gd name="T7" fmla="*/ 701268 h 701675"/>
              <a:gd name="T8" fmla="*/ 6730492 w 6731000"/>
              <a:gd name="T9" fmla="*/ 0 h 701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31000" h="701675">
                <a:moveTo>
                  <a:pt x="6730492" y="0"/>
                </a:moveTo>
                <a:lnTo>
                  <a:pt x="259892" y="0"/>
                </a:lnTo>
                <a:lnTo>
                  <a:pt x="0" y="701268"/>
                </a:lnTo>
                <a:lnTo>
                  <a:pt x="6301651" y="701268"/>
                </a:lnTo>
                <a:lnTo>
                  <a:pt x="6730492" y="0"/>
                </a:lnTo>
                <a:close/>
              </a:path>
            </a:pathLst>
          </a:custGeom>
          <a:noFill/>
          <a:ln>
            <a:noFill/>
          </a:ln>
        </p:spPr>
        <p:txBody>
          <a:bodyPr lIns="0" tIns="0" rIns="0" bIns="0" anchor="ctr"/>
          <a:lstStyle/>
          <a:p>
            <a:pPr marL="0" lvl="1"/>
            <a:r>
              <a:rPr lang="en-US" sz="3200" b="1" dirty="0">
                <a:latin typeface="Bahnschrift" panose="020B0502040204020203" pitchFamily="34" charset="0"/>
                <a:ea typeface="+mj-ea"/>
                <a:cs typeface="+mj-cs"/>
              </a:rPr>
              <a:t>INDIA: A LARGE DEVELOPING ECONOMY </a:t>
            </a:r>
          </a:p>
        </p:txBody>
      </p:sp>
      <p:sp>
        <p:nvSpPr>
          <p:cNvPr id="5" name="TextBox 4">
            <a:extLst>
              <a:ext uri="{FF2B5EF4-FFF2-40B4-BE49-F238E27FC236}">
                <a16:creationId xmlns:a16="http://schemas.microsoft.com/office/drawing/2014/main" id="{1D35E76F-0BF9-55DB-0702-74AC73042060}"/>
              </a:ext>
            </a:extLst>
          </p:cNvPr>
          <p:cNvSpPr txBox="1"/>
          <p:nvPr/>
        </p:nvSpPr>
        <p:spPr>
          <a:xfrm>
            <a:off x="584610" y="1381179"/>
            <a:ext cx="10649804" cy="1553630"/>
          </a:xfrm>
          <a:prstGeom prst="rect">
            <a:avLst/>
          </a:prstGeom>
          <a:noFill/>
        </p:spPr>
        <p:txBody>
          <a:bodyPr wrap="square" rtlCol="0">
            <a:spAutoFit/>
          </a:bodyPr>
          <a:lstStyle/>
          <a:p>
            <a:pPr marL="285750" indent="-285750" algn="just">
              <a:lnSpc>
                <a:spcPct val="120000"/>
              </a:lnSpc>
              <a:spcAft>
                <a:spcPts val="600"/>
              </a:spcAft>
              <a:buFont typeface="Wingdings" panose="05000000000000000000" pitchFamily="2" charset="2"/>
              <a:buChar char="§"/>
            </a:pPr>
            <a:r>
              <a:rPr lang="en-US" dirty="0">
                <a:latin typeface="Bahnschrift" panose="020B0502040204020203" pitchFamily="34" charset="0"/>
                <a:ea typeface="Tahoma" panose="020B0604030504040204" pitchFamily="34" charset="0"/>
                <a:cs typeface="Tahoma" panose="020B0604030504040204" pitchFamily="34" charset="0"/>
              </a:rPr>
              <a:t>India surpasses UK to become the </a:t>
            </a:r>
            <a:r>
              <a:rPr lang="en-US" b="1" dirty="0">
                <a:latin typeface="Bahnschrift" panose="020B0502040204020203" pitchFamily="34" charset="0"/>
                <a:ea typeface="Tahoma" panose="020B0604030504040204" pitchFamily="34" charset="0"/>
                <a:cs typeface="Tahoma" panose="020B0604030504040204" pitchFamily="34" charset="0"/>
              </a:rPr>
              <a:t>5</a:t>
            </a:r>
            <a:r>
              <a:rPr lang="en-US" b="1" baseline="30000" dirty="0">
                <a:latin typeface="Bahnschrift" panose="020B0502040204020203" pitchFamily="34" charset="0"/>
                <a:ea typeface="Tahoma" panose="020B0604030504040204" pitchFamily="34" charset="0"/>
                <a:cs typeface="Tahoma" panose="020B0604030504040204" pitchFamily="34" charset="0"/>
              </a:rPr>
              <a:t>th</a:t>
            </a:r>
            <a:r>
              <a:rPr lang="en-US" b="1" dirty="0">
                <a:latin typeface="Bahnschrift" panose="020B0502040204020203" pitchFamily="34" charset="0"/>
                <a:ea typeface="Tahoma" panose="020B0604030504040204" pitchFamily="34" charset="0"/>
                <a:cs typeface="Tahoma" panose="020B0604030504040204" pitchFamily="34" charset="0"/>
              </a:rPr>
              <a:t> largest economy </a:t>
            </a:r>
            <a:r>
              <a:rPr lang="en-US" dirty="0">
                <a:latin typeface="Bahnschrift" panose="020B0502040204020203" pitchFamily="34" charset="0"/>
                <a:ea typeface="Tahoma" panose="020B0604030504040204" pitchFamily="34" charset="0"/>
                <a:cs typeface="Tahoma" panose="020B0604030504040204" pitchFamily="34" charset="0"/>
              </a:rPr>
              <a:t>in nominal US$ terms.</a:t>
            </a:r>
          </a:p>
          <a:p>
            <a:pPr marL="285750" indent="-285750" algn="just">
              <a:lnSpc>
                <a:spcPct val="120000"/>
              </a:lnSpc>
              <a:spcAft>
                <a:spcPts val="600"/>
              </a:spcAft>
              <a:buFont typeface="Wingdings" panose="05000000000000000000" pitchFamily="2" charset="2"/>
              <a:buChar char="§"/>
            </a:pPr>
            <a:r>
              <a:rPr lang="en-US" dirty="0">
                <a:latin typeface="Bahnschrift" panose="020B0502040204020203" pitchFamily="34" charset="0"/>
                <a:ea typeface="Tahoma" panose="020B0604030504040204" pitchFamily="34" charset="0"/>
                <a:cs typeface="Tahoma" panose="020B0604030504040204" pitchFamily="34" charset="0"/>
              </a:rPr>
              <a:t>India GDP in per capita terms was at US$2392 in 2022. </a:t>
            </a:r>
          </a:p>
          <a:p>
            <a:pPr marL="285750" indent="-285750" algn="just">
              <a:lnSpc>
                <a:spcPct val="120000"/>
              </a:lnSpc>
              <a:spcAft>
                <a:spcPts val="600"/>
              </a:spcAft>
              <a:buFont typeface="Wingdings" panose="05000000000000000000" pitchFamily="2" charset="2"/>
              <a:buChar char="§"/>
            </a:pPr>
            <a:r>
              <a:rPr lang="en-US" dirty="0">
                <a:latin typeface="Bahnschrift" panose="020B0502040204020203" pitchFamily="34" charset="0"/>
                <a:ea typeface="Tahoma" panose="020B0604030504040204" pitchFamily="34" charset="0"/>
                <a:cs typeface="Tahoma" panose="020B0604030504040204" pitchFamily="34" charset="0"/>
              </a:rPr>
              <a:t>In terms of GDP by purchasing power parity (PPP), India ranks </a:t>
            </a:r>
            <a:r>
              <a:rPr lang="en-US" b="1" dirty="0">
                <a:latin typeface="Bahnschrift" panose="020B0502040204020203" pitchFamily="34" charset="0"/>
                <a:ea typeface="Tahoma" panose="020B0604030504040204" pitchFamily="34" charset="0"/>
                <a:cs typeface="Tahoma" panose="020B0604030504040204" pitchFamily="34" charset="0"/>
              </a:rPr>
              <a:t>3</a:t>
            </a:r>
            <a:r>
              <a:rPr lang="en-US" b="1" baseline="30000" dirty="0">
                <a:latin typeface="Bahnschrift" panose="020B0502040204020203" pitchFamily="34" charset="0"/>
                <a:ea typeface="Tahoma" panose="020B0604030504040204" pitchFamily="34" charset="0"/>
                <a:cs typeface="Tahoma" panose="020B0604030504040204" pitchFamily="34" charset="0"/>
              </a:rPr>
              <a:t>rd</a:t>
            </a:r>
            <a:r>
              <a:rPr lang="en-US" b="1" dirty="0">
                <a:latin typeface="Bahnschrift" panose="020B0502040204020203" pitchFamily="34" charset="0"/>
                <a:ea typeface="Tahoma" panose="020B0604030504040204" pitchFamily="34" charset="0"/>
                <a:cs typeface="Tahoma" panose="020B0604030504040204" pitchFamily="34" charset="0"/>
              </a:rPr>
              <a:t> in the world </a:t>
            </a:r>
            <a:r>
              <a:rPr lang="en-US" dirty="0">
                <a:latin typeface="Bahnschrift" panose="020B0502040204020203" pitchFamily="34" charset="0"/>
                <a:ea typeface="Tahoma" panose="020B0604030504040204" pitchFamily="34" charset="0"/>
                <a:cs typeface="Tahoma" panose="020B0604030504040204" pitchFamily="34" charset="0"/>
              </a:rPr>
              <a:t>with US$11.9 trillion as per IMF data for 2022, after China and US.</a:t>
            </a:r>
          </a:p>
        </p:txBody>
      </p:sp>
      <p:sp>
        <p:nvSpPr>
          <p:cNvPr id="6" name="TextBox 5">
            <a:extLst>
              <a:ext uri="{FF2B5EF4-FFF2-40B4-BE49-F238E27FC236}">
                <a16:creationId xmlns:a16="http://schemas.microsoft.com/office/drawing/2014/main" id="{F56FE7A5-EFE3-8117-40E9-78854FB7A29A}"/>
              </a:ext>
            </a:extLst>
          </p:cNvPr>
          <p:cNvSpPr txBox="1"/>
          <p:nvPr/>
        </p:nvSpPr>
        <p:spPr>
          <a:xfrm>
            <a:off x="752905" y="6303626"/>
            <a:ext cx="3943350" cy="276999"/>
          </a:xfrm>
          <a:prstGeom prst="rect">
            <a:avLst/>
          </a:prstGeom>
          <a:noFill/>
        </p:spPr>
        <p:txBody>
          <a:bodyPr wrap="square" rtlCol="0">
            <a:spAutoFit/>
          </a:bodyPr>
          <a:lstStyle/>
          <a:p>
            <a:r>
              <a:rPr lang="en-US" sz="1200" dirty="0"/>
              <a:t>Source: IMF WEO October 2023 Database  </a:t>
            </a:r>
          </a:p>
        </p:txBody>
      </p:sp>
      <p:graphicFrame>
        <p:nvGraphicFramePr>
          <p:cNvPr id="8" name="Chart 7">
            <a:extLst>
              <a:ext uri="{FF2B5EF4-FFF2-40B4-BE49-F238E27FC236}">
                <a16:creationId xmlns:a16="http://schemas.microsoft.com/office/drawing/2014/main" id="{574ACF6E-1815-F2FB-1EC4-EDEBF4786D26}"/>
              </a:ext>
            </a:extLst>
          </p:cNvPr>
          <p:cNvGraphicFramePr>
            <a:graphicFrameLocks/>
          </p:cNvGraphicFramePr>
          <p:nvPr>
            <p:extLst>
              <p:ext uri="{D42A27DB-BD31-4B8C-83A1-F6EECF244321}">
                <p14:modId xmlns:p14="http://schemas.microsoft.com/office/powerpoint/2010/main" val="2804766304"/>
              </p:ext>
            </p:extLst>
          </p:nvPr>
        </p:nvGraphicFramePr>
        <p:xfrm>
          <a:off x="843292" y="3111850"/>
          <a:ext cx="4746050" cy="31161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A395BED1-E1E7-5113-0891-DFEDE42FD653}"/>
              </a:ext>
            </a:extLst>
          </p:cNvPr>
          <p:cNvGraphicFramePr/>
          <p:nvPr>
            <p:extLst>
              <p:ext uri="{D42A27DB-BD31-4B8C-83A1-F6EECF244321}">
                <p14:modId xmlns:p14="http://schemas.microsoft.com/office/powerpoint/2010/main" val="3759373422"/>
              </p:ext>
            </p:extLst>
          </p:nvPr>
        </p:nvGraphicFramePr>
        <p:xfrm>
          <a:off x="6032817" y="3111850"/>
          <a:ext cx="4979740" cy="31161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06075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530CA7-25A6-FE64-5705-31FFD1C87BE3}"/>
              </a:ext>
            </a:extLst>
          </p:cNvPr>
          <p:cNvSpPr/>
          <p:nvPr/>
        </p:nvSpPr>
        <p:spPr>
          <a:xfrm>
            <a:off x="741425" y="2292024"/>
            <a:ext cx="10709150" cy="28757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a:extLst>
              <a:ext uri="{FF2B5EF4-FFF2-40B4-BE49-F238E27FC236}">
                <a16:creationId xmlns:a16="http://schemas.microsoft.com/office/drawing/2014/main" id="{F6F8E170-357F-C671-A44D-17786BF7BC2E}"/>
              </a:ext>
            </a:extLst>
          </p:cNvPr>
          <p:cNvSpPr txBox="1"/>
          <p:nvPr/>
        </p:nvSpPr>
        <p:spPr>
          <a:xfrm>
            <a:off x="1740854" y="3314204"/>
            <a:ext cx="9116292" cy="707886"/>
          </a:xfrm>
          <a:prstGeom prst="rect">
            <a:avLst/>
          </a:prstGeom>
          <a:noFill/>
        </p:spPr>
        <p:txBody>
          <a:bodyPr wrap="square" rtlCol="0">
            <a:spAutoFit/>
          </a:bodyPr>
          <a:lstStyle/>
          <a:p>
            <a:pPr algn="ctr"/>
            <a:r>
              <a:rPr lang="en-US" sz="4000" b="1" dirty="0">
                <a:solidFill>
                  <a:schemeClr val="bg1"/>
                </a:solidFill>
                <a:latin typeface="Amasis MT Pro Medium" panose="02040604050005020304" pitchFamily="18" charset="0"/>
              </a:rPr>
              <a:t>INDIA’S TRADE WITH LITHUANIA </a:t>
            </a:r>
            <a:endParaRPr lang="en-IN" sz="4000" b="1" dirty="0">
              <a:solidFill>
                <a:schemeClr val="bg1"/>
              </a:solidFill>
              <a:latin typeface="Amasis MT Pro Medium" panose="02040604050005020304" pitchFamily="18" charset="0"/>
            </a:endParaRPr>
          </a:p>
        </p:txBody>
      </p:sp>
    </p:spTree>
    <p:extLst>
      <p:ext uri="{BB962C8B-B14F-4D97-AF65-F5344CB8AC3E}">
        <p14:creationId xmlns:p14="http://schemas.microsoft.com/office/powerpoint/2010/main" val="18722078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19366-1531-4E58-FD2E-F50B811CD566}"/>
              </a:ext>
            </a:extLst>
          </p:cNvPr>
          <p:cNvSpPr txBox="1">
            <a:spLocks/>
          </p:cNvSpPr>
          <p:nvPr/>
        </p:nvSpPr>
        <p:spPr>
          <a:xfrm>
            <a:off x="671945" y="-1588"/>
            <a:ext cx="10515600" cy="101758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Arial" panose="020B0604020202020204"/>
              </a:rPr>
              <a:t>INDIA’S EXPORTS TO LITHUANIA HAVE SEEN A STEADY RISE OVER THE YEARS </a:t>
            </a:r>
            <a:r>
              <a:rPr lang="en-US" sz="3200" b="1" dirty="0">
                <a:solidFill>
                  <a:schemeClr val="bg1"/>
                </a:solidFill>
                <a:latin typeface="Arial" panose="020B0604020202020204"/>
              </a:rPr>
              <a:t>p……</a:t>
            </a:r>
            <a:endParaRPr lang="en-IN" sz="3200" b="1" dirty="0">
              <a:solidFill>
                <a:schemeClr val="bg1"/>
              </a:solidFill>
              <a:latin typeface="Arial" panose="020B0604020202020204"/>
            </a:endParaRPr>
          </a:p>
        </p:txBody>
      </p:sp>
      <p:sp>
        <p:nvSpPr>
          <p:cNvPr id="10" name="object 36">
            <a:extLst>
              <a:ext uri="{FF2B5EF4-FFF2-40B4-BE49-F238E27FC236}">
                <a16:creationId xmlns:a16="http://schemas.microsoft.com/office/drawing/2014/main" id="{F3BEC2F7-702E-7A0C-8F45-B664D13B6FDA}"/>
              </a:ext>
            </a:extLst>
          </p:cNvPr>
          <p:cNvSpPr>
            <a:spLocks/>
          </p:cNvSpPr>
          <p:nvPr/>
        </p:nvSpPr>
        <p:spPr bwMode="auto">
          <a:xfrm>
            <a:off x="673768" y="189738"/>
            <a:ext cx="9076404" cy="871000"/>
          </a:xfrm>
          <a:custGeom>
            <a:avLst/>
            <a:gdLst>
              <a:gd name="T0" fmla="*/ 6730492 w 6731000"/>
              <a:gd name="T1" fmla="*/ 0 h 701675"/>
              <a:gd name="T2" fmla="*/ 259892 w 6731000"/>
              <a:gd name="T3" fmla="*/ 0 h 701675"/>
              <a:gd name="T4" fmla="*/ 0 w 6731000"/>
              <a:gd name="T5" fmla="*/ 701268 h 701675"/>
              <a:gd name="T6" fmla="*/ 6301651 w 6731000"/>
              <a:gd name="T7" fmla="*/ 701268 h 701675"/>
              <a:gd name="T8" fmla="*/ 6730492 w 6731000"/>
              <a:gd name="T9" fmla="*/ 0 h 701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31000" h="701675">
                <a:moveTo>
                  <a:pt x="6730492" y="0"/>
                </a:moveTo>
                <a:lnTo>
                  <a:pt x="259892" y="0"/>
                </a:lnTo>
                <a:lnTo>
                  <a:pt x="0" y="701268"/>
                </a:lnTo>
                <a:lnTo>
                  <a:pt x="6301651" y="701268"/>
                </a:lnTo>
                <a:lnTo>
                  <a:pt x="6730492" y="0"/>
                </a:lnTo>
                <a:close/>
              </a:path>
            </a:pathLst>
          </a:custGeom>
          <a:noFill/>
          <a:ln>
            <a:noFill/>
          </a:ln>
        </p:spPr>
        <p:txBody>
          <a:bodyPr lIns="0" tIns="0" rIns="0" bIns="0" anchor="ctr"/>
          <a:lstStyle/>
          <a:p>
            <a:pPr marL="0" lvl="1"/>
            <a:endParaRPr lang="en-US" sz="3200" b="1" dirty="0">
              <a:latin typeface="Bahnschrift" panose="020B0502040204020203" pitchFamily="34" charset="0"/>
              <a:ea typeface="+mj-ea"/>
              <a:cs typeface="+mj-cs"/>
            </a:endParaRPr>
          </a:p>
        </p:txBody>
      </p:sp>
      <p:cxnSp>
        <p:nvCxnSpPr>
          <p:cNvPr id="11" name="Straight Connector 10">
            <a:extLst>
              <a:ext uri="{FF2B5EF4-FFF2-40B4-BE49-F238E27FC236}">
                <a16:creationId xmlns:a16="http://schemas.microsoft.com/office/drawing/2014/main" id="{FB5E651B-7C68-0169-A20D-C896B63C98C5}"/>
              </a:ext>
            </a:extLst>
          </p:cNvPr>
          <p:cNvCxnSpPr>
            <a:cxnSpLocks/>
          </p:cNvCxnSpPr>
          <p:nvPr/>
        </p:nvCxnSpPr>
        <p:spPr>
          <a:xfrm>
            <a:off x="673768" y="1152889"/>
            <a:ext cx="8951495" cy="0"/>
          </a:xfrm>
          <a:prstGeom prst="line">
            <a:avLst/>
          </a:prstGeom>
          <a:ln w="57150">
            <a:solidFill>
              <a:srgbClr val="26145D"/>
            </a:solidFill>
          </a:ln>
        </p:spPr>
        <p:style>
          <a:lnRef idx="1">
            <a:schemeClr val="accent1"/>
          </a:lnRef>
          <a:fillRef idx="0">
            <a:schemeClr val="accent1"/>
          </a:fillRef>
          <a:effectRef idx="0">
            <a:schemeClr val="accent1"/>
          </a:effectRef>
          <a:fontRef idx="minor">
            <a:schemeClr val="tx1"/>
          </a:fontRef>
        </p:style>
      </p:cxnSp>
      <p:graphicFrame>
        <p:nvGraphicFramePr>
          <p:cNvPr id="5" name="Chart 4">
            <a:extLst>
              <a:ext uri="{FF2B5EF4-FFF2-40B4-BE49-F238E27FC236}">
                <a16:creationId xmlns:a16="http://schemas.microsoft.com/office/drawing/2014/main" id="{F932478B-514C-1FF5-6AD3-421574A12907}"/>
              </a:ext>
            </a:extLst>
          </p:cNvPr>
          <p:cNvGraphicFramePr/>
          <p:nvPr>
            <p:extLst>
              <p:ext uri="{D42A27DB-BD31-4B8C-83A1-F6EECF244321}">
                <p14:modId xmlns:p14="http://schemas.microsoft.com/office/powerpoint/2010/main" val="92573023"/>
              </p:ext>
            </p:extLst>
          </p:nvPr>
        </p:nvGraphicFramePr>
        <p:xfrm>
          <a:off x="1011655" y="2509604"/>
          <a:ext cx="10049164" cy="3865403"/>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C55DC14C-BCEE-4F61-8385-7219FA38B0B7}"/>
              </a:ext>
            </a:extLst>
          </p:cNvPr>
          <p:cNvSpPr txBox="1"/>
          <p:nvPr/>
        </p:nvSpPr>
        <p:spPr>
          <a:xfrm>
            <a:off x="1039088" y="6514925"/>
            <a:ext cx="4890657" cy="276999"/>
          </a:xfrm>
          <a:prstGeom prst="rect">
            <a:avLst/>
          </a:prstGeom>
          <a:noFill/>
        </p:spPr>
        <p:txBody>
          <a:bodyPr wrap="square" rtlCol="0">
            <a:spAutoFit/>
          </a:bodyPr>
          <a:lstStyle/>
          <a:p>
            <a:r>
              <a:rPr lang="en-US" sz="1200" dirty="0"/>
              <a:t>Source: </a:t>
            </a:r>
            <a:r>
              <a:rPr lang="en-IN" sz="1200" dirty="0"/>
              <a:t>Ministry of Commerce &amp; Industry  </a:t>
            </a:r>
          </a:p>
        </p:txBody>
      </p:sp>
      <p:sp>
        <p:nvSpPr>
          <p:cNvPr id="13" name="TextBox 12">
            <a:extLst>
              <a:ext uri="{FF2B5EF4-FFF2-40B4-BE49-F238E27FC236}">
                <a16:creationId xmlns:a16="http://schemas.microsoft.com/office/drawing/2014/main" id="{32B93CB5-9266-82C8-0FD1-A1B3AB6334D7}"/>
              </a:ext>
            </a:extLst>
          </p:cNvPr>
          <p:cNvSpPr txBox="1"/>
          <p:nvPr/>
        </p:nvSpPr>
        <p:spPr>
          <a:xfrm>
            <a:off x="884930" y="1235799"/>
            <a:ext cx="10302615" cy="1054006"/>
          </a:xfrm>
          <a:prstGeom prst="rect">
            <a:avLst/>
          </a:prstGeom>
          <a:noFill/>
        </p:spPr>
        <p:txBody>
          <a:bodyPr wrap="square" rtlCol="0">
            <a:spAutoFit/>
          </a:bodyPr>
          <a:lstStyle/>
          <a:p>
            <a:pPr algn="just">
              <a:lnSpc>
                <a:spcPct val="120000"/>
              </a:lnSpc>
              <a:spcAft>
                <a:spcPts val="600"/>
              </a:spcAft>
            </a:pPr>
            <a:r>
              <a:rPr lang="en-US" dirty="0">
                <a:latin typeface="Bahnschrift" panose="020B0502040204020203" pitchFamily="34" charset="0"/>
                <a:ea typeface="Tahoma" panose="020B0604030504040204" pitchFamily="34" charset="0"/>
                <a:cs typeface="Tahoma" panose="020B0604030504040204" pitchFamily="34" charset="0"/>
              </a:rPr>
              <a:t>The bilateral trade between India and Lithuania moderated to US$471.6 million in 2022-23 from a record of US$531.8 million in 2021-22. Major Indian exports to Lithuania include nuclear boilers &amp; reactors, pharmaceuticals, organic chemicals, textile articles, among others. </a:t>
            </a:r>
          </a:p>
        </p:txBody>
      </p:sp>
    </p:spTree>
    <p:extLst>
      <p:ext uri="{BB962C8B-B14F-4D97-AF65-F5344CB8AC3E}">
        <p14:creationId xmlns:p14="http://schemas.microsoft.com/office/powerpoint/2010/main" val="2956911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4D229F35-88C5-37D5-9D74-4B5E9B1A2D41}"/>
              </a:ext>
            </a:extLst>
          </p:cNvPr>
          <p:cNvSpPr txBox="1">
            <a:spLocks/>
          </p:cNvSpPr>
          <p:nvPr/>
        </p:nvSpPr>
        <p:spPr>
          <a:xfrm>
            <a:off x="1524000" y="2141147"/>
            <a:ext cx="9144000" cy="2575706"/>
          </a:xfrm>
          <a:prstGeom prst="rect">
            <a:avLst/>
          </a:prstGeom>
          <a:solidFill>
            <a:srgbClr val="26145D"/>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solidFill>
                  <a:schemeClr val="bg1"/>
                </a:solidFill>
                <a:latin typeface="Bahnschrift" panose="020B0502040204020203" pitchFamily="34" charset="0"/>
              </a:rPr>
              <a:t>THANK YOU</a:t>
            </a:r>
            <a:endParaRPr lang="en-US" sz="3200" b="1" dirty="0">
              <a:solidFill>
                <a:schemeClr val="bg1"/>
              </a:solidFill>
              <a:latin typeface="Bahnschrift" panose="020B0502040204020203" pitchFamily="34" charset="0"/>
            </a:endParaRPr>
          </a:p>
          <a:p>
            <a:pPr marL="0" indent="0" algn="ctr">
              <a:lnSpc>
                <a:spcPts val="3000"/>
              </a:lnSpc>
              <a:buNone/>
            </a:pPr>
            <a:endParaRPr lang="en-US" sz="3200" b="1" dirty="0">
              <a:solidFill>
                <a:schemeClr val="bg1"/>
              </a:solidFill>
            </a:endParaRPr>
          </a:p>
        </p:txBody>
      </p:sp>
    </p:spTree>
    <p:extLst>
      <p:ext uri="{BB962C8B-B14F-4D97-AF65-F5344CB8AC3E}">
        <p14:creationId xmlns:p14="http://schemas.microsoft.com/office/powerpoint/2010/main" val="1305318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6">
            <a:extLst>
              <a:ext uri="{FF2B5EF4-FFF2-40B4-BE49-F238E27FC236}">
                <a16:creationId xmlns:a16="http://schemas.microsoft.com/office/drawing/2014/main" id="{6179AD2B-1B6E-968A-B0E1-C8583C971903}"/>
              </a:ext>
            </a:extLst>
          </p:cNvPr>
          <p:cNvSpPr>
            <a:spLocks/>
          </p:cNvSpPr>
          <p:nvPr/>
        </p:nvSpPr>
        <p:spPr bwMode="auto">
          <a:xfrm>
            <a:off x="673768" y="210364"/>
            <a:ext cx="9076404" cy="871000"/>
          </a:xfrm>
          <a:custGeom>
            <a:avLst/>
            <a:gdLst>
              <a:gd name="T0" fmla="*/ 6730492 w 6731000"/>
              <a:gd name="T1" fmla="*/ 0 h 701675"/>
              <a:gd name="T2" fmla="*/ 259892 w 6731000"/>
              <a:gd name="T3" fmla="*/ 0 h 701675"/>
              <a:gd name="T4" fmla="*/ 0 w 6731000"/>
              <a:gd name="T5" fmla="*/ 701268 h 701675"/>
              <a:gd name="T6" fmla="*/ 6301651 w 6731000"/>
              <a:gd name="T7" fmla="*/ 701268 h 701675"/>
              <a:gd name="T8" fmla="*/ 6730492 w 6731000"/>
              <a:gd name="T9" fmla="*/ 0 h 701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31000" h="701675">
                <a:moveTo>
                  <a:pt x="6730492" y="0"/>
                </a:moveTo>
                <a:lnTo>
                  <a:pt x="259892" y="0"/>
                </a:lnTo>
                <a:lnTo>
                  <a:pt x="0" y="701268"/>
                </a:lnTo>
                <a:lnTo>
                  <a:pt x="6301651" y="701268"/>
                </a:lnTo>
                <a:lnTo>
                  <a:pt x="6730492" y="0"/>
                </a:lnTo>
                <a:close/>
              </a:path>
            </a:pathLst>
          </a:custGeom>
          <a:noFill/>
          <a:ln>
            <a:noFill/>
          </a:ln>
        </p:spPr>
        <p:txBody>
          <a:bodyPr lIns="0" tIns="0" rIns="0" bIns="0" anchor="ctr"/>
          <a:lstStyle/>
          <a:p>
            <a:pPr marL="0" lvl="1"/>
            <a:r>
              <a:rPr lang="en-US" sz="3200" b="1" dirty="0">
                <a:latin typeface="Bahnschrift" panose="020B0502040204020203" pitchFamily="34" charset="0"/>
                <a:ea typeface="+mj-ea"/>
                <a:cs typeface="+mj-cs"/>
              </a:rPr>
              <a:t>INDIA’S GDP EXPECTED TO DOUBLE BY FY28</a:t>
            </a:r>
          </a:p>
        </p:txBody>
      </p:sp>
      <p:sp>
        <p:nvSpPr>
          <p:cNvPr id="3" name="TextBox 2">
            <a:extLst>
              <a:ext uri="{FF2B5EF4-FFF2-40B4-BE49-F238E27FC236}">
                <a16:creationId xmlns:a16="http://schemas.microsoft.com/office/drawing/2014/main" id="{BAA6B655-9C2B-4DFC-BD0E-9E0BDE0B37D8}"/>
              </a:ext>
            </a:extLst>
          </p:cNvPr>
          <p:cNvSpPr txBox="1"/>
          <p:nvPr/>
        </p:nvSpPr>
        <p:spPr>
          <a:xfrm>
            <a:off x="1021817" y="6396335"/>
            <a:ext cx="5428456" cy="461665"/>
          </a:xfrm>
          <a:prstGeom prst="rect">
            <a:avLst/>
          </a:prstGeom>
          <a:noFill/>
        </p:spPr>
        <p:txBody>
          <a:bodyPr wrap="square" rtlCol="0">
            <a:spAutoFit/>
          </a:bodyPr>
          <a:lstStyle/>
          <a:p>
            <a:r>
              <a:rPr lang="en-US" sz="1200" dirty="0"/>
              <a:t>Note: From 2023-24 onwards are CII estimates </a:t>
            </a:r>
          </a:p>
          <a:p>
            <a:r>
              <a:rPr lang="en-US" sz="1200" dirty="0"/>
              <a:t>Source: IMF World Economic Outlook, CII Research </a:t>
            </a:r>
          </a:p>
        </p:txBody>
      </p:sp>
      <p:graphicFrame>
        <p:nvGraphicFramePr>
          <p:cNvPr id="4" name="Chart 3">
            <a:extLst>
              <a:ext uri="{FF2B5EF4-FFF2-40B4-BE49-F238E27FC236}">
                <a16:creationId xmlns:a16="http://schemas.microsoft.com/office/drawing/2014/main" id="{76760DF4-48AB-87A4-DB46-75F39D843670}"/>
              </a:ext>
            </a:extLst>
          </p:cNvPr>
          <p:cNvGraphicFramePr>
            <a:graphicFrameLocks/>
          </p:cNvGraphicFramePr>
          <p:nvPr>
            <p:extLst>
              <p:ext uri="{D42A27DB-BD31-4B8C-83A1-F6EECF244321}">
                <p14:modId xmlns:p14="http://schemas.microsoft.com/office/powerpoint/2010/main" val="2131726946"/>
              </p:ext>
            </p:extLst>
          </p:nvPr>
        </p:nvGraphicFramePr>
        <p:xfrm>
          <a:off x="1010701" y="1515144"/>
          <a:ext cx="10170597" cy="4680238"/>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a:extLst>
              <a:ext uri="{FF2B5EF4-FFF2-40B4-BE49-F238E27FC236}">
                <a16:creationId xmlns:a16="http://schemas.microsoft.com/office/drawing/2014/main" id="{06D00AE1-8769-87B6-AFD7-73E76C002A5D}"/>
              </a:ext>
            </a:extLst>
          </p:cNvPr>
          <p:cNvCxnSpPr>
            <a:cxnSpLocks/>
          </p:cNvCxnSpPr>
          <p:nvPr/>
        </p:nvCxnSpPr>
        <p:spPr>
          <a:xfrm>
            <a:off x="673768" y="1152889"/>
            <a:ext cx="8951495" cy="0"/>
          </a:xfrm>
          <a:prstGeom prst="line">
            <a:avLst/>
          </a:prstGeom>
          <a:ln w="57150">
            <a:solidFill>
              <a:srgbClr val="26145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2572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6">
            <a:extLst>
              <a:ext uri="{FF2B5EF4-FFF2-40B4-BE49-F238E27FC236}">
                <a16:creationId xmlns:a16="http://schemas.microsoft.com/office/drawing/2014/main" id="{A776814D-F263-CD73-8EE6-56EA69420F2A}"/>
              </a:ext>
            </a:extLst>
          </p:cNvPr>
          <p:cNvSpPr>
            <a:spLocks/>
          </p:cNvSpPr>
          <p:nvPr/>
        </p:nvSpPr>
        <p:spPr bwMode="auto">
          <a:xfrm>
            <a:off x="673768" y="224878"/>
            <a:ext cx="9076404" cy="871000"/>
          </a:xfrm>
          <a:custGeom>
            <a:avLst/>
            <a:gdLst>
              <a:gd name="T0" fmla="*/ 6730492 w 6731000"/>
              <a:gd name="T1" fmla="*/ 0 h 701675"/>
              <a:gd name="T2" fmla="*/ 259892 w 6731000"/>
              <a:gd name="T3" fmla="*/ 0 h 701675"/>
              <a:gd name="T4" fmla="*/ 0 w 6731000"/>
              <a:gd name="T5" fmla="*/ 701268 h 701675"/>
              <a:gd name="T6" fmla="*/ 6301651 w 6731000"/>
              <a:gd name="T7" fmla="*/ 701268 h 701675"/>
              <a:gd name="T8" fmla="*/ 6730492 w 6731000"/>
              <a:gd name="T9" fmla="*/ 0 h 701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31000" h="701675">
                <a:moveTo>
                  <a:pt x="6730492" y="0"/>
                </a:moveTo>
                <a:lnTo>
                  <a:pt x="259892" y="0"/>
                </a:lnTo>
                <a:lnTo>
                  <a:pt x="0" y="701268"/>
                </a:lnTo>
                <a:lnTo>
                  <a:pt x="6301651" y="701268"/>
                </a:lnTo>
                <a:lnTo>
                  <a:pt x="6730492" y="0"/>
                </a:lnTo>
                <a:close/>
              </a:path>
            </a:pathLst>
          </a:custGeom>
          <a:noFill/>
          <a:ln>
            <a:noFill/>
          </a:ln>
        </p:spPr>
        <p:txBody>
          <a:bodyPr lIns="0" tIns="0" rIns="0" bIns="0" anchor="ctr"/>
          <a:lstStyle/>
          <a:p>
            <a:pPr marL="0" lvl="1"/>
            <a:r>
              <a:rPr lang="en-US" sz="3200" b="1" dirty="0">
                <a:latin typeface="Bahnschrift" panose="020B0502040204020203" pitchFamily="34" charset="0"/>
                <a:ea typeface="+mj-ea"/>
                <a:cs typeface="+mj-cs"/>
              </a:rPr>
              <a:t>INDIA’S PER CAPITA GDP TRAJECTORY TO CLASSIFY AS A HIGH-INCOME COUNTRY </a:t>
            </a:r>
          </a:p>
        </p:txBody>
      </p:sp>
      <p:graphicFrame>
        <p:nvGraphicFramePr>
          <p:cNvPr id="3" name="Chart 2">
            <a:extLst>
              <a:ext uri="{FF2B5EF4-FFF2-40B4-BE49-F238E27FC236}">
                <a16:creationId xmlns:a16="http://schemas.microsoft.com/office/drawing/2014/main" id="{8C37B67C-CFF7-539A-A346-5320F3C8261A}"/>
              </a:ext>
            </a:extLst>
          </p:cNvPr>
          <p:cNvGraphicFramePr>
            <a:graphicFrameLocks/>
          </p:cNvGraphicFramePr>
          <p:nvPr/>
        </p:nvGraphicFramePr>
        <p:xfrm>
          <a:off x="613187" y="1340224"/>
          <a:ext cx="7945195" cy="4861408"/>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Connector 3">
            <a:extLst>
              <a:ext uri="{FF2B5EF4-FFF2-40B4-BE49-F238E27FC236}">
                <a16:creationId xmlns:a16="http://schemas.microsoft.com/office/drawing/2014/main" id="{4E1638C2-E52B-024E-39F3-14A194DE3450}"/>
              </a:ext>
            </a:extLst>
          </p:cNvPr>
          <p:cNvCxnSpPr>
            <a:cxnSpLocks/>
          </p:cNvCxnSpPr>
          <p:nvPr/>
        </p:nvCxnSpPr>
        <p:spPr>
          <a:xfrm flipH="1">
            <a:off x="1829447" y="2326073"/>
            <a:ext cx="6658887"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392916F4-79F4-7B7D-C5BB-02F8AC97BFB5}"/>
              </a:ext>
            </a:extLst>
          </p:cNvPr>
          <p:cNvSpPr/>
          <p:nvPr/>
        </p:nvSpPr>
        <p:spPr>
          <a:xfrm>
            <a:off x="8769152" y="1524000"/>
            <a:ext cx="2809661" cy="4677632"/>
          </a:xfrm>
          <a:prstGeom prst="roundRect">
            <a:avLst/>
          </a:prstGeom>
          <a:solidFill>
            <a:srgbClr val="002060"/>
          </a:solidFill>
          <a:ln>
            <a:noFill/>
          </a:ln>
          <a:effectLst>
            <a:outerShdw blurRad="2413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As per the World Bank classification, a country’s per capita nominal GDP must be more than </a:t>
            </a:r>
            <a:r>
              <a:rPr lang="en-US" b="1" dirty="0">
                <a:solidFill>
                  <a:schemeClr val="bg1"/>
                </a:solidFill>
              </a:rPr>
              <a:t>US$21,664 </a:t>
            </a:r>
            <a:r>
              <a:rPr lang="en-US" dirty="0">
                <a:solidFill>
                  <a:schemeClr val="bg1"/>
                </a:solidFill>
              </a:rPr>
              <a:t>to become a high-income country by 2047. </a:t>
            </a:r>
          </a:p>
          <a:p>
            <a:endParaRPr lang="en-US" dirty="0">
              <a:solidFill>
                <a:schemeClr val="bg1"/>
              </a:solidFill>
            </a:endParaRPr>
          </a:p>
          <a:p>
            <a:r>
              <a:rPr lang="en-US" dirty="0">
                <a:solidFill>
                  <a:schemeClr val="bg1"/>
                </a:solidFill>
              </a:rPr>
              <a:t>To become a </a:t>
            </a:r>
            <a:r>
              <a:rPr lang="en-US" b="1" dirty="0">
                <a:solidFill>
                  <a:schemeClr val="bg1"/>
                </a:solidFill>
              </a:rPr>
              <a:t>high-income country </a:t>
            </a:r>
            <a:r>
              <a:rPr lang="en-US" dirty="0">
                <a:solidFill>
                  <a:schemeClr val="bg1"/>
                </a:solidFill>
              </a:rPr>
              <a:t>by 2047-48, India’s per capita nominal GDP would have to record a </a:t>
            </a:r>
            <a:r>
              <a:rPr lang="en-US" b="1" dirty="0">
                <a:solidFill>
                  <a:schemeClr val="bg1"/>
                </a:solidFill>
              </a:rPr>
              <a:t>CAGR of 9.2 </a:t>
            </a:r>
            <a:r>
              <a:rPr lang="en-US" dirty="0">
                <a:solidFill>
                  <a:schemeClr val="bg1"/>
                </a:solidFill>
              </a:rPr>
              <a:t> per cent during </a:t>
            </a:r>
          </a:p>
          <a:p>
            <a:r>
              <a:rPr lang="en-US" b="1" dirty="0">
                <a:solidFill>
                  <a:schemeClr val="bg1"/>
                </a:solidFill>
              </a:rPr>
              <a:t>2022-23 to 2047-48</a:t>
            </a:r>
            <a:r>
              <a:rPr lang="en-US" dirty="0">
                <a:solidFill>
                  <a:schemeClr val="bg1"/>
                </a:solidFill>
              </a:rPr>
              <a:t>.</a:t>
            </a:r>
            <a:endParaRPr lang="en-IN" dirty="0">
              <a:solidFill>
                <a:schemeClr val="bg1"/>
              </a:solidFill>
            </a:endParaRPr>
          </a:p>
        </p:txBody>
      </p:sp>
      <p:sp>
        <p:nvSpPr>
          <p:cNvPr id="6" name="TextBox 5">
            <a:extLst>
              <a:ext uri="{FF2B5EF4-FFF2-40B4-BE49-F238E27FC236}">
                <a16:creationId xmlns:a16="http://schemas.microsoft.com/office/drawing/2014/main" id="{D575A46B-C66B-D376-2380-EBB15D827165}"/>
              </a:ext>
            </a:extLst>
          </p:cNvPr>
          <p:cNvSpPr txBox="1"/>
          <p:nvPr/>
        </p:nvSpPr>
        <p:spPr>
          <a:xfrm>
            <a:off x="543139" y="6356123"/>
            <a:ext cx="5428456" cy="276999"/>
          </a:xfrm>
          <a:prstGeom prst="rect">
            <a:avLst/>
          </a:prstGeom>
          <a:noFill/>
        </p:spPr>
        <p:txBody>
          <a:bodyPr wrap="square" rtlCol="0">
            <a:spAutoFit/>
          </a:bodyPr>
          <a:lstStyle/>
          <a:p>
            <a:r>
              <a:rPr lang="en-US" sz="1200" dirty="0"/>
              <a:t>Source: World Bank, RBI,  CII Research </a:t>
            </a:r>
          </a:p>
        </p:txBody>
      </p:sp>
      <p:cxnSp>
        <p:nvCxnSpPr>
          <p:cNvPr id="8" name="Straight Connector 7">
            <a:extLst>
              <a:ext uri="{FF2B5EF4-FFF2-40B4-BE49-F238E27FC236}">
                <a16:creationId xmlns:a16="http://schemas.microsoft.com/office/drawing/2014/main" id="{07B88A33-A605-0E1B-C4AA-BC5821AFF098}"/>
              </a:ext>
            </a:extLst>
          </p:cNvPr>
          <p:cNvCxnSpPr>
            <a:cxnSpLocks/>
          </p:cNvCxnSpPr>
          <p:nvPr/>
        </p:nvCxnSpPr>
        <p:spPr>
          <a:xfrm>
            <a:off x="673768" y="1152889"/>
            <a:ext cx="8951495" cy="0"/>
          </a:xfrm>
          <a:prstGeom prst="line">
            <a:avLst/>
          </a:prstGeom>
          <a:ln w="57150">
            <a:solidFill>
              <a:srgbClr val="26145D"/>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2398D79-56B1-9365-B959-F4446D818D13}"/>
              </a:ext>
            </a:extLst>
          </p:cNvPr>
          <p:cNvSpPr txBox="1"/>
          <p:nvPr/>
        </p:nvSpPr>
        <p:spPr>
          <a:xfrm>
            <a:off x="4465983" y="3572084"/>
            <a:ext cx="1630017" cy="338554"/>
          </a:xfrm>
          <a:prstGeom prst="rect">
            <a:avLst/>
          </a:prstGeom>
          <a:noFill/>
        </p:spPr>
        <p:txBody>
          <a:bodyPr wrap="square" rtlCol="0">
            <a:spAutoFit/>
          </a:bodyPr>
          <a:lstStyle/>
          <a:p>
            <a:r>
              <a:rPr lang="en-US" sz="1600" dirty="0"/>
              <a:t>CAGR 9.2%</a:t>
            </a:r>
            <a:endParaRPr lang="en-IN" sz="1600" dirty="0"/>
          </a:p>
        </p:txBody>
      </p:sp>
    </p:spTree>
    <p:extLst>
      <p:ext uri="{BB962C8B-B14F-4D97-AF65-F5344CB8AC3E}">
        <p14:creationId xmlns:p14="http://schemas.microsoft.com/office/powerpoint/2010/main" val="45571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font, logo, symbol&#10;&#10;Description automatically generated">
            <a:extLst>
              <a:ext uri="{FF2B5EF4-FFF2-40B4-BE49-F238E27FC236}">
                <a16:creationId xmlns:a16="http://schemas.microsoft.com/office/drawing/2014/main" id="{C6034325-D267-8A96-7C79-8AAB6782041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9862623" y="496607"/>
            <a:ext cx="2161542" cy="656282"/>
          </a:xfrm>
          <a:prstGeom prst="rect">
            <a:avLst/>
          </a:prstGeom>
        </p:spPr>
      </p:pic>
      <p:grpSp>
        <p:nvGrpSpPr>
          <p:cNvPr id="12" name="Group 11">
            <a:extLst>
              <a:ext uri="{FF2B5EF4-FFF2-40B4-BE49-F238E27FC236}">
                <a16:creationId xmlns:a16="http://schemas.microsoft.com/office/drawing/2014/main" id="{2D3D3BFE-B5D5-13BA-BB74-DAB0BA8CBCE6}"/>
              </a:ext>
            </a:extLst>
          </p:cNvPr>
          <p:cNvGrpSpPr>
            <a:grpSpLocks noGrp="1" noUngrp="1" noRot="1" noMove="1" noResize="1"/>
          </p:cNvGrpSpPr>
          <p:nvPr/>
        </p:nvGrpSpPr>
        <p:grpSpPr>
          <a:xfrm>
            <a:off x="0" y="0"/>
            <a:ext cx="438753" cy="6858000"/>
            <a:chOff x="0" y="0"/>
            <a:chExt cx="438753" cy="6858000"/>
          </a:xfrm>
        </p:grpSpPr>
        <p:sp>
          <p:nvSpPr>
            <p:cNvPr id="3" name="Rectangle 2">
              <a:extLst>
                <a:ext uri="{FF2B5EF4-FFF2-40B4-BE49-F238E27FC236}">
                  <a16:creationId xmlns:a16="http://schemas.microsoft.com/office/drawing/2014/main" id="{5C2CF51F-8A41-0000-3D2F-68B3DE123599}"/>
                </a:ext>
              </a:extLst>
            </p:cNvPr>
            <p:cNvSpPr>
              <a:spLocks noGrp="1" noRot="1" noMove="1" noResize="1" noEditPoints="1" noAdjustHandles="1" noChangeArrowheads="1" noChangeShapeType="1"/>
            </p:cNvSpPr>
            <p:nvPr/>
          </p:nvSpPr>
          <p:spPr>
            <a:xfrm>
              <a:off x="0" y="0"/>
              <a:ext cx="209549" cy="68580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a:extLst>
                <a:ext uri="{FF2B5EF4-FFF2-40B4-BE49-F238E27FC236}">
                  <a16:creationId xmlns:a16="http://schemas.microsoft.com/office/drawing/2014/main" id="{DE19F677-8B91-A037-4926-C0E1D451F803}"/>
                </a:ext>
              </a:extLst>
            </p:cNvPr>
            <p:cNvSpPr>
              <a:spLocks noGrp="1" noRot="1" noMove="1" noResize="1" noEditPoints="1" noAdjustHandles="1" noChangeArrowheads="1" noChangeShapeType="1"/>
            </p:cNvSpPr>
            <p:nvPr/>
          </p:nvSpPr>
          <p:spPr>
            <a:xfrm>
              <a:off x="270311" y="0"/>
              <a:ext cx="168442" cy="6858000"/>
            </a:xfrm>
            <a:prstGeom prst="rect">
              <a:avLst/>
            </a:prstGeom>
            <a:solidFill>
              <a:srgbClr val="736796"/>
            </a:solidFill>
            <a:ln>
              <a:solidFill>
                <a:srgbClr val="7367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solidFill>
                  <a:srgbClr val="0070C0"/>
                </a:solidFill>
              </a:endParaRPr>
            </a:p>
          </p:txBody>
        </p:sp>
      </p:grpSp>
      <p:cxnSp>
        <p:nvCxnSpPr>
          <p:cNvPr id="7" name="Straight Connector 6">
            <a:extLst>
              <a:ext uri="{FF2B5EF4-FFF2-40B4-BE49-F238E27FC236}">
                <a16:creationId xmlns:a16="http://schemas.microsoft.com/office/drawing/2014/main" id="{3AF22036-D2CF-9442-8FC7-6D540A29BD54}"/>
              </a:ext>
            </a:extLst>
          </p:cNvPr>
          <p:cNvCxnSpPr>
            <a:cxnSpLocks noGrp="1" noRot="1" noMove="1" noResize="1" noEditPoints="1" noAdjustHandles="1" noChangeArrowheads="1" noChangeShapeType="1"/>
          </p:cNvCxnSpPr>
          <p:nvPr/>
        </p:nvCxnSpPr>
        <p:spPr>
          <a:xfrm>
            <a:off x="673768" y="1152889"/>
            <a:ext cx="8951495" cy="0"/>
          </a:xfrm>
          <a:prstGeom prst="line">
            <a:avLst/>
          </a:prstGeom>
          <a:ln w="57150">
            <a:solidFill>
              <a:srgbClr val="26145D"/>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EDF1850B-D680-F135-8A53-B9E3CA70AA4C}"/>
              </a:ext>
            </a:extLst>
          </p:cNvPr>
          <p:cNvGrpSpPr>
            <a:grpSpLocks noGrp="1" noUngrp="1" noRot="1" noMove="1" noResize="1"/>
          </p:cNvGrpSpPr>
          <p:nvPr/>
        </p:nvGrpSpPr>
        <p:grpSpPr>
          <a:xfrm flipH="1">
            <a:off x="11737811" y="1279889"/>
            <a:ext cx="438753" cy="5578111"/>
            <a:chOff x="0" y="0"/>
            <a:chExt cx="438753" cy="6858000"/>
          </a:xfrm>
        </p:grpSpPr>
        <p:sp>
          <p:nvSpPr>
            <p:cNvPr id="14" name="Rectangle 13">
              <a:extLst>
                <a:ext uri="{FF2B5EF4-FFF2-40B4-BE49-F238E27FC236}">
                  <a16:creationId xmlns:a16="http://schemas.microsoft.com/office/drawing/2014/main" id="{3E096CB5-3ED3-E0E5-064F-15A06F84D14A}"/>
                </a:ext>
              </a:extLst>
            </p:cNvPr>
            <p:cNvSpPr>
              <a:spLocks noGrp="1" noRot="1" noMove="1" noResize="1" noEditPoints="1" noAdjustHandles="1" noChangeArrowheads="1" noChangeShapeType="1"/>
            </p:cNvSpPr>
            <p:nvPr/>
          </p:nvSpPr>
          <p:spPr>
            <a:xfrm>
              <a:off x="0" y="0"/>
              <a:ext cx="209549" cy="68580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a:extLst>
                <a:ext uri="{FF2B5EF4-FFF2-40B4-BE49-F238E27FC236}">
                  <a16:creationId xmlns:a16="http://schemas.microsoft.com/office/drawing/2014/main" id="{686D0E19-2D4E-D424-C601-1F2D85A7B318}"/>
                </a:ext>
              </a:extLst>
            </p:cNvPr>
            <p:cNvSpPr>
              <a:spLocks noGrp="1" noRot="1" noMove="1" noResize="1" noEditPoints="1" noAdjustHandles="1" noChangeArrowheads="1" noChangeShapeType="1"/>
            </p:cNvSpPr>
            <p:nvPr/>
          </p:nvSpPr>
          <p:spPr>
            <a:xfrm>
              <a:off x="270311" y="0"/>
              <a:ext cx="168442" cy="6858000"/>
            </a:xfrm>
            <a:prstGeom prst="rect">
              <a:avLst/>
            </a:prstGeom>
            <a:solidFill>
              <a:srgbClr val="736796"/>
            </a:solidFill>
            <a:ln>
              <a:solidFill>
                <a:srgbClr val="7367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solidFill>
                  <a:srgbClr val="0070C0"/>
                </a:solidFill>
              </a:endParaRPr>
            </a:p>
          </p:txBody>
        </p:sp>
      </p:grpSp>
      <p:sp>
        <p:nvSpPr>
          <p:cNvPr id="18" name="object 36">
            <a:extLst>
              <a:ext uri="{FF2B5EF4-FFF2-40B4-BE49-F238E27FC236}">
                <a16:creationId xmlns:a16="http://schemas.microsoft.com/office/drawing/2014/main" id="{F9093397-633A-F3E9-E8BF-73F71532FFD7}"/>
              </a:ext>
            </a:extLst>
          </p:cNvPr>
          <p:cNvSpPr>
            <a:spLocks/>
          </p:cNvSpPr>
          <p:nvPr/>
        </p:nvSpPr>
        <p:spPr bwMode="auto">
          <a:xfrm>
            <a:off x="667539" y="237569"/>
            <a:ext cx="9076404" cy="871000"/>
          </a:xfrm>
          <a:custGeom>
            <a:avLst/>
            <a:gdLst>
              <a:gd name="T0" fmla="*/ 6730492 w 6731000"/>
              <a:gd name="T1" fmla="*/ 0 h 701675"/>
              <a:gd name="T2" fmla="*/ 259892 w 6731000"/>
              <a:gd name="T3" fmla="*/ 0 h 701675"/>
              <a:gd name="T4" fmla="*/ 0 w 6731000"/>
              <a:gd name="T5" fmla="*/ 701268 h 701675"/>
              <a:gd name="T6" fmla="*/ 6301651 w 6731000"/>
              <a:gd name="T7" fmla="*/ 701268 h 701675"/>
              <a:gd name="T8" fmla="*/ 6730492 w 6731000"/>
              <a:gd name="T9" fmla="*/ 0 h 701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31000" h="701675">
                <a:moveTo>
                  <a:pt x="6730492" y="0"/>
                </a:moveTo>
                <a:lnTo>
                  <a:pt x="259892" y="0"/>
                </a:lnTo>
                <a:lnTo>
                  <a:pt x="0" y="701268"/>
                </a:lnTo>
                <a:lnTo>
                  <a:pt x="6301651" y="701268"/>
                </a:lnTo>
                <a:lnTo>
                  <a:pt x="6730492" y="0"/>
                </a:lnTo>
                <a:close/>
              </a:path>
            </a:pathLst>
          </a:custGeom>
          <a:noFill/>
          <a:ln>
            <a:noFill/>
          </a:ln>
        </p:spPr>
        <p:txBody>
          <a:bodyPr lIns="0" tIns="0" rIns="0" bIns="0" anchor="ctr"/>
          <a:lstStyle/>
          <a:p>
            <a:pPr marL="0" lvl="1"/>
            <a:r>
              <a:rPr lang="en-US" sz="3200" b="1" dirty="0">
                <a:latin typeface="Bahnschrift" panose="020B0502040204020203" pitchFamily="34" charset="0"/>
                <a:ea typeface="+mj-ea"/>
                <a:cs typeface="+mj-cs"/>
              </a:rPr>
              <a:t>GLOBAL GROWTH IS SLOWING DOWN </a:t>
            </a:r>
          </a:p>
        </p:txBody>
      </p:sp>
      <p:sp>
        <p:nvSpPr>
          <p:cNvPr id="11" name="TextBox 10">
            <a:extLst>
              <a:ext uri="{FF2B5EF4-FFF2-40B4-BE49-F238E27FC236}">
                <a16:creationId xmlns:a16="http://schemas.microsoft.com/office/drawing/2014/main" id="{91288EBB-BB05-9C84-B246-5D31918C6C99}"/>
              </a:ext>
            </a:extLst>
          </p:cNvPr>
          <p:cNvSpPr txBox="1"/>
          <p:nvPr/>
        </p:nvSpPr>
        <p:spPr>
          <a:xfrm>
            <a:off x="774428" y="6400436"/>
            <a:ext cx="5428456" cy="276999"/>
          </a:xfrm>
          <a:prstGeom prst="rect">
            <a:avLst/>
          </a:prstGeom>
          <a:noFill/>
        </p:spPr>
        <p:txBody>
          <a:bodyPr wrap="square" rtlCol="0">
            <a:spAutoFit/>
          </a:bodyPr>
          <a:lstStyle/>
          <a:p>
            <a:r>
              <a:rPr lang="en-US" sz="1200" dirty="0"/>
              <a:t>Source: IMF World Economic Outlook, January 2024 </a:t>
            </a:r>
          </a:p>
        </p:txBody>
      </p:sp>
      <p:graphicFrame>
        <p:nvGraphicFramePr>
          <p:cNvPr id="16" name="Table 15">
            <a:extLst>
              <a:ext uri="{FF2B5EF4-FFF2-40B4-BE49-F238E27FC236}">
                <a16:creationId xmlns:a16="http://schemas.microsoft.com/office/drawing/2014/main" id="{918577B9-44C6-3F96-BB8D-6A06C9FF6F46}"/>
              </a:ext>
            </a:extLst>
          </p:cNvPr>
          <p:cNvGraphicFramePr>
            <a:graphicFrameLocks noGrp="1"/>
          </p:cNvGraphicFramePr>
          <p:nvPr>
            <p:extLst>
              <p:ext uri="{D42A27DB-BD31-4B8C-83A1-F6EECF244321}">
                <p14:modId xmlns:p14="http://schemas.microsoft.com/office/powerpoint/2010/main" val="3740845163"/>
              </p:ext>
            </p:extLst>
          </p:nvPr>
        </p:nvGraphicFramePr>
        <p:xfrm>
          <a:off x="866568" y="1343594"/>
          <a:ext cx="10473813" cy="4866138"/>
        </p:xfrm>
        <a:graphic>
          <a:graphicData uri="http://schemas.openxmlformats.org/drawingml/2006/table">
            <a:tbl>
              <a:tblPr>
                <a:effectLst>
                  <a:outerShdw blurRad="241300" dist="38100" dir="5400000" sx="102000" sy="102000" algn="t" rotWithShape="0">
                    <a:prstClr val="black">
                      <a:alpha val="40000"/>
                    </a:prstClr>
                  </a:outerShdw>
                </a:effectLst>
                <a:tableStyleId>{5C22544A-7EE6-4342-B048-85BDC9FD1C3A}</a:tableStyleId>
              </a:tblPr>
              <a:tblGrid>
                <a:gridCol w="4850056">
                  <a:extLst>
                    <a:ext uri="{9D8B030D-6E8A-4147-A177-3AD203B41FA5}">
                      <a16:colId xmlns:a16="http://schemas.microsoft.com/office/drawing/2014/main" val="1767515784"/>
                    </a:ext>
                  </a:extLst>
                </a:gridCol>
                <a:gridCol w="1876299">
                  <a:extLst>
                    <a:ext uri="{9D8B030D-6E8A-4147-A177-3AD203B41FA5}">
                      <a16:colId xmlns:a16="http://schemas.microsoft.com/office/drawing/2014/main" val="2359162861"/>
                    </a:ext>
                  </a:extLst>
                </a:gridCol>
                <a:gridCol w="1894001">
                  <a:extLst>
                    <a:ext uri="{9D8B030D-6E8A-4147-A177-3AD203B41FA5}">
                      <a16:colId xmlns:a16="http://schemas.microsoft.com/office/drawing/2014/main" val="20003"/>
                    </a:ext>
                  </a:extLst>
                </a:gridCol>
                <a:gridCol w="1853457">
                  <a:extLst>
                    <a:ext uri="{9D8B030D-6E8A-4147-A177-3AD203B41FA5}">
                      <a16:colId xmlns:a16="http://schemas.microsoft.com/office/drawing/2014/main" val="20005"/>
                    </a:ext>
                  </a:extLst>
                </a:gridCol>
              </a:tblGrid>
              <a:tr h="440223">
                <a:tc rowSpan="2">
                  <a:txBody>
                    <a:bodyPr/>
                    <a:lstStyle/>
                    <a:p>
                      <a:pPr algn="ctr" fontAlgn="b"/>
                      <a:r>
                        <a:rPr lang="en-IN" sz="1800" b="1" u="none" strike="noStrike" dirty="0">
                          <a:solidFill>
                            <a:schemeClr val="bg1"/>
                          </a:solidFill>
                          <a:effectLst/>
                          <a:latin typeface="Arial "/>
                        </a:rPr>
                        <a:t>Country/Region</a:t>
                      </a:r>
                      <a:endParaRPr lang="en-IN" sz="1800" b="1" i="0" u="none" strike="noStrike" dirty="0">
                        <a:solidFill>
                          <a:schemeClr val="bg1"/>
                        </a:solidFill>
                        <a:effectLst/>
                        <a:latin typeface="Arial "/>
                      </a:endParaRPr>
                    </a:p>
                  </a:txBody>
                  <a:tcPr marL="9525" marR="9525" marT="9525" marB="0" anchor="ctr">
                    <a:solidFill>
                      <a:srgbClr val="002060"/>
                    </a:solidFill>
                  </a:tcPr>
                </a:tc>
                <a:tc rowSpan="2">
                  <a:txBody>
                    <a:bodyPr/>
                    <a:lstStyle/>
                    <a:p>
                      <a:pPr algn="ctr" fontAlgn="b"/>
                      <a:r>
                        <a:rPr lang="en-IN" sz="1800" b="1" u="none" strike="noStrike" dirty="0">
                          <a:solidFill>
                            <a:schemeClr val="bg1"/>
                          </a:solidFill>
                          <a:effectLst/>
                          <a:latin typeface="Arial "/>
                        </a:rPr>
                        <a:t>2023</a:t>
                      </a:r>
                      <a:endParaRPr lang="en-IN" sz="1800" b="1" i="0" u="none" strike="noStrike" dirty="0">
                        <a:solidFill>
                          <a:schemeClr val="bg1"/>
                        </a:solidFill>
                        <a:effectLst/>
                        <a:latin typeface="Arial "/>
                      </a:endParaRPr>
                    </a:p>
                  </a:txBody>
                  <a:tcPr marL="9525" marR="9525" marT="9525" marB="0" anchor="ctr">
                    <a:solidFill>
                      <a:srgbClr val="002060"/>
                    </a:solidFill>
                  </a:tcPr>
                </a:tc>
                <a:tc>
                  <a:txBody>
                    <a:bodyPr/>
                    <a:lstStyle/>
                    <a:p>
                      <a:pPr algn="ctr" fontAlgn="b"/>
                      <a:r>
                        <a:rPr lang="en-IN" sz="1800" b="1" i="0" u="none" strike="noStrike" dirty="0">
                          <a:solidFill>
                            <a:schemeClr val="bg1"/>
                          </a:solidFill>
                          <a:effectLst/>
                          <a:latin typeface="Arial "/>
                        </a:rPr>
                        <a:t>2024</a:t>
                      </a:r>
                    </a:p>
                  </a:txBody>
                  <a:tcPr marL="9525" marR="9525" marT="9525" marB="0" anchor="ctr">
                    <a:solidFill>
                      <a:srgbClr val="002060"/>
                    </a:solidFill>
                  </a:tcPr>
                </a:tc>
                <a:tc>
                  <a:txBody>
                    <a:bodyPr/>
                    <a:lstStyle/>
                    <a:p>
                      <a:pPr algn="ctr" fontAlgn="b"/>
                      <a:r>
                        <a:rPr lang="en-IN" sz="1800" b="1" i="0" u="none" strike="noStrike" dirty="0">
                          <a:solidFill>
                            <a:schemeClr val="bg1"/>
                          </a:solidFill>
                          <a:effectLst/>
                          <a:latin typeface="Arial "/>
                        </a:rPr>
                        <a:t>2025</a:t>
                      </a:r>
                    </a:p>
                  </a:txBody>
                  <a:tcPr marL="9525" marR="9525" marT="9525" marB="0" anchor="ctr">
                    <a:solidFill>
                      <a:srgbClr val="002060"/>
                    </a:solidFill>
                  </a:tcPr>
                </a:tc>
                <a:extLst>
                  <a:ext uri="{0D108BD9-81ED-4DB2-BD59-A6C34878D82A}">
                    <a16:rowId xmlns:a16="http://schemas.microsoft.com/office/drawing/2014/main" val="1410647236"/>
                  </a:ext>
                </a:extLst>
              </a:tr>
              <a:tr h="440223">
                <a:tc vMerge="1">
                  <a:txBody>
                    <a:bodyPr/>
                    <a:lstStyle/>
                    <a:p>
                      <a:pPr algn="ctr" fontAlgn="b"/>
                      <a:endParaRPr lang="en-IN" sz="1800" b="1" i="0" u="none" strike="noStrike" dirty="0">
                        <a:solidFill>
                          <a:schemeClr val="bg1"/>
                        </a:solidFill>
                        <a:effectLst/>
                        <a:latin typeface="Calibri" panose="020F0502020204030204" pitchFamily="34" charset="0"/>
                      </a:endParaRPr>
                    </a:p>
                  </a:txBody>
                  <a:tcPr marL="9525" marR="9525" marT="9525" marB="0" anchor="ctr">
                    <a:solidFill>
                      <a:srgbClr val="002060"/>
                    </a:solidFill>
                  </a:tcPr>
                </a:tc>
                <a:tc vMerge="1">
                  <a:txBody>
                    <a:bodyPr/>
                    <a:lstStyle/>
                    <a:p>
                      <a:pPr algn="ctr" fontAlgn="b"/>
                      <a:endParaRPr lang="en-IN" sz="1800" b="1" i="0" u="none" strike="noStrike" dirty="0">
                        <a:solidFill>
                          <a:schemeClr val="bg1"/>
                        </a:solidFill>
                        <a:effectLst/>
                        <a:latin typeface="Calibri" panose="020F0502020204030204" pitchFamily="34" charset="0"/>
                      </a:endParaRPr>
                    </a:p>
                  </a:txBody>
                  <a:tcPr marL="9525" marR="9525" marT="9525" marB="0" anchor="ctr">
                    <a:solidFill>
                      <a:srgbClr val="002060"/>
                    </a:solidFill>
                  </a:tcPr>
                </a:tc>
                <a:tc>
                  <a:txBody>
                    <a:bodyPr/>
                    <a:lstStyle/>
                    <a:p>
                      <a:pPr algn="ctr" fontAlgn="b"/>
                      <a:r>
                        <a:rPr lang="en-US" sz="1800" b="1" i="0" u="none" strike="noStrike" dirty="0">
                          <a:solidFill>
                            <a:schemeClr val="bg1"/>
                          </a:solidFill>
                          <a:effectLst/>
                          <a:latin typeface="Arial "/>
                        </a:rPr>
                        <a:t>(Forecast)</a:t>
                      </a:r>
                      <a:endParaRPr lang="en-IN" sz="1800" b="1" i="0" u="none" strike="noStrike" dirty="0">
                        <a:solidFill>
                          <a:schemeClr val="bg1"/>
                        </a:solidFill>
                        <a:effectLst/>
                        <a:latin typeface="Arial "/>
                      </a:endParaRPr>
                    </a:p>
                  </a:txBody>
                  <a:tcPr marL="9525" marR="9525" marT="9525" marB="0" anchor="ctr">
                    <a:solidFill>
                      <a:srgbClr val="002060"/>
                    </a:solidFill>
                  </a:tcPr>
                </a:tc>
                <a:tc>
                  <a:txBody>
                    <a:bodyPr/>
                    <a:lstStyle/>
                    <a:p>
                      <a:pPr algn="ctr" fontAlgn="b"/>
                      <a:r>
                        <a:rPr lang="en-US" sz="1800" b="1" i="0" u="none" strike="noStrike" dirty="0">
                          <a:solidFill>
                            <a:schemeClr val="bg1"/>
                          </a:solidFill>
                          <a:effectLst/>
                          <a:latin typeface="Arial "/>
                        </a:rPr>
                        <a:t>(Forecast)</a:t>
                      </a:r>
                      <a:endParaRPr lang="en-IN" sz="1800" b="1" i="0" u="none" strike="noStrike" dirty="0">
                        <a:solidFill>
                          <a:schemeClr val="bg1"/>
                        </a:solidFill>
                        <a:effectLst/>
                        <a:latin typeface="Arial "/>
                      </a:endParaRPr>
                    </a:p>
                  </a:txBody>
                  <a:tcPr marL="9525" marR="9525" marT="9525" marB="0" anchor="ctr">
                    <a:solidFill>
                      <a:srgbClr val="002060"/>
                    </a:solidFill>
                  </a:tcPr>
                </a:tc>
                <a:extLst>
                  <a:ext uri="{0D108BD9-81ED-4DB2-BD59-A6C34878D82A}">
                    <a16:rowId xmlns:a16="http://schemas.microsoft.com/office/drawing/2014/main" val="2350143080"/>
                  </a:ext>
                </a:extLst>
              </a:tr>
              <a:tr h="440223">
                <a:tc>
                  <a:txBody>
                    <a:bodyPr/>
                    <a:lstStyle/>
                    <a:p>
                      <a:pPr algn="ctr" fontAlgn="b"/>
                      <a:r>
                        <a:rPr lang="en-US" sz="1800" b="0" i="0" u="none" strike="noStrike" dirty="0">
                          <a:solidFill>
                            <a:srgbClr val="000000"/>
                          </a:solidFill>
                          <a:effectLst/>
                          <a:latin typeface="Arial "/>
                        </a:rPr>
                        <a:t>Advanced Economies </a:t>
                      </a:r>
                      <a:endParaRPr lang="en-IN" sz="1800" b="0" i="0" u="none" strike="noStrike" dirty="0">
                        <a:solidFill>
                          <a:srgbClr val="000000"/>
                        </a:solidFill>
                        <a:effectLst/>
                        <a:latin typeface="Arial "/>
                      </a:endParaRPr>
                    </a:p>
                  </a:txBody>
                  <a:tcPr marL="9525" marR="9525" marT="9525" marB="0" anchor="ctr">
                    <a:solidFill>
                      <a:schemeClr val="accent5">
                        <a:lumMod val="60000"/>
                        <a:lumOff val="40000"/>
                      </a:schemeClr>
                    </a:solidFill>
                  </a:tcPr>
                </a:tc>
                <a:tc>
                  <a:txBody>
                    <a:bodyPr/>
                    <a:lstStyle/>
                    <a:p>
                      <a:pPr algn="ctr" fontAlgn="b"/>
                      <a:r>
                        <a:rPr lang="en-IN" sz="1800" b="0" i="0" u="none" strike="noStrike" dirty="0">
                          <a:solidFill>
                            <a:srgbClr val="000000"/>
                          </a:solidFill>
                          <a:effectLst/>
                          <a:latin typeface="Arial "/>
                        </a:rPr>
                        <a:t>1.6</a:t>
                      </a:r>
                    </a:p>
                  </a:txBody>
                  <a:tcPr marL="9525" marR="9525" marT="9525" marB="0" anchor="ctr">
                    <a:solidFill>
                      <a:schemeClr val="accent5">
                        <a:lumMod val="60000"/>
                        <a:lumOff val="40000"/>
                      </a:schemeClr>
                    </a:solidFill>
                  </a:tcPr>
                </a:tc>
                <a:tc>
                  <a:txBody>
                    <a:bodyPr/>
                    <a:lstStyle/>
                    <a:p>
                      <a:pPr algn="ctr" fontAlgn="b"/>
                      <a:r>
                        <a:rPr lang="en-IN" sz="1800" b="0" i="0" u="none" strike="noStrike" dirty="0">
                          <a:solidFill>
                            <a:srgbClr val="000000"/>
                          </a:solidFill>
                          <a:effectLst/>
                          <a:latin typeface="Arial "/>
                        </a:rPr>
                        <a:t>1.5</a:t>
                      </a:r>
                    </a:p>
                  </a:txBody>
                  <a:tcPr marL="9525" marR="9525" marT="9525" marB="0" anchor="ctr">
                    <a:solidFill>
                      <a:schemeClr val="accent5">
                        <a:lumMod val="60000"/>
                        <a:lumOff val="40000"/>
                      </a:schemeClr>
                    </a:solidFill>
                  </a:tcPr>
                </a:tc>
                <a:tc>
                  <a:txBody>
                    <a:bodyPr/>
                    <a:lstStyle/>
                    <a:p>
                      <a:pPr algn="ctr" fontAlgn="b"/>
                      <a:r>
                        <a:rPr lang="en-IN" sz="1800" b="0" i="0" u="none" strike="noStrike" dirty="0">
                          <a:solidFill>
                            <a:srgbClr val="000000"/>
                          </a:solidFill>
                          <a:effectLst/>
                          <a:latin typeface="Arial "/>
                        </a:rPr>
                        <a:t>1.8</a:t>
                      </a:r>
                    </a:p>
                  </a:txBody>
                  <a:tcPr marL="9525" marR="9525" marT="9525" marB="0" anchor="ctr">
                    <a:solidFill>
                      <a:schemeClr val="accent5">
                        <a:lumMod val="60000"/>
                        <a:lumOff val="40000"/>
                      </a:schemeClr>
                    </a:solidFill>
                  </a:tcPr>
                </a:tc>
                <a:extLst>
                  <a:ext uri="{0D108BD9-81ED-4DB2-BD59-A6C34878D82A}">
                    <a16:rowId xmlns:a16="http://schemas.microsoft.com/office/drawing/2014/main" val="1346399850"/>
                  </a:ext>
                </a:extLst>
              </a:tr>
              <a:tr h="440223">
                <a:tc>
                  <a:txBody>
                    <a:bodyPr/>
                    <a:lstStyle/>
                    <a:p>
                      <a:pPr algn="ctr" fontAlgn="b"/>
                      <a:r>
                        <a:rPr lang="en-US" sz="1800" b="0" i="0" u="none" strike="noStrike" dirty="0">
                          <a:solidFill>
                            <a:srgbClr val="000000"/>
                          </a:solidFill>
                          <a:effectLst/>
                          <a:latin typeface="Arial "/>
                        </a:rPr>
                        <a:t>United States</a:t>
                      </a:r>
                      <a:endParaRPr lang="en-IN" sz="1800" b="0" i="0" u="none" strike="noStrike" dirty="0">
                        <a:solidFill>
                          <a:srgbClr val="000000"/>
                        </a:solidFill>
                        <a:effectLst/>
                        <a:latin typeface="Arial "/>
                      </a:endParaRPr>
                    </a:p>
                  </a:txBody>
                  <a:tcPr marL="9525" marR="9525" marT="9525" marB="0" anchor="ctr">
                    <a:solidFill>
                      <a:schemeClr val="accent5">
                        <a:lumMod val="20000"/>
                        <a:lumOff val="80000"/>
                      </a:schemeClr>
                    </a:solidFill>
                  </a:tcPr>
                </a:tc>
                <a:tc>
                  <a:txBody>
                    <a:bodyPr/>
                    <a:lstStyle/>
                    <a:p>
                      <a:pPr algn="ctr" fontAlgn="b"/>
                      <a:r>
                        <a:rPr lang="en-IN" sz="1800" b="0" i="0" u="none" strike="noStrike" dirty="0">
                          <a:solidFill>
                            <a:srgbClr val="000000"/>
                          </a:solidFill>
                          <a:effectLst/>
                          <a:latin typeface="Arial "/>
                        </a:rPr>
                        <a:t>2.5</a:t>
                      </a:r>
                    </a:p>
                  </a:txBody>
                  <a:tcPr marL="9525" marR="9525" marT="9525" marB="0" anchor="ctr">
                    <a:solidFill>
                      <a:schemeClr val="accent5">
                        <a:lumMod val="20000"/>
                        <a:lumOff val="80000"/>
                      </a:schemeClr>
                    </a:solidFill>
                  </a:tcPr>
                </a:tc>
                <a:tc>
                  <a:txBody>
                    <a:bodyPr/>
                    <a:lstStyle/>
                    <a:p>
                      <a:pPr algn="ctr" fontAlgn="b"/>
                      <a:r>
                        <a:rPr lang="en-IN" sz="1800" b="0" i="0" u="none" strike="noStrike" dirty="0">
                          <a:solidFill>
                            <a:srgbClr val="000000"/>
                          </a:solidFill>
                          <a:effectLst/>
                          <a:latin typeface="Arial "/>
                        </a:rPr>
                        <a:t>2.1</a:t>
                      </a:r>
                    </a:p>
                  </a:txBody>
                  <a:tcPr marL="9525" marR="9525" marT="9525" marB="0" anchor="ctr">
                    <a:solidFill>
                      <a:schemeClr val="accent5">
                        <a:lumMod val="20000"/>
                        <a:lumOff val="80000"/>
                      </a:schemeClr>
                    </a:solidFill>
                  </a:tcPr>
                </a:tc>
                <a:tc>
                  <a:txBody>
                    <a:bodyPr/>
                    <a:lstStyle/>
                    <a:p>
                      <a:pPr algn="ctr" fontAlgn="b"/>
                      <a:r>
                        <a:rPr lang="en-IN" sz="1800" b="0" i="0" u="none" strike="noStrike" dirty="0">
                          <a:solidFill>
                            <a:srgbClr val="000000"/>
                          </a:solidFill>
                          <a:effectLst/>
                          <a:latin typeface="Arial "/>
                        </a:rPr>
                        <a:t>1.7</a:t>
                      </a:r>
                    </a:p>
                  </a:txBody>
                  <a:tcPr marL="9525" marR="9525" marT="9525" marB="0" anchor="ctr">
                    <a:solidFill>
                      <a:schemeClr val="accent5">
                        <a:lumMod val="20000"/>
                        <a:lumOff val="80000"/>
                      </a:schemeClr>
                    </a:solidFill>
                  </a:tcPr>
                </a:tc>
                <a:extLst>
                  <a:ext uri="{0D108BD9-81ED-4DB2-BD59-A6C34878D82A}">
                    <a16:rowId xmlns:a16="http://schemas.microsoft.com/office/drawing/2014/main" val="4155353584"/>
                  </a:ext>
                </a:extLst>
              </a:tr>
              <a:tr h="463908">
                <a:tc>
                  <a:txBody>
                    <a:bodyPr/>
                    <a:lstStyle/>
                    <a:p>
                      <a:pPr algn="ctr" fontAlgn="b"/>
                      <a:r>
                        <a:rPr lang="en-US" sz="1800" b="0" i="0" u="none" strike="noStrike" dirty="0">
                          <a:solidFill>
                            <a:srgbClr val="000000"/>
                          </a:solidFill>
                          <a:effectLst/>
                          <a:latin typeface="Arial "/>
                        </a:rPr>
                        <a:t>Euro Area</a:t>
                      </a:r>
                      <a:endParaRPr lang="en-IN" sz="1800" b="0" i="0" u="none" strike="noStrike" dirty="0">
                        <a:solidFill>
                          <a:srgbClr val="000000"/>
                        </a:solidFill>
                        <a:effectLst/>
                        <a:latin typeface="Arial "/>
                      </a:endParaRPr>
                    </a:p>
                  </a:txBody>
                  <a:tcPr marL="9525" marR="9525" marT="9525" marB="0" anchor="ctr">
                    <a:solidFill>
                      <a:schemeClr val="accent5">
                        <a:lumMod val="60000"/>
                        <a:lumOff val="40000"/>
                      </a:schemeClr>
                    </a:solidFill>
                  </a:tcPr>
                </a:tc>
                <a:tc>
                  <a:txBody>
                    <a:bodyPr/>
                    <a:lstStyle/>
                    <a:p>
                      <a:pPr algn="ctr" fontAlgn="b"/>
                      <a:r>
                        <a:rPr lang="en-IN" sz="1800" b="0" i="0" u="none" strike="noStrike" dirty="0">
                          <a:solidFill>
                            <a:srgbClr val="000000"/>
                          </a:solidFill>
                          <a:effectLst/>
                          <a:latin typeface="Arial "/>
                        </a:rPr>
                        <a:t>0.5</a:t>
                      </a:r>
                    </a:p>
                  </a:txBody>
                  <a:tcPr marL="9525" marR="9525" marT="9525" marB="0" anchor="ctr">
                    <a:solidFill>
                      <a:schemeClr val="accent5">
                        <a:lumMod val="60000"/>
                        <a:lumOff val="40000"/>
                      </a:schemeClr>
                    </a:solidFill>
                  </a:tcPr>
                </a:tc>
                <a:tc>
                  <a:txBody>
                    <a:bodyPr/>
                    <a:lstStyle/>
                    <a:p>
                      <a:pPr algn="ctr" fontAlgn="b"/>
                      <a:r>
                        <a:rPr lang="en-IN" sz="1800" b="0" i="0" u="none" strike="noStrike" dirty="0">
                          <a:solidFill>
                            <a:srgbClr val="000000"/>
                          </a:solidFill>
                          <a:effectLst/>
                          <a:latin typeface="Arial "/>
                        </a:rPr>
                        <a:t>0.9</a:t>
                      </a:r>
                    </a:p>
                  </a:txBody>
                  <a:tcPr marL="9525" marR="9525" marT="9525" marB="0" anchor="ctr">
                    <a:solidFill>
                      <a:schemeClr val="accent5">
                        <a:lumMod val="60000"/>
                        <a:lumOff val="40000"/>
                      </a:schemeClr>
                    </a:solidFill>
                  </a:tcPr>
                </a:tc>
                <a:tc>
                  <a:txBody>
                    <a:bodyPr/>
                    <a:lstStyle/>
                    <a:p>
                      <a:pPr algn="ctr" fontAlgn="b"/>
                      <a:r>
                        <a:rPr lang="en-IN" sz="1800" b="0" i="0" u="none" strike="noStrike" dirty="0">
                          <a:solidFill>
                            <a:srgbClr val="000000"/>
                          </a:solidFill>
                          <a:effectLst/>
                          <a:latin typeface="Arial "/>
                        </a:rPr>
                        <a:t>1.7</a:t>
                      </a:r>
                    </a:p>
                  </a:txBody>
                  <a:tcPr marL="9525" marR="9525" marT="9525" marB="0" anchor="ctr">
                    <a:solidFill>
                      <a:schemeClr val="accent5">
                        <a:lumMod val="60000"/>
                        <a:lumOff val="40000"/>
                      </a:schemeClr>
                    </a:solidFill>
                  </a:tcPr>
                </a:tc>
                <a:extLst>
                  <a:ext uri="{0D108BD9-81ED-4DB2-BD59-A6C34878D82A}">
                    <a16:rowId xmlns:a16="http://schemas.microsoft.com/office/drawing/2014/main" val="910078575"/>
                  </a:ext>
                </a:extLst>
              </a:tr>
              <a:tr h="440223">
                <a:tc>
                  <a:txBody>
                    <a:bodyPr/>
                    <a:lstStyle/>
                    <a:p>
                      <a:pPr algn="ctr" fontAlgn="b"/>
                      <a:r>
                        <a:rPr lang="en-US" sz="1800" b="0" i="0" u="none" strike="noStrike" dirty="0">
                          <a:solidFill>
                            <a:srgbClr val="000000"/>
                          </a:solidFill>
                          <a:effectLst/>
                          <a:latin typeface="Arial "/>
                        </a:rPr>
                        <a:t>Japan </a:t>
                      </a:r>
                      <a:endParaRPr lang="en-IN" sz="1800" b="0" i="0" u="none" strike="noStrike" dirty="0">
                        <a:solidFill>
                          <a:srgbClr val="000000"/>
                        </a:solidFill>
                        <a:effectLst/>
                        <a:latin typeface="Arial "/>
                      </a:endParaRPr>
                    </a:p>
                  </a:txBody>
                  <a:tcPr marL="9525" marR="9525" marT="9525" marB="0" anchor="ctr">
                    <a:solidFill>
                      <a:schemeClr val="accent5">
                        <a:lumMod val="20000"/>
                        <a:lumOff val="80000"/>
                      </a:schemeClr>
                    </a:solidFill>
                  </a:tcPr>
                </a:tc>
                <a:tc>
                  <a:txBody>
                    <a:bodyPr/>
                    <a:lstStyle/>
                    <a:p>
                      <a:pPr algn="ctr" fontAlgn="b"/>
                      <a:r>
                        <a:rPr lang="en-IN" sz="1800" b="0" i="0" u="none" strike="noStrike" dirty="0">
                          <a:solidFill>
                            <a:srgbClr val="000000"/>
                          </a:solidFill>
                          <a:effectLst/>
                          <a:latin typeface="Arial "/>
                        </a:rPr>
                        <a:t>1.9</a:t>
                      </a:r>
                    </a:p>
                  </a:txBody>
                  <a:tcPr marL="9525" marR="9525" marT="9525" marB="0" anchor="ctr">
                    <a:solidFill>
                      <a:schemeClr val="accent5">
                        <a:lumMod val="20000"/>
                        <a:lumOff val="80000"/>
                      </a:schemeClr>
                    </a:solidFill>
                  </a:tcPr>
                </a:tc>
                <a:tc>
                  <a:txBody>
                    <a:bodyPr/>
                    <a:lstStyle/>
                    <a:p>
                      <a:pPr algn="ctr" fontAlgn="b"/>
                      <a:r>
                        <a:rPr lang="en-IN" sz="1800" b="0" i="0" u="none" strike="noStrike" dirty="0">
                          <a:solidFill>
                            <a:srgbClr val="000000"/>
                          </a:solidFill>
                          <a:effectLst/>
                          <a:latin typeface="Arial "/>
                        </a:rPr>
                        <a:t>0.9</a:t>
                      </a:r>
                    </a:p>
                  </a:txBody>
                  <a:tcPr marL="9525" marR="9525" marT="9525" marB="0" anchor="ctr">
                    <a:solidFill>
                      <a:schemeClr val="accent5">
                        <a:lumMod val="20000"/>
                        <a:lumOff val="80000"/>
                      </a:schemeClr>
                    </a:solidFill>
                  </a:tcPr>
                </a:tc>
                <a:tc>
                  <a:txBody>
                    <a:bodyPr/>
                    <a:lstStyle/>
                    <a:p>
                      <a:pPr algn="ctr" fontAlgn="b"/>
                      <a:r>
                        <a:rPr lang="en-IN" sz="1800" b="0" i="0" u="none" strike="noStrike" dirty="0">
                          <a:solidFill>
                            <a:srgbClr val="000000"/>
                          </a:solidFill>
                          <a:effectLst/>
                          <a:latin typeface="Arial "/>
                        </a:rPr>
                        <a:t>0.8</a:t>
                      </a:r>
                    </a:p>
                  </a:txBody>
                  <a:tcPr marL="9525" marR="9525" marT="9525" marB="0" anchor="ctr">
                    <a:solidFill>
                      <a:schemeClr val="accent5">
                        <a:lumMod val="20000"/>
                        <a:lumOff val="80000"/>
                      </a:schemeClr>
                    </a:solidFill>
                  </a:tcPr>
                </a:tc>
                <a:extLst>
                  <a:ext uri="{0D108BD9-81ED-4DB2-BD59-A6C34878D82A}">
                    <a16:rowId xmlns:a16="http://schemas.microsoft.com/office/drawing/2014/main" val="2913817618"/>
                  </a:ext>
                </a:extLst>
              </a:tr>
              <a:tr h="440223">
                <a:tc>
                  <a:txBody>
                    <a:bodyPr/>
                    <a:lstStyle/>
                    <a:p>
                      <a:pPr algn="ctr" fontAlgn="b"/>
                      <a:r>
                        <a:rPr lang="en-US" sz="1800" b="0" i="0" u="none" strike="noStrike" dirty="0">
                          <a:solidFill>
                            <a:srgbClr val="000000"/>
                          </a:solidFill>
                          <a:effectLst/>
                          <a:latin typeface="Arial "/>
                        </a:rPr>
                        <a:t>Emerging and Developing Economies</a:t>
                      </a:r>
                      <a:endParaRPr lang="en-IN" sz="1800" b="0" i="0" u="none" strike="noStrike" dirty="0">
                        <a:solidFill>
                          <a:srgbClr val="000000"/>
                        </a:solidFill>
                        <a:effectLst/>
                        <a:latin typeface="Arial "/>
                      </a:endParaRPr>
                    </a:p>
                  </a:txBody>
                  <a:tcPr marL="9525" marR="9525" marT="9525" marB="0" anchor="ctr">
                    <a:solidFill>
                      <a:schemeClr val="accent5">
                        <a:lumMod val="60000"/>
                        <a:lumOff val="40000"/>
                      </a:schemeClr>
                    </a:solidFill>
                  </a:tcPr>
                </a:tc>
                <a:tc>
                  <a:txBody>
                    <a:bodyPr/>
                    <a:lstStyle/>
                    <a:p>
                      <a:pPr algn="ctr" fontAlgn="b"/>
                      <a:r>
                        <a:rPr lang="en-IN" sz="1800" b="0" i="0" u="none" strike="noStrike" dirty="0">
                          <a:solidFill>
                            <a:srgbClr val="000000"/>
                          </a:solidFill>
                          <a:effectLst/>
                          <a:latin typeface="Arial "/>
                        </a:rPr>
                        <a:t>4.1</a:t>
                      </a:r>
                    </a:p>
                  </a:txBody>
                  <a:tcPr marL="9525" marR="9525" marT="9525" marB="0" anchor="ctr">
                    <a:solidFill>
                      <a:schemeClr val="accent5">
                        <a:lumMod val="60000"/>
                        <a:lumOff val="40000"/>
                      </a:schemeClr>
                    </a:solidFill>
                  </a:tcPr>
                </a:tc>
                <a:tc>
                  <a:txBody>
                    <a:bodyPr/>
                    <a:lstStyle/>
                    <a:p>
                      <a:pPr algn="ctr" fontAlgn="b"/>
                      <a:r>
                        <a:rPr lang="en-IN" sz="1800" b="0" i="0" u="none" strike="noStrike" dirty="0">
                          <a:solidFill>
                            <a:srgbClr val="000000"/>
                          </a:solidFill>
                          <a:effectLst/>
                          <a:latin typeface="Arial "/>
                        </a:rPr>
                        <a:t>4.1</a:t>
                      </a:r>
                    </a:p>
                  </a:txBody>
                  <a:tcPr marL="9525" marR="9525" marT="9525" marB="0" anchor="ctr">
                    <a:solidFill>
                      <a:schemeClr val="accent5">
                        <a:lumMod val="60000"/>
                        <a:lumOff val="40000"/>
                      </a:schemeClr>
                    </a:solidFill>
                  </a:tcPr>
                </a:tc>
                <a:tc>
                  <a:txBody>
                    <a:bodyPr/>
                    <a:lstStyle/>
                    <a:p>
                      <a:pPr algn="ctr" fontAlgn="b"/>
                      <a:r>
                        <a:rPr lang="en-IN" sz="1800" b="0" i="0" u="none" strike="noStrike" dirty="0">
                          <a:solidFill>
                            <a:srgbClr val="000000"/>
                          </a:solidFill>
                          <a:effectLst/>
                          <a:latin typeface="Arial "/>
                        </a:rPr>
                        <a:t>4.2</a:t>
                      </a:r>
                    </a:p>
                  </a:txBody>
                  <a:tcPr marL="9525" marR="9525" marT="9525" marB="0" anchor="ctr">
                    <a:solidFill>
                      <a:schemeClr val="accent5">
                        <a:lumMod val="60000"/>
                        <a:lumOff val="40000"/>
                      </a:schemeClr>
                    </a:solidFill>
                  </a:tcPr>
                </a:tc>
                <a:extLst>
                  <a:ext uri="{0D108BD9-81ED-4DB2-BD59-A6C34878D82A}">
                    <a16:rowId xmlns:a16="http://schemas.microsoft.com/office/drawing/2014/main" val="2933141260"/>
                  </a:ext>
                </a:extLst>
              </a:tr>
              <a:tr h="440223">
                <a:tc>
                  <a:txBody>
                    <a:bodyPr/>
                    <a:lstStyle/>
                    <a:p>
                      <a:pPr algn="ctr" fontAlgn="b"/>
                      <a:r>
                        <a:rPr lang="en-US" sz="1800" b="0" i="0" u="none" strike="noStrike" dirty="0">
                          <a:solidFill>
                            <a:srgbClr val="000000"/>
                          </a:solidFill>
                          <a:effectLst/>
                          <a:latin typeface="Arial "/>
                        </a:rPr>
                        <a:t>Brazil</a:t>
                      </a:r>
                      <a:endParaRPr lang="en-IN" sz="1800" b="0" i="0" u="none" strike="noStrike" dirty="0">
                        <a:solidFill>
                          <a:srgbClr val="000000"/>
                        </a:solidFill>
                        <a:effectLst/>
                        <a:latin typeface="Arial "/>
                      </a:endParaRPr>
                    </a:p>
                  </a:txBody>
                  <a:tcPr marL="9525" marR="9525" marT="9525" marB="0" anchor="ctr">
                    <a:solidFill>
                      <a:schemeClr val="accent5">
                        <a:lumMod val="20000"/>
                        <a:lumOff val="80000"/>
                      </a:schemeClr>
                    </a:solidFill>
                  </a:tcPr>
                </a:tc>
                <a:tc>
                  <a:txBody>
                    <a:bodyPr/>
                    <a:lstStyle/>
                    <a:p>
                      <a:pPr algn="ctr" fontAlgn="b"/>
                      <a:r>
                        <a:rPr lang="en-IN" sz="1800" b="0" i="0" u="none" strike="noStrike" dirty="0">
                          <a:solidFill>
                            <a:srgbClr val="000000"/>
                          </a:solidFill>
                          <a:effectLst/>
                          <a:latin typeface="Arial "/>
                        </a:rPr>
                        <a:t>3.1</a:t>
                      </a:r>
                    </a:p>
                  </a:txBody>
                  <a:tcPr marL="9525" marR="9525" marT="9525" marB="0" anchor="ctr">
                    <a:solidFill>
                      <a:schemeClr val="accent5">
                        <a:lumMod val="20000"/>
                        <a:lumOff val="80000"/>
                      </a:schemeClr>
                    </a:solidFill>
                  </a:tcPr>
                </a:tc>
                <a:tc>
                  <a:txBody>
                    <a:bodyPr/>
                    <a:lstStyle/>
                    <a:p>
                      <a:pPr algn="ctr" fontAlgn="b"/>
                      <a:r>
                        <a:rPr lang="en-IN" sz="1800" b="0" i="0" u="none" strike="noStrike" dirty="0">
                          <a:solidFill>
                            <a:srgbClr val="000000"/>
                          </a:solidFill>
                          <a:effectLst/>
                          <a:latin typeface="Arial "/>
                        </a:rPr>
                        <a:t>1.7</a:t>
                      </a:r>
                    </a:p>
                  </a:txBody>
                  <a:tcPr marL="9525" marR="9525" marT="9525" marB="0" anchor="ctr">
                    <a:solidFill>
                      <a:schemeClr val="accent5">
                        <a:lumMod val="20000"/>
                        <a:lumOff val="80000"/>
                      </a:schemeClr>
                    </a:solidFill>
                  </a:tcPr>
                </a:tc>
                <a:tc>
                  <a:txBody>
                    <a:bodyPr/>
                    <a:lstStyle/>
                    <a:p>
                      <a:pPr algn="ctr" fontAlgn="b"/>
                      <a:r>
                        <a:rPr lang="en-IN" sz="1800" b="0" i="0" u="none" strike="noStrike" dirty="0">
                          <a:solidFill>
                            <a:srgbClr val="000000"/>
                          </a:solidFill>
                          <a:effectLst/>
                          <a:latin typeface="Arial "/>
                        </a:rPr>
                        <a:t>1.9</a:t>
                      </a:r>
                    </a:p>
                  </a:txBody>
                  <a:tcPr marL="9525" marR="9525" marT="9525" marB="0" anchor="ctr">
                    <a:solidFill>
                      <a:schemeClr val="accent5">
                        <a:lumMod val="20000"/>
                        <a:lumOff val="80000"/>
                      </a:schemeClr>
                    </a:solidFill>
                  </a:tcPr>
                </a:tc>
                <a:extLst>
                  <a:ext uri="{0D108BD9-81ED-4DB2-BD59-A6C34878D82A}">
                    <a16:rowId xmlns:a16="http://schemas.microsoft.com/office/drawing/2014/main" val="1968111441"/>
                  </a:ext>
                </a:extLst>
              </a:tr>
              <a:tr h="440223">
                <a:tc>
                  <a:txBody>
                    <a:bodyPr/>
                    <a:lstStyle/>
                    <a:p>
                      <a:pPr algn="ctr" fontAlgn="b"/>
                      <a:r>
                        <a:rPr lang="en-US" sz="1800" b="0" i="0" u="none" strike="noStrike" dirty="0">
                          <a:solidFill>
                            <a:srgbClr val="000000"/>
                          </a:solidFill>
                          <a:effectLst/>
                          <a:latin typeface="Arial "/>
                        </a:rPr>
                        <a:t>China</a:t>
                      </a:r>
                      <a:endParaRPr lang="en-IN" sz="1800" b="0" i="0" u="none" strike="noStrike" dirty="0">
                        <a:solidFill>
                          <a:srgbClr val="000000"/>
                        </a:solidFill>
                        <a:effectLst/>
                        <a:latin typeface="Arial "/>
                      </a:endParaRPr>
                    </a:p>
                  </a:txBody>
                  <a:tcPr marL="9525" marR="9525" marT="9525" marB="0" anchor="ctr">
                    <a:solidFill>
                      <a:schemeClr val="accent5">
                        <a:lumMod val="60000"/>
                        <a:lumOff val="40000"/>
                      </a:schemeClr>
                    </a:solidFill>
                  </a:tcPr>
                </a:tc>
                <a:tc>
                  <a:txBody>
                    <a:bodyPr/>
                    <a:lstStyle/>
                    <a:p>
                      <a:pPr algn="ctr" fontAlgn="b"/>
                      <a:r>
                        <a:rPr lang="en-IN" sz="1800" b="0" i="0" u="none" strike="noStrike" dirty="0">
                          <a:solidFill>
                            <a:srgbClr val="000000"/>
                          </a:solidFill>
                          <a:effectLst/>
                          <a:latin typeface="Arial "/>
                        </a:rPr>
                        <a:t>5.2</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IN" sz="1800" b="0" u="none" strike="noStrike" kern="1200" dirty="0">
                          <a:solidFill>
                            <a:schemeClr val="dk1"/>
                          </a:solidFill>
                          <a:effectLst/>
                          <a:latin typeface="Arial "/>
                          <a:ea typeface="+mn-ea"/>
                          <a:cs typeface="+mn-cs"/>
                        </a:rPr>
                        <a:t>4.6</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IN" sz="1800" b="0" u="none" strike="noStrike" kern="1200" dirty="0">
                          <a:solidFill>
                            <a:schemeClr val="dk1"/>
                          </a:solidFill>
                          <a:effectLst/>
                          <a:latin typeface="Arial "/>
                          <a:ea typeface="+mn-ea"/>
                          <a:cs typeface="+mn-cs"/>
                        </a:rPr>
                        <a:t>4.1</a:t>
                      </a:r>
                    </a:p>
                  </a:txBody>
                  <a:tcPr marL="9525" marR="9525" marT="9525" marB="0" anchor="ctr">
                    <a:solidFill>
                      <a:schemeClr val="accent5">
                        <a:lumMod val="60000"/>
                        <a:lumOff val="40000"/>
                      </a:schemeClr>
                    </a:solidFill>
                  </a:tcPr>
                </a:tc>
                <a:extLst>
                  <a:ext uri="{0D108BD9-81ED-4DB2-BD59-A6C34878D82A}">
                    <a16:rowId xmlns:a16="http://schemas.microsoft.com/office/drawing/2014/main" val="1894258922"/>
                  </a:ext>
                </a:extLst>
              </a:tr>
              <a:tr h="440223">
                <a:tc>
                  <a:txBody>
                    <a:bodyPr/>
                    <a:lstStyle/>
                    <a:p>
                      <a:pPr algn="ctr" fontAlgn="b"/>
                      <a:r>
                        <a:rPr lang="en-US" sz="1800" b="1" i="0" u="none" strike="noStrike" dirty="0">
                          <a:solidFill>
                            <a:srgbClr val="000000"/>
                          </a:solidFill>
                          <a:effectLst/>
                          <a:latin typeface="Arial "/>
                        </a:rPr>
                        <a:t>India </a:t>
                      </a:r>
                      <a:endParaRPr lang="en-IN" sz="1800" b="1" i="0" u="none" strike="noStrike" dirty="0">
                        <a:solidFill>
                          <a:srgbClr val="000000"/>
                        </a:solidFill>
                        <a:effectLst/>
                        <a:latin typeface="Arial "/>
                      </a:endParaRPr>
                    </a:p>
                  </a:txBody>
                  <a:tcPr marL="9525" marR="9525" marT="9525" marB="0" anchor="ctr">
                    <a:solidFill>
                      <a:schemeClr val="accent5">
                        <a:lumMod val="20000"/>
                        <a:lumOff val="80000"/>
                      </a:schemeClr>
                    </a:solidFill>
                  </a:tcPr>
                </a:tc>
                <a:tc>
                  <a:txBody>
                    <a:bodyPr/>
                    <a:lstStyle/>
                    <a:p>
                      <a:pPr algn="ctr" fontAlgn="b"/>
                      <a:r>
                        <a:rPr lang="en-IN" sz="1800" b="1" i="0" u="none" strike="noStrike" dirty="0">
                          <a:solidFill>
                            <a:srgbClr val="000000"/>
                          </a:solidFill>
                          <a:effectLst/>
                          <a:latin typeface="Arial "/>
                        </a:rPr>
                        <a:t>6.7</a:t>
                      </a:r>
                    </a:p>
                  </a:txBody>
                  <a:tcPr marL="9525" marR="9525" marT="9525" marB="0" anchor="ctr">
                    <a:solidFill>
                      <a:schemeClr val="accent5">
                        <a:lumMod val="20000"/>
                        <a:lumOff val="80000"/>
                      </a:schemeClr>
                    </a:solidFill>
                  </a:tcPr>
                </a:tc>
                <a:tc>
                  <a:txBody>
                    <a:bodyPr/>
                    <a:lstStyle/>
                    <a:p>
                      <a:pPr marL="0" algn="ctr" defTabSz="914400" rtl="0" eaLnBrk="1" fontAlgn="b" latinLnBrk="0" hangingPunct="1"/>
                      <a:r>
                        <a:rPr lang="en-IN" sz="1800" b="1" i="0" u="none" strike="noStrike" kern="1200" dirty="0">
                          <a:solidFill>
                            <a:srgbClr val="000000"/>
                          </a:solidFill>
                          <a:effectLst/>
                          <a:latin typeface="Arial "/>
                          <a:ea typeface="+mn-ea"/>
                          <a:cs typeface="+mn-cs"/>
                        </a:rPr>
                        <a:t>6.5</a:t>
                      </a:r>
                    </a:p>
                  </a:txBody>
                  <a:tcPr marL="9525" marR="9525" marT="9525" marB="0" anchor="ctr">
                    <a:solidFill>
                      <a:schemeClr val="accent5">
                        <a:lumMod val="20000"/>
                        <a:lumOff val="80000"/>
                      </a:schemeClr>
                    </a:solidFill>
                  </a:tcPr>
                </a:tc>
                <a:tc>
                  <a:txBody>
                    <a:bodyPr/>
                    <a:lstStyle/>
                    <a:p>
                      <a:pPr marL="0" algn="ctr" defTabSz="914400" rtl="0" eaLnBrk="1" fontAlgn="b" latinLnBrk="0" hangingPunct="1"/>
                      <a:r>
                        <a:rPr lang="en-IN" sz="1800" b="1" i="0" u="none" strike="noStrike" kern="1200" dirty="0">
                          <a:solidFill>
                            <a:srgbClr val="000000"/>
                          </a:solidFill>
                          <a:effectLst/>
                          <a:latin typeface="Arial "/>
                          <a:ea typeface="+mn-ea"/>
                          <a:cs typeface="+mn-cs"/>
                        </a:rPr>
                        <a:t>6.5</a:t>
                      </a:r>
                    </a:p>
                  </a:txBody>
                  <a:tcPr marL="9525" marR="9525" marT="9525" marB="0" anchor="ctr">
                    <a:solidFill>
                      <a:schemeClr val="accent5">
                        <a:lumMod val="20000"/>
                        <a:lumOff val="80000"/>
                      </a:schemeClr>
                    </a:solidFill>
                  </a:tcPr>
                </a:tc>
                <a:extLst>
                  <a:ext uri="{0D108BD9-81ED-4DB2-BD59-A6C34878D82A}">
                    <a16:rowId xmlns:a16="http://schemas.microsoft.com/office/drawing/2014/main" val="132136683"/>
                  </a:ext>
                </a:extLst>
              </a:tr>
              <a:tr h="440223">
                <a:tc>
                  <a:txBody>
                    <a:bodyPr/>
                    <a:lstStyle/>
                    <a:p>
                      <a:pPr algn="ctr" fontAlgn="b"/>
                      <a:r>
                        <a:rPr lang="en-IN" sz="1800" b="1" i="0" u="none" strike="noStrike" dirty="0">
                          <a:solidFill>
                            <a:srgbClr val="000000"/>
                          </a:solidFill>
                          <a:effectLst/>
                          <a:latin typeface="Arial "/>
                        </a:rPr>
                        <a:t>World</a:t>
                      </a:r>
                    </a:p>
                  </a:txBody>
                  <a:tcPr marL="9525" marR="9525" marT="9525" marB="0" anchor="ctr">
                    <a:solidFill>
                      <a:schemeClr val="accent5">
                        <a:lumMod val="60000"/>
                        <a:lumOff val="40000"/>
                      </a:schemeClr>
                    </a:solidFill>
                  </a:tcPr>
                </a:tc>
                <a:tc>
                  <a:txBody>
                    <a:bodyPr/>
                    <a:lstStyle/>
                    <a:p>
                      <a:pPr algn="ctr" fontAlgn="b"/>
                      <a:r>
                        <a:rPr lang="en-IN" sz="1800" b="1" i="0" u="none" strike="noStrike" dirty="0">
                          <a:solidFill>
                            <a:srgbClr val="000000"/>
                          </a:solidFill>
                          <a:effectLst/>
                          <a:latin typeface="Arial "/>
                        </a:rPr>
                        <a:t>3.1</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IN" sz="1800" b="1" i="0" u="none" strike="noStrike" kern="1200" dirty="0">
                          <a:solidFill>
                            <a:srgbClr val="000000"/>
                          </a:solidFill>
                          <a:effectLst/>
                          <a:latin typeface="Arial "/>
                          <a:ea typeface="+mn-ea"/>
                          <a:cs typeface="+mn-cs"/>
                        </a:rPr>
                        <a:t>3.1</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IN" sz="1800" b="1" i="0" u="none" strike="noStrike" kern="1200" dirty="0">
                          <a:solidFill>
                            <a:srgbClr val="000000"/>
                          </a:solidFill>
                          <a:effectLst/>
                          <a:latin typeface="Arial "/>
                          <a:ea typeface="+mn-ea"/>
                          <a:cs typeface="+mn-cs"/>
                        </a:rPr>
                        <a:t>3.2</a:t>
                      </a:r>
                    </a:p>
                  </a:txBody>
                  <a:tcPr marL="9525" marR="9525" marT="9525" marB="0" anchor="ctr">
                    <a:solidFill>
                      <a:schemeClr val="accent5">
                        <a:lumMod val="60000"/>
                        <a:lumOff val="40000"/>
                      </a:schemeClr>
                    </a:solidFill>
                  </a:tcPr>
                </a:tc>
                <a:extLst>
                  <a:ext uri="{0D108BD9-81ED-4DB2-BD59-A6C34878D82A}">
                    <a16:rowId xmlns:a16="http://schemas.microsoft.com/office/drawing/2014/main" val="1588093074"/>
                  </a:ext>
                </a:extLst>
              </a:tr>
            </a:tbl>
          </a:graphicData>
        </a:graphic>
      </p:graphicFrame>
    </p:spTree>
    <p:extLst>
      <p:ext uri="{BB962C8B-B14F-4D97-AF65-F5344CB8AC3E}">
        <p14:creationId xmlns:p14="http://schemas.microsoft.com/office/powerpoint/2010/main" val="1401361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font, logo, symbol&#10;&#10;Description automatically generated">
            <a:extLst>
              <a:ext uri="{FF2B5EF4-FFF2-40B4-BE49-F238E27FC236}">
                <a16:creationId xmlns:a16="http://schemas.microsoft.com/office/drawing/2014/main" id="{C6034325-D267-8A96-7C79-8AAB6782041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9862623" y="496607"/>
            <a:ext cx="2161542" cy="656282"/>
          </a:xfrm>
          <a:prstGeom prst="rect">
            <a:avLst/>
          </a:prstGeom>
        </p:spPr>
      </p:pic>
      <p:grpSp>
        <p:nvGrpSpPr>
          <p:cNvPr id="12" name="Group 11">
            <a:extLst>
              <a:ext uri="{FF2B5EF4-FFF2-40B4-BE49-F238E27FC236}">
                <a16:creationId xmlns:a16="http://schemas.microsoft.com/office/drawing/2014/main" id="{2D3D3BFE-B5D5-13BA-BB74-DAB0BA8CBCE6}"/>
              </a:ext>
            </a:extLst>
          </p:cNvPr>
          <p:cNvGrpSpPr>
            <a:grpSpLocks noGrp="1" noUngrp="1" noRot="1" noMove="1" noResize="1"/>
          </p:cNvGrpSpPr>
          <p:nvPr/>
        </p:nvGrpSpPr>
        <p:grpSpPr>
          <a:xfrm>
            <a:off x="0" y="0"/>
            <a:ext cx="438753" cy="6858000"/>
            <a:chOff x="0" y="0"/>
            <a:chExt cx="438753" cy="6858000"/>
          </a:xfrm>
        </p:grpSpPr>
        <p:sp>
          <p:nvSpPr>
            <p:cNvPr id="3" name="Rectangle 2">
              <a:extLst>
                <a:ext uri="{FF2B5EF4-FFF2-40B4-BE49-F238E27FC236}">
                  <a16:creationId xmlns:a16="http://schemas.microsoft.com/office/drawing/2014/main" id="{5C2CF51F-8A41-0000-3D2F-68B3DE123599}"/>
                </a:ext>
              </a:extLst>
            </p:cNvPr>
            <p:cNvSpPr>
              <a:spLocks noGrp="1" noRot="1" noMove="1" noResize="1" noEditPoints="1" noAdjustHandles="1" noChangeArrowheads="1" noChangeShapeType="1"/>
            </p:cNvSpPr>
            <p:nvPr/>
          </p:nvSpPr>
          <p:spPr>
            <a:xfrm>
              <a:off x="0" y="0"/>
              <a:ext cx="209549" cy="68580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a:extLst>
                <a:ext uri="{FF2B5EF4-FFF2-40B4-BE49-F238E27FC236}">
                  <a16:creationId xmlns:a16="http://schemas.microsoft.com/office/drawing/2014/main" id="{DE19F677-8B91-A037-4926-C0E1D451F803}"/>
                </a:ext>
              </a:extLst>
            </p:cNvPr>
            <p:cNvSpPr>
              <a:spLocks noGrp="1" noRot="1" noMove="1" noResize="1" noEditPoints="1" noAdjustHandles="1" noChangeArrowheads="1" noChangeShapeType="1"/>
            </p:cNvSpPr>
            <p:nvPr/>
          </p:nvSpPr>
          <p:spPr>
            <a:xfrm>
              <a:off x="270311" y="0"/>
              <a:ext cx="168442" cy="6858000"/>
            </a:xfrm>
            <a:prstGeom prst="rect">
              <a:avLst/>
            </a:prstGeom>
            <a:solidFill>
              <a:srgbClr val="736796"/>
            </a:solidFill>
            <a:ln>
              <a:solidFill>
                <a:srgbClr val="7367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solidFill>
                  <a:srgbClr val="0070C0"/>
                </a:solidFill>
              </a:endParaRPr>
            </a:p>
          </p:txBody>
        </p:sp>
      </p:grpSp>
      <p:grpSp>
        <p:nvGrpSpPr>
          <p:cNvPr id="13" name="Group 12">
            <a:extLst>
              <a:ext uri="{FF2B5EF4-FFF2-40B4-BE49-F238E27FC236}">
                <a16:creationId xmlns:a16="http://schemas.microsoft.com/office/drawing/2014/main" id="{EDF1850B-D680-F135-8A53-B9E3CA70AA4C}"/>
              </a:ext>
            </a:extLst>
          </p:cNvPr>
          <p:cNvGrpSpPr>
            <a:grpSpLocks noGrp="1" noUngrp="1" noRot="1" noMove="1" noResize="1"/>
          </p:cNvGrpSpPr>
          <p:nvPr/>
        </p:nvGrpSpPr>
        <p:grpSpPr>
          <a:xfrm flipH="1">
            <a:off x="11737811" y="1279889"/>
            <a:ext cx="438753" cy="5578111"/>
            <a:chOff x="0" y="0"/>
            <a:chExt cx="438753" cy="6858000"/>
          </a:xfrm>
        </p:grpSpPr>
        <p:sp>
          <p:nvSpPr>
            <p:cNvPr id="14" name="Rectangle 13">
              <a:extLst>
                <a:ext uri="{FF2B5EF4-FFF2-40B4-BE49-F238E27FC236}">
                  <a16:creationId xmlns:a16="http://schemas.microsoft.com/office/drawing/2014/main" id="{3E096CB5-3ED3-E0E5-064F-15A06F84D14A}"/>
                </a:ext>
              </a:extLst>
            </p:cNvPr>
            <p:cNvSpPr>
              <a:spLocks noGrp="1" noRot="1" noMove="1" noResize="1" noEditPoints="1" noAdjustHandles="1" noChangeArrowheads="1" noChangeShapeType="1"/>
            </p:cNvSpPr>
            <p:nvPr/>
          </p:nvSpPr>
          <p:spPr>
            <a:xfrm>
              <a:off x="0" y="0"/>
              <a:ext cx="209549" cy="68580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a:extLst>
                <a:ext uri="{FF2B5EF4-FFF2-40B4-BE49-F238E27FC236}">
                  <a16:creationId xmlns:a16="http://schemas.microsoft.com/office/drawing/2014/main" id="{686D0E19-2D4E-D424-C601-1F2D85A7B318}"/>
                </a:ext>
              </a:extLst>
            </p:cNvPr>
            <p:cNvSpPr>
              <a:spLocks noGrp="1" noRot="1" noMove="1" noResize="1" noEditPoints="1" noAdjustHandles="1" noChangeArrowheads="1" noChangeShapeType="1"/>
            </p:cNvSpPr>
            <p:nvPr/>
          </p:nvSpPr>
          <p:spPr>
            <a:xfrm>
              <a:off x="270311" y="0"/>
              <a:ext cx="168442" cy="6858000"/>
            </a:xfrm>
            <a:prstGeom prst="rect">
              <a:avLst/>
            </a:prstGeom>
            <a:solidFill>
              <a:srgbClr val="736796"/>
            </a:solidFill>
            <a:ln>
              <a:solidFill>
                <a:srgbClr val="7367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solidFill>
                  <a:srgbClr val="0070C0"/>
                </a:solidFill>
              </a:endParaRPr>
            </a:p>
          </p:txBody>
        </p:sp>
      </p:grpSp>
      <p:sp>
        <p:nvSpPr>
          <p:cNvPr id="18" name="object 36">
            <a:extLst>
              <a:ext uri="{FF2B5EF4-FFF2-40B4-BE49-F238E27FC236}">
                <a16:creationId xmlns:a16="http://schemas.microsoft.com/office/drawing/2014/main" id="{F9093397-633A-F3E9-E8BF-73F71532FFD7}"/>
              </a:ext>
            </a:extLst>
          </p:cNvPr>
          <p:cNvSpPr>
            <a:spLocks/>
          </p:cNvSpPr>
          <p:nvPr/>
        </p:nvSpPr>
        <p:spPr bwMode="auto">
          <a:xfrm>
            <a:off x="673768" y="189738"/>
            <a:ext cx="9076404" cy="871000"/>
          </a:xfrm>
          <a:custGeom>
            <a:avLst/>
            <a:gdLst>
              <a:gd name="T0" fmla="*/ 6730492 w 6731000"/>
              <a:gd name="T1" fmla="*/ 0 h 701675"/>
              <a:gd name="T2" fmla="*/ 259892 w 6731000"/>
              <a:gd name="T3" fmla="*/ 0 h 701675"/>
              <a:gd name="T4" fmla="*/ 0 w 6731000"/>
              <a:gd name="T5" fmla="*/ 701268 h 701675"/>
              <a:gd name="T6" fmla="*/ 6301651 w 6731000"/>
              <a:gd name="T7" fmla="*/ 701268 h 701675"/>
              <a:gd name="T8" fmla="*/ 6730492 w 6731000"/>
              <a:gd name="T9" fmla="*/ 0 h 701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31000" h="701675">
                <a:moveTo>
                  <a:pt x="6730492" y="0"/>
                </a:moveTo>
                <a:lnTo>
                  <a:pt x="259892" y="0"/>
                </a:lnTo>
                <a:lnTo>
                  <a:pt x="0" y="701268"/>
                </a:lnTo>
                <a:lnTo>
                  <a:pt x="6301651" y="701268"/>
                </a:lnTo>
                <a:lnTo>
                  <a:pt x="6730492" y="0"/>
                </a:lnTo>
                <a:close/>
              </a:path>
            </a:pathLst>
          </a:custGeom>
          <a:noFill/>
          <a:ln>
            <a:noFill/>
          </a:ln>
        </p:spPr>
        <p:txBody>
          <a:bodyPr lIns="0" tIns="0" rIns="0" bIns="0" anchor="ctr"/>
          <a:lstStyle/>
          <a:p>
            <a:pPr marL="0" lvl="1"/>
            <a:r>
              <a:rPr lang="en-US" sz="3200" b="1" dirty="0">
                <a:latin typeface="Bahnschrift" panose="020B0502040204020203" pitchFamily="34" charset="0"/>
                <a:ea typeface="+mj-ea"/>
                <a:cs typeface="+mj-cs"/>
              </a:rPr>
              <a:t>INDIA GDP GROWTH ROBUST IN 2023-24</a:t>
            </a:r>
          </a:p>
        </p:txBody>
      </p:sp>
      <p:sp>
        <p:nvSpPr>
          <p:cNvPr id="5" name="TextBox 4">
            <a:extLst>
              <a:ext uri="{FF2B5EF4-FFF2-40B4-BE49-F238E27FC236}">
                <a16:creationId xmlns:a16="http://schemas.microsoft.com/office/drawing/2014/main" id="{7AAF417F-F532-2AF1-C2BF-42386061E512}"/>
              </a:ext>
            </a:extLst>
          </p:cNvPr>
          <p:cNvSpPr txBox="1"/>
          <p:nvPr/>
        </p:nvSpPr>
        <p:spPr>
          <a:xfrm>
            <a:off x="584610" y="1284927"/>
            <a:ext cx="10649804" cy="1463349"/>
          </a:xfrm>
          <a:prstGeom prst="rect">
            <a:avLst/>
          </a:prstGeom>
          <a:noFill/>
        </p:spPr>
        <p:txBody>
          <a:bodyPr wrap="square" rtlCol="0">
            <a:spAutoFit/>
          </a:bodyPr>
          <a:lstStyle/>
          <a:p>
            <a:pPr marL="285750" indent="-285750" algn="just">
              <a:lnSpc>
                <a:spcPct val="120000"/>
              </a:lnSpc>
              <a:spcAft>
                <a:spcPts val="600"/>
              </a:spcAft>
              <a:buFont typeface="Wingdings" panose="05000000000000000000" pitchFamily="2" charset="2"/>
              <a:buChar char="§"/>
            </a:pPr>
            <a:r>
              <a:rPr lang="en-US" dirty="0">
                <a:latin typeface="Bahnschrift" panose="020B0502040204020203" pitchFamily="34" charset="0"/>
                <a:ea typeface="Tahoma" panose="020B0604030504040204" pitchFamily="34" charset="0"/>
                <a:cs typeface="Tahoma" panose="020B0604030504040204" pitchFamily="34" charset="0"/>
              </a:rPr>
              <a:t>Indian economy is likely to grow 7.6 per cent in 2023-24, led by healthy investments and a robust manufacturing sector. </a:t>
            </a:r>
          </a:p>
          <a:p>
            <a:pPr marL="285750" indent="-285750" algn="just">
              <a:lnSpc>
                <a:spcPct val="120000"/>
              </a:lnSpc>
              <a:spcAft>
                <a:spcPts val="600"/>
              </a:spcAft>
              <a:buFont typeface="Wingdings" panose="05000000000000000000" pitchFamily="2" charset="2"/>
              <a:buChar char="§"/>
            </a:pPr>
            <a:r>
              <a:rPr lang="en-US" dirty="0">
                <a:latin typeface="Bahnschrift" panose="020B0502040204020203" pitchFamily="34" charset="0"/>
                <a:ea typeface="Tahoma" panose="020B0604030504040204" pitchFamily="34" charset="0"/>
                <a:cs typeface="Tahoma" panose="020B0604030504040204" pitchFamily="34" charset="0"/>
              </a:rPr>
              <a:t>India stands as a relative bright spot in the world economy today, growing at rates significantly above its peers, despite the global flux. </a:t>
            </a:r>
          </a:p>
        </p:txBody>
      </p:sp>
      <p:cxnSp>
        <p:nvCxnSpPr>
          <p:cNvPr id="6" name="Straight Connector 5">
            <a:extLst>
              <a:ext uri="{FF2B5EF4-FFF2-40B4-BE49-F238E27FC236}">
                <a16:creationId xmlns:a16="http://schemas.microsoft.com/office/drawing/2014/main" id="{5967EE96-EBF4-87C9-395E-6575835DE4DA}"/>
              </a:ext>
            </a:extLst>
          </p:cNvPr>
          <p:cNvCxnSpPr>
            <a:cxnSpLocks/>
          </p:cNvCxnSpPr>
          <p:nvPr/>
        </p:nvCxnSpPr>
        <p:spPr>
          <a:xfrm>
            <a:off x="673768" y="1152889"/>
            <a:ext cx="8951495" cy="0"/>
          </a:xfrm>
          <a:prstGeom prst="line">
            <a:avLst/>
          </a:prstGeom>
          <a:ln w="57150">
            <a:solidFill>
              <a:srgbClr val="26145D"/>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77D3506-35EF-918C-56E9-E563DAF31DC6}"/>
              </a:ext>
            </a:extLst>
          </p:cNvPr>
          <p:cNvSpPr txBox="1"/>
          <p:nvPr/>
        </p:nvSpPr>
        <p:spPr>
          <a:xfrm>
            <a:off x="698989" y="6388905"/>
            <a:ext cx="5428456" cy="461665"/>
          </a:xfrm>
          <a:prstGeom prst="rect">
            <a:avLst/>
          </a:prstGeom>
          <a:noFill/>
        </p:spPr>
        <p:txBody>
          <a:bodyPr wrap="square" rtlCol="0">
            <a:spAutoFit/>
          </a:bodyPr>
          <a:lstStyle/>
          <a:p>
            <a:r>
              <a:rPr lang="en-US" sz="1200" dirty="0"/>
              <a:t>Note: 2023-24 are second advance estimates </a:t>
            </a:r>
          </a:p>
          <a:p>
            <a:r>
              <a:rPr lang="en-US" sz="1200" dirty="0"/>
              <a:t>Source: CSO</a:t>
            </a:r>
          </a:p>
        </p:txBody>
      </p:sp>
      <p:graphicFrame>
        <p:nvGraphicFramePr>
          <p:cNvPr id="10" name="Chart 9">
            <a:extLst>
              <a:ext uri="{FF2B5EF4-FFF2-40B4-BE49-F238E27FC236}">
                <a16:creationId xmlns:a16="http://schemas.microsoft.com/office/drawing/2014/main" id="{EA55795D-24E3-3338-9100-CD54766D4CF7}"/>
              </a:ext>
            </a:extLst>
          </p:cNvPr>
          <p:cNvGraphicFramePr>
            <a:graphicFrameLocks/>
          </p:cNvGraphicFramePr>
          <p:nvPr>
            <p:extLst>
              <p:ext uri="{D42A27DB-BD31-4B8C-83A1-F6EECF244321}">
                <p14:modId xmlns:p14="http://schemas.microsoft.com/office/powerpoint/2010/main" val="5799742"/>
              </p:ext>
            </p:extLst>
          </p:nvPr>
        </p:nvGraphicFramePr>
        <p:xfrm>
          <a:off x="759751" y="2972466"/>
          <a:ext cx="10672497" cy="3416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9423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1B9C0F-64AC-BB25-91D6-9CC45A82D26C}"/>
              </a:ext>
            </a:extLst>
          </p:cNvPr>
          <p:cNvSpPr/>
          <p:nvPr/>
        </p:nvSpPr>
        <p:spPr>
          <a:xfrm>
            <a:off x="429904" y="2296443"/>
            <a:ext cx="11332191" cy="3135215"/>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Slide Number Placeholder 1">
            <a:extLst>
              <a:ext uri="{FF2B5EF4-FFF2-40B4-BE49-F238E27FC236}">
                <a16:creationId xmlns:a16="http://schemas.microsoft.com/office/drawing/2014/main" id="{B7C460E7-0289-E583-6B32-6E0BC1A89D35}"/>
              </a:ext>
            </a:extLst>
          </p:cNvPr>
          <p:cNvSpPr>
            <a:spLocks noGrp="1"/>
          </p:cNvSpPr>
          <p:nvPr>
            <p:ph type="sldNum" sz="quarter" idx="12"/>
          </p:nvPr>
        </p:nvSpPr>
        <p:spPr/>
        <p:txBody>
          <a:bodyPr/>
          <a:lstStyle/>
          <a:p>
            <a:endParaRPr lang="en-US" dirty="0"/>
          </a:p>
          <a:p>
            <a:endParaRPr lang="en-IN" dirty="0"/>
          </a:p>
          <a:p>
            <a:endParaRPr lang="en-IN" dirty="0"/>
          </a:p>
        </p:txBody>
      </p:sp>
      <p:sp>
        <p:nvSpPr>
          <p:cNvPr id="3" name="TextBox 2">
            <a:extLst>
              <a:ext uri="{FF2B5EF4-FFF2-40B4-BE49-F238E27FC236}">
                <a16:creationId xmlns:a16="http://schemas.microsoft.com/office/drawing/2014/main" id="{BC1367D1-29C8-4C52-09A9-768E8D3308A3}"/>
              </a:ext>
            </a:extLst>
          </p:cNvPr>
          <p:cNvSpPr txBox="1"/>
          <p:nvPr/>
        </p:nvSpPr>
        <p:spPr>
          <a:xfrm>
            <a:off x="1600199" y="3061252"/>
            <a:ext cx="8991600" cy="646331"/>
          </a:xfrm>
          <a:prstGeom prst="rect">
            <a:avLst/>
          </a:prstGeom>
          <a:noFill/>
        </p:spPr>
        <p:txBody>
          <a:bodyPr wrap="square" rtlCol="0">
            <a:spAutoFit/>
          </a:bodyPr>
          <a:lstStyle/>
          <a:p>
            <a:pPr algn="ctr"/>
            <a:r>
              <a:rPr lang="en-US" sz="3600" b="1" dirty="0">
                <a:solidFill>
                  <a:schemeClr val="bg1"/>
                </a:solidFill>
              </a:rPr>
              <a:t>HOWEVER, A FEW CHALLENGES REMAIN</a:t>
            </a:r>
            <a:endParaRPr lang="en-IN" sz="3600" b="1" dirty="0">
              <a:solidFill>
                <a:schemeClr val="bg1"/>
              </a:solidFill>
            </a:endParaRPr>
          </a:p>
        </p:txBody>
      </p:sp>
    </p:spTree>
    <p:extLst>
      <p:ext uri="{BB962C8B-B14F-4D97-AF65-F5344CB8AC3E}">
        <p14:creationId xmlns:p14="http://schemas.microsoft.com/office/powerpoint/2010/main" val="2744454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font, logo, symbol&#10;&#10;Description automatically generated">
            <a:extLst>
              <a:ext uri="{FF2B5EF4-FFF2-40B4-BE49-F238E27FC236}">
                <a16:creationId xmlns:a16="http://schemas.microsoft.com/office/drawing/2014/main" id="{C6034325-D267-8A96-7C79-8AAB6782041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9862623" y="496607"/>
            <a:ext cx="2161542" cy="656282"/>
          </a:xfrm>
          <a:prstGeom prst="rect">
            <a:avLst/>
          </a:prstGeom>
        </p:spPr>
      </p:pic>
      <p:grpSp>
        <p:nvGrpSpPr>
          <p:cNvPr id="12" name="Group 11">
            <a:extLst>
              <a:ext uri="{FF2B5EF4-FFF2-40B4-BE49-F238E27FC236}">
                <a16:creationId xmlns:a16="http://schemas.microsoft.com/office/drawing/2014/main" id="{2D3D3BFE-B5D5-13BA-BB74-DAB0BA8CBCE6}"/>
              </a:ext>
            </a:extLst>
          </p:cNvPr>
          <p:cNvGrpSpPr>
            <a:grpSpLocks noGrp="1" noUngrp="1" noRot="1" noMove="1" noResize="1"/>
          </p:cNvGrpSpPr>
          <p:nvPr/>
        </p:nvGrpSpPr>
        <p:grpSpPr>
          <a:xfrm>
            <a:off x="0" y="0"/>
            <a:ext cx="438753" cy="6858000"/>
            <a:chOff x="0" y="0"/>
            <a:chExt cx="438753" cy="6858000"/>
          </a:xfrm>
        </p:grpSpPr>
        <p:sp>
          <p:nvSpPr>
            <p:cNvPr id="3" name="Rectangle 2">
              <a:extLst>
                <a:ext uri="{FF2B5EF4-FFF2-40B4-BE49-F238E27FC236}">
                  <a16:creationId xmlns:a16="http://schemas.microsoft.com/office/drawing/2014/main" id="{5C2CF51F-8A41-0000-3D2F-68B3DE123599}"/>
                </a:ext>
              </a:extLst>
            </p:cNvPr>
            <p:cNvSpPr>
              <a:spLocks noGrp="1" noRot="1" noMove="1" noResize="1" noEditPoints="1" noAdjustHandles="1" noChangeArrowheads="1" noChangeShapeType="1"/>
            </p:cNvSpPr>
            <p:nvPr/>
          </p:nvSpPr>
          <p:spPr>
            <a:xfrm>
              <a:off x="0" y="0"/>
              <a:ext cx="209549" cy="68580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a:extLst>
                <a:ext uri="{FF2B5EF4-FFF2-40B4-BE49-F238E27FC236}">
                  <a16:creationId xmlns:a16="http://schemas.microsoft.com/office/drawing/2014/main" id="{DE19F677-8B91-A037-4926-C0E1D451F803}"/>
                </a:ext>
              </a:extLst>
            </p:cNvPr>
            <p:cNvSpPr>
              <a:spLocks noGrp="1" noRot="1" noMove="1" noResize="1" noEditPoints="1" noAdjustHandles="1" noChangeArrowheads="1" noChangeShapeType="1"/>
            </p:cNvSpPr>
            <p:nvPr/>
          </p:nvSpPr>
          <p:spPr>
            <a:xfrm>
              <a:off x="270311" y="0"/>
              <a:ext cx="168442" cy="6858000"/>
            </a:xfrm>
            <a:prstGeom prst="rect">
              <a:avLst/>
            </a:prstGeom>
            <a:solidFill>
              <a:srgbClr val="736796"/>
            </a:solidFill>
            <a:ln>
              <a:solidFill>
                <a:srgbClr val="7367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solidFill>
                  <a:srgbClr val="0070C0"/>
                </a:solidFill>
              </a:endParaRPr>
            </a:p>
          </p:txBody>
        </p:sp>
      </p:grpSp>
      <p:grpSp>
        <p:nvGrpSpPr>
          <p:cNvPr id="13" name="Group 12">
            <a:extLst>
              <a:ext uri="{FF2B5EF4-FFF2-40B4-BE49-F238E27FC236}">
                <a16:creationId xmlns:a16="http://schemas.microsoft.com/office/drawing/2014/main" id="{EDF1850B-D680-F135-8A53-B9E3CA70AA4C}"/>
              </a:ext>
            </a:extLst>
          </p:cNvPr>
          <p:cNvGrpSpPr>
            <a:grpSpLocks noGrp="1" noUngrp="1" noRot="1" noMove="1" noResize="1"/>
          </p:cNvGrpSpPr>
          <p:nvPr/>
        </p:nvGrpSpPr>
        <p:grpSpPr>
          <a:xfrm flipH="1">
            <a:off x="11737811" y="1279889"/>
            <a:ext cx="438753" cy="5578111"/>
            <a:chOff x="0" y="0"/>
            <a:chExt cx="438753" cy="6858000"/>
          </a:xfrm>
        </p:grpSpPr>
        <p:sp>
          <p:nvSpPr>
            <p:cNvPr id="14" name="Rectangle 13">
              <a:extLst>
                <a:ext uri="{FF2B5EF4-FFF2-40B4-BE49-F238E27FC236}">
                  <a16:creationId xmlns:a16="http://schemas.microsoft.com/office/drawing/2014/main" id="{3E096CB5-3ED3-E0E5-064F-15A06F84D14A}"/>
                </a:ext>
              </a:extLst>
            </p:cNvPr>
            <p:cNvSpPr>
              <a:spLocks noGrp="1" noRot="1" noMove="1" noResize="1" noEditPoints="1" noAdjustHandles="1" noChangeArrowheads="1" noChangeShapeType="1"/>
            </p:cNvSpPr>
            <p:nvPr/>
          </p:nvSpPr>
          <p:spPr>
            <a:xfrm>
              <a:off x="0" y="0"/>
              <a:ext cx="209549" cy="68580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a:extLst>
                <a:ext uri="{FF2B5EF4-FFF2-40B4-BE49-F238E27FC236}">
                  <a16:creationId xmlns:a16="http://schemas.microsoft.com/office/drawing/2014/main" id="{686D0E19-2D4E-D424-C601-1F2D85A7B318}"/>
                </a:ext>
              </a:extLst>
            </p:cNvPr>
            <p:cNvSpPr>
              <a:spLocks noGrp="1" noRot="1" noMove="1" noResize="1" noEditPoints="1" noAdjustHandles="1" noChangeArrowheads="1" noChangeShapeType="1"/>
            </p:cNvSpPr>
            <p:nvPr/>
          </p:nvSpPr>
          <p:spPr>
            <a:xfrm>
              <a:off x="270311" y="0"/>
              <a:ext cx="168442" cy="6858000"/>
            </a:xfrm>
            <a:prstGeom prst="rect">
              <a:avLst/>
            </a:prstGeom>
            <a:solidFill>
              <a:srgbClr val="736796"/>
            </a:solidFill>
            <a:ln>
              <a:solidFill>
                <a:srgbClr val="7367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solidFill>
                  <a:srgbClr val="0070C0"/>
                </a:solidFill>
              </a:endParaRPr>
            </a:p>
          </p:txBody>
        </p:sp>
      </p:grpSp>
      <p:sp>
        <p:nvSpPr>
          <p:cNvPr id="18" name="object 36">
            <a:extLst>
              <a:ext uri="{FF2B5EF4-FFF2-40B4-BE49-F238E27FC236}">
                <a16:creationId xmlns:a16="http://schemas.microsoft.com/office/drawing/2014/main" id="{F9093397-633A-F3E9-E8BF-73F71532FFD7}"/>
              </a:ext>
            </a:extLst>
          </p:cNvPr>
          <p:cNvSpPr>
            <a:spLocks/>
          </p:cNvSpPr>
          <p:nvPr/>
        </p:nvSpPr>
        <p:spPr bwMode="auto">
          <a:xfrm>
            <a:off x="673768" y="189738"/>
            <a:ext cx="9076404" cy="871000"/>
          </a:xfrm>
          <a:custGeom>
            <a:avLst/>
            <a:gdLst>
              <a:gd name="T0" fmla="*/ 6730492 w 6731000"/>
              <a:gd name="T1" fmla="*/ 0 h 701675"/>
              <a:gd name="T2" fmla="*/ 259892 w 6731000"/>
              <a:gd name="T3" fmla="*/ 0 h 701675"/>
              <a:gd name="T4" fmla="*/ 0 w 6731000"/>
              <a:gd name="T5" fmla="*/ 701268 h 701675"/>
              <a:gd name="T6" fmla="*/ 6301651 w 6731000"/>
              <a:gd name="T7" fmla="*/ 701268 h 701675"/>
              <a:gd name="T8" fmla="*/ 6730492 w 6731000"/>
              <a:gd name="T9" fmla="*/ 0 h 701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31000" h="701675">
                <a:moveTo>
                  <a:pt x="6730492" y="0"/>
                </a:moveTo>
                <a:lnTo>
                  <a:pt x="259892" y="0"/>
                </a:lnTo>
                <a:lnTo>
                  <a:pt x="0" y="701268"/>
                </a:lnTo>
                <a:lnTo>
                  <a:pt x="6301651" y="701268"/>
                </a:lnTo>
                <a:lnTo>
                  <a:pt x="6730492" y="0"/>
                </a:lnTo>
                <a:close/>
              </a:path>
            </a:pathLst>
          </a:custGeom>
          <a:noFill/>
          <a:ln>
            <a:noFill/>
          </a:ln>
        </p:spPr>
        <p:txBody>
          <a:bodyPr lIns="0" tIns="0" rIns="0" bIns="0" anchor="ctr"/>
          <a:lstStyle/>
          <a:p>
            <a:pPr marL="0" lvl="1"/>
            <a:r>
              <a:rPr lang="en-US" sz="3200" b="1" dirty="0">
                <a:latin typeface="Bahnschrift" panose="020B0502040204020203" pitchFamily="34" charset="0"/>
                <a:ea typeface="+mj-ea"/>
                <a:cs typeface="+mj-cs"/>
              </a:rPr>
              <a:t>INFLATIONARY PRESSURES REMAIN A CONCERN </a:t>
            </a:r>
          </a:p>
        </p:txBody>
      </p:sp>
      <p:cxnSp>
        <p:nvCxnSpPr>
          <p:cNvPr id="6" name="Straight Connector 5">
            <a:extLst>
              <a:ext uri="{FF2B5EF4-FFF2-40B4-BE49-F238E27FC236}">
                <a16:creationId xmlns:a16="http://schemas.microsoft.com/office/drawing/2014/main" id="{5967EE96-EBF4-87C9-395E-6575835DE4DA}"/>
              </a:ext>
            </a:extLst>
          </p:cNvPr>
          <p:cNvCxnSpPr>
            <a:cxnSpLocks/>
          </p:cNvCxnSpPr>
          <p:nvPr/>
        </p:nvCxnSpPr>
        <p:spPr>
          <a:xfrm>
            <a:off x="673768" y="1152889"/>
            <a:ext cx="8951495" cy="0"/>
          </a:xfrm>
          <a:prstGeom prst="line">
            <a:avLst/>
          </a:prstGeom>
          <a:ln w="57150">
            <a:solidFill>
              <a:srgbClr val="26145D"/>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3FF2006-A537-8EBE-0C1E-49EF13E32FF3}"/>
              </a:ext>
            </a:extLst>
          </p:cNvPr>
          <p:cNvSpPr txBox="1"/>
          <p:nvPr/>
        </p:nvSpPr>
        <p:spPr>
          <a:xfrm>
            <a:off x="584610" y="1108465"/>
            <a:ext cx="10649804" cy="1795748"/>
          </a:xfrm>
          <a:prstGeom prst="rect">
            <a:avLst/>
          </a:prstGeom>
          <a:noFill/>
        </p:spPr>
        <p:txBody>
          <a:bodyPr wrap="square" rtlCol="0">
            <a:spAutoFit/>
          </a:bodyPr>
          <a:lstStyle/>
          <a:p>
            <a:pPr marL="285750" indent="-285750" algn="just">
              <a:lnSpc>
                <a:spcPct val="120000"/>
              </a:lnSpc>
              <a:spcAft>
                <a:spcPts val="600"/>
              </a:spcAft>
              <a:buFont typeface="Wingdings" panose="05000000000000000000" pitchFamily="2" charset="2"/>
              <a:buChar char="§"/>
            </a:pPr>
            <a:r>
              <a:rPr lang="en-US" dirty="0">
                <a:latin typeface="Bahnschrift" panose="020B0502040204020203" pitchFamily="34" charset="0"/>
                <a:ea typeface="Tahoma" panose="020B0604030504040204" pitchFamily="34" charset="0"/>
                <a:cs typeface="Tahoma" panose="020B0604030504040204" pitchFamily="34" charset="0"/>
              </a:rPr>
              <a:t>Domestic inflation print stood at 5.09 per cent in February 2024 against 5.10 per cent in the previous month, with prices of food items remaining elevated.</a:t>
            </a:r>
          </a:p>
          <a:p>
            <a:pPr marL="285750" indent="-285750" algn="just">
              <a:lnSpc>
                <a:spcPct val="120000"/>
              </a:lnSpc>
              <a:spcAft>
                <a:spcPts val="600"/>
              </a:spcAft>
              <a:buFont typeface="Wingdings" panose="05000000000000000000" pitchFamily="2" charset="2"/>
              <a:buChar char="§"/>
            </a:pPr>
            <a:r>
              <a:rPr lang="en-US" dirty="0">
                <a:latin typeface="Bahnschrift" panose="020B0502040204020203" pitchFamily="34" charset="0"/>
                <a:ea typeface="Tahoma" panose="020B0604030504040204" pitchFamily="34" charset="0"/>
                <a:cs typeface="Tahoma" panose="020B0604030504040204" pitchFamily="34" charset="0"/>
              </a:rPr>
              <a:t>India’s Central Bank, Reserve Bank of India (RBI), has raised repo rates to 6.5 per cent so far, however maintaining a pause in its last six meetings to let lagged impact of the rate hikes work through the system</a:t>
            </a:r>
          </a:p>
        </p:txBody>
      </p:sp>
      <p:sp>
        <p:nvSpPr>
          <p:cNvPr id="8" name="TextBox 7">
            <a:extLst>
              <a:ext uri="{FF2B5EF4-FFF2-40B4-BE49-F238E27FC236}">
                <a16:creationId xmlns:a16="http://schemas.microsoft.com/office/drawing/2014/main" id="{15DECEF1-E7A5-9250-287A-C8ADA28E2488}"/>
              </a:ext>
            </a:extLst>
          </p:cNvPr>
          <p:cNvSpPr txBox="1"/>
          <p:nvPr/>
        </p:nvSpPr>
        <p:spPr>
          <a:xfrm>
            <a:off x="523369" y="6631654"/>
            <a:ext cx="4291967" cy="646331"/>
          </a:xfrm>
          <a:prstGeom prst="rect">
            <a:avLst/>
          </a:prstGeom>
          <a:noFill/>
        </p:spPr>
        <p:txBody>
          <a:bodyPr wrap="square" rtlCol="0">
            <a:spAutoFit/>
          </a:bodyPr>
          <a:lstStyle/>
          <a:p>
            <a:r>
              <a:rPr lang="en-US" sz="1200" dirty="0"/>
              <a:t>Source: MOSPI, RBI, CII Research </a:t>
            </a:r>
          </a:p>
          <a:p>
            <a:endParaRPr lang="en-US" sz="1200" dirty="0"/>
          </a:p>
          <a:p>
            <a:endParaRPr lang="en-US" sz="1200" dirty="0"/>
          </a:p>
        </p:txBody>
      </p:sp>
      <p:graphicFrame>
        <p:nvGraphicFramePr>
          <p:cNvPr id="10" name="Chart 9">
            <a:extLst>
              <a:ext uri="{FF2B5EF4-FFF2-40B4-BE49-F238E27FC236}">
                <a16:creationId xmlns:a16="http://schemas.microsoft.com/office/drawing/2014/main" id="{46D8326A-F8A7-789B-E433-80C645F16335}"/>
              </a:ext>
            </a:extLst>
          </p:cNvPr>
          <p:cNvGraphicFramePr>
            <a:graphicFrameLocks/>
          </p:cNvGraphicFramePr>
          <p:nvPr>
            <p:extLst>
              <p:ext uri="{D42A27DB-BD31-4B8C-83A1-F6EECF244321}">
                <p14:modId xmlns:p14="http://schemas.microsoft.com/office/powerpoint/2010/main" val="3848805342"/>
              </p:ext>
            </p:extLst>
          </p:nvPr>
        </p:nvGraphicFramePr>
        <p:xfrm>
          <a:off x="6521233" y="2894344"/>
          <a:ext cx="4987374" cy="3638943"/>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CC68912A-C4D2-C7E5-B2B4-8C2302131AF3}"/>
              </a:ext>
            </a:extLst>
          </p:cNvPr>
          <p:cNvSpPr txBox="1"/>
          <p:nvPr/>
        </p:nvSpPr>
        <p:spPr>
          <a:xfrm>
            <a:off x="2071283" y="4981523"/>
            <a:ext cx="2770479" cy="276999"/>
          </a:xfrm>
          <a:prstGeom prst="rect">
            <a:avLst/>
          </a:prstGeom>
          <a:noFill/>
        </p:spPr>
        <p:txBody>
          <a:bodyPr wrap="square" rtlCol="0">
            <a:spAutoFit/>
          </a:bodyPr>
          <a:lstStyle/>
          <a:p>
            <a:pPr algn="ctr"/>
            <a:r>
              <a:rPr lang="en-IN" sz="1200" b="1" dirty="0"/>
              <a:t>RBI restated inflation target of 4%</a:t>
            </a:r>
          </a:p>
        </p:txBody>
      </p:sp>
      <p:cxnSp>
        <p:nvCxnSpPr>
          <p:cNvPr id="21" name="Straight Connector 20">
            <a:extLst>
              <a:ext uri="{FF2B5EF4-FFF2-40B4-BE49-F238E27FC236}">
                <a16:creationId xmlns:a16="http://schemas.microsoft.com/office/drawing/2014/main" id="{6CA1DDF8-4299-7F43-BB8B-5DC8656A5A0F}"/>
              </a:ext>
            </a:extLst>
          </p:cNvPr>
          <p:cNvCxnSpPr/>
          <p:nvPr/>
        </p:nvCxnSpPr>
        <p:spPr>
          <a:xfrm>
            <a:off x="1156446" y="5014528"/>
            <a:ext cx="4746812"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9" name="Chart 8">
            <a:extLst>
              <a:ext uri="{FF2B5EF4-FFF2-40B4-BE49-F238E27FC236}">
                <a16:creationId xmlns:a16="http://schemas.microsoft.com/office/drawing/2014/main" id="{BF62EDD3-DF38-1BBC-9386-F8276734DB39}"/>
              </a:ext>
            </a:extLst>
          </p:cNvPr>
          <p:cNvGraphicFramePr>
            <a:graphicFrameLocks/>
          </p:cNvGraphicFramePr>
          <p:nvPr>
            <p:extLst>
              <p:ext uri="{D42A27DB-BD31-4B8C-83A1-F6EECF244321}">
                <p14:modId xmlns:p14="http://schemas.microsoft.com/office/powerpoint/2010/main" val="1848099595"/>
              </p:ext>
            </p:extLst>
          </p:nvPr>
        </p:nvGraphicFramePr>
        <p:xfrm>
          <a:off x="942149" y="2905745"/>
          <a:ext cx="5349879" cy="362754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5418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C891D7F4393CE45B66F40A708211BB5" ma:contentTypeVersion="18" ma:contentTypeDescription="Create a new document." ma:contentTypeScope="" ma:versionID="f80d05bd9a5af9e862d48ad102613033">
  <xsd:schema xmlns:xsd="http://www.w3.org/2001/XMLSchema" xmlns:xs="http://www.w3.org/2001/XMLSchema" xmlns:p="http://schemas.microsoft.com/office/2006/metadata/properties" xmlns:ns3="6568d66b-e5eb-436f-8fef-7aeefc0d1eaa" xmlns:ns4="b648594e-1957-4da6-9b2f-a4dc52319185" targetNamespace="http://schemas.microsoft.com/office/2006/metadata/properties" ma:root="true" ma:fieldsID="3e540ea31dc17241bbcd0ad89480e9b5" ns3:_="" ns4:_="">
    <xsd:import namespace="6568d66b-e5eb-436f-8fef-7aeefc0d1eaa"/>
    <xsd:import namespace="b648594e-1957-4da6-9b2f-a4dc5231918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DateTaken" minOccurs="0"/>
                <xsd:element ref="ns4:SharedWithUsers" minOccurs="0"/>
                <xsd:element ref="ns4:SharedWithDetails" minOccurs="0"/>
                <xsd:element ref="ns4:SharingHintHash" minOccurs="0"/>
                <xsd:element ref="ns3:MediaServiceLocation" minOccurs="0"/>
                <xsd:element ref="ns3:MediaLengthInSeconds" minOccurs="0"/>
                <xsd:element ref="ns3:MediaServiceSearchPropertie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68d66b-e5eb-436f-8fef-7aeefc0d1e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648594e-1957-4da6-9b2f-a4dc5231918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6568d66b-e5eb-436f-8fef-7aeefc0d1eaa" xsi:nil="true"/>
  </documentManagement>
</p:properties>
</file>

<file path=customXml/itemProps1.xml><?xml version="1.0" encoding="utf-8"?>
<ds:datastoreItem xmlns:ds="http://schemas.openxmlformats.org/officeDocument/2006/customXml" ds:itemID="{DF035BF7-C687-4106-BA93-4B6FDD0F69CB}">
  <ds:schemaRefs>
    <ds:schemaRef ds:uri="http://schemas.microsoft.com/sharepoint/v3/contenttype/forms"/>
  </ds:schemaRefs>
</ds:datastoreItem>
</file>

<file path=customXml/itemProps2.xml><?xml version="1.0" encoding="utf-8"?>
<ds:datastoreItem xmlns:ds="http://schemas.openxmlformats.org/officeDocument/2006/customXml" ds:itemID="{F65A06EC-A83F-445F-A890-7D6DC7C951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68d66b-e5eb-436f-8fef-7aeefc0d1eaa"/>
    <ds:schemaRef ds:uri="b648594e-1957-4da6-9b2f-a4dc523191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7F5B96-6B35-4D84-911B-AFF9906CD4C8}">
  <ds:schemaRefs>
    <ds:schemaRef ds:uri="6568d66b-e5eb-436f-8fef-7aeefc0d1eaa"/>
    <ds:schemaRef ds:uri="http://purl.org/dc/dcmitype/"/>
    <ds:schemaRef ds:uri="http://schemas.microsoft.com/office/2006/metadata/properties"/>
    <ds:schemaRef ds:uri="http://purl.org/dc/elements/1.1/"/>
    <ds:schemaRef ds:uri="http://schemas.microsoft.com/office/infopath/2007/PartnerControls"/>
    <ds:schemaRef ds:uri="http://www.w3.org/XML/1998/namespace"/>
    <ds:schemaRef ds:uri="http://purl.org/dc/terms/"/>
    <ds:schemaRef ds:uri="http://schemas.microsoft.com/office/2006/documentManagement/types"/>
    <ds:schemaRef ds:uri="http://schemas.openxmlformats.org/package/2006/metadata/core-properties"/>
    <ds:schemaRef ds:uri="b648594e-1957-4da6-9b2f-a4dc52319185"/>
  </ds:schemaRefs>
</ds:datastoreItem>
</file>

<file path=docProps/app.xml><?xml version="1.0" encoding="utf-8"?>
<Properties xmlns="http://schemas.openxmlformats.org/officeDocument/2006/extended-properties" xmlns:vt="http://schemas.openxmlformats.org/officeDocument/2006/docPropsVTypes">
  <TotalTime>1072</TotalTime>
  <Words>2394</Words>
  <Application>Microsoft Office PowerPoint</Application>
  <PresentationFormat>Widescreen</PresentationFormat>
  <Paragraphs>348</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Amasis MT Pro Medium</vt:lpstr>
      <vt:lpstr>Arial</vt:lpstr>
      <vt:lpstr>Arial </vt:lpstr>
      <vt:lpstr>Bahnschrift</vt:lpstr>
      <vt:lpstr>Calibri</vt:lpstr>
      <vt:lpstr>Calibri Light</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Arundhuti Sen</dc:creator>
  <cp:lastModifiedBy>Kamila Lubytė</cp:lastModifiedBy>
  <cp:revision>5</cp:revision>
  <dcterms:created xsi:type="dcterms:W3CDTF">2023-10-27T09:17:19Z</dcterms:created>
  <dcterms:modified xsi:type="dcterms:W3CDTF">2024-03-28T11:50:42Z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0x0101004C891D7F4393CE45B66F40A708211BB5</vt:lpwstr>
  </property>
</Properties>
</file>