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29"/>
  </p:notesMasterIdLst>
  <p:handoutMasterIdLst>
    <p:handoutMasterId r:id="rId30"/>
  </p:handoutMasterIdLst>
  <p:sldIdLst>
    <p:sldId id="256" r:id="rId5"/>
    <p:sldId id="265" r:id="rId6"/>
    <p:sldId id="333" r:id="rId7"/>
    <p:sldId id="300" r:id="rId8"/>
    <p:sldId id="330" r:id="rId9"/>
    <p:sldId id="331" r:id="rId10"/>
    <p:sldId id="281" r:id="rId11"/>
    <p:sldId id="278" r:id="rId12"/>
    <p:sldId id="311" r:id="rId13"/>
    <p:sldId id="283" r:id="rId14"/>
    <p:sldId id="285" r:id="rId15"/>
    <p:sldId id="282" r:id="rId16"/>
    <p:sldId id="284" r:id="rId17"/>
    <p:sldId id="307" r:id="rId18"/>
    <p:sldId id="314" r:id="rId19"/>
    <p:sldId id="315" r:id="rId20"/>
    <p:sldId id="316" r:id="rId21"/>
    <p:sldId id="317" r:id="rId22"/>
    <p:sldId id="318" r:id="rId23"/>
    <p:sldId id="319" r:id="rId24"/>
    <p:sldId id="297" r:id="rId25"/>
    <p:sldId id="313" r:id="rId26"/>
    <p:sldId id="332" r:id="rId27"/>
    <p:sldId id="29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Автор"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9" d="100"/>
          <a:sy n="69" d="100"/>
        </p:scale>
        <p:origin x="696" y="66"/>
      </p:cViewPr>
      <p:guideLst>
        <p:guide pos="3840"/>
        <p:guide orient="horz" pos="2160"/>
      </p:guideLst>
    </p:cSldViewPr>
  </p:slideViewPr>
  <p:notesTextViewPr>
    <p:cViewPr>
      <p:scale>
        <a:sx n="1" d="1"/>
        <a:sy n="1" d="1"/>
      </p:scale>
      <p:origin x="0" y="0"/>
    </p:cViewPr>
  </p:notesTextViewPr>
  <p:notesViewPr>
    <p:cSldViewPr showGuides="1">
      <p:cViewPr varScale="1">
        <p:scale>
          <a:sx n="100" d="100"/>
          <a:sy n="100" d="100"/>
        </p:scale>
        <p:origin x="35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ORudakov\Google%20&#1044;&#1080;&#1089;&#1082;\&#1043;&#1088;&#1091;&#1087;&#1087;&#1072;\&#1058;&#1044;%20&#1044;&#1058;&#1047;\&#1040;&#1085;&#1072;&#1083;&#1080;&#1079;%20&#1088;&#1099;&#1085;&#1082;&#1072;\&#1055;&#1088;&#1077;&#1079;&#1077;&#1085;&#1090;&#1072;&#1094;&#1080;&#1103;\&#1054;&#1090;&#1088;&#1072;&#1073;&#1086;&#1090;&#1082;&#1072;\&#1055;&#1086;&#1082;&#1072;&#1079;&#1072;&#1090;&#1077;&#1083;&#108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ORudakov\Google%20&#1044;&#1080;&#1089;&#1082;\&#1043;&#1088;&#1091;&#1087;&#1087;&#1072;\&#1058;&#1044;%20&#1044;&#1058;&#1047;\&#1040;&#1085;&#1072;&#1083;&#1080;&#1079;%20&#1088;&#1099;&#1085;&#1082;&#1072;\&#1055;&#1088;&#1077;&#1079;&#1077;&#1085;&#1090;&#1072;&#1094;&#1080;&#1103;\&#1054;&#1090;&#1088;&#1072;&#1073;&#1086;&#1090;&#1082;&#1072;\&#1055;&#1086;&#1082;&#1072;&#1079;&#1072;&#1090;&#1077;&#1083;&#108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ORudakov\Google%20&#1044;&#1080;&#1089;&#1082;\&#1043;&#1088;&#1091;&#1087;&#1087;&#1072;\&#1058;&#1044;%20&#1044;&#1058;&#1047;\&#1040;&#1085;&#1072;&#1083;&#1080;&#1079;%20&#1088;&#1099;&#1085;&#1082;&#1072;\&#1055;&#1088;&#1077;&#1079;&#1077;&#1085;&#1090;&#1072;&#1094;&#1080;&#1103;\&#1054;&#1090;&#1088;&#1072;&#1073;&#1086;&#1090;&#1082;&#1072;\&#1055;&#1086;&#1082;&#1072;&#1079;&#1072;&#1090;&#1077;&#1083;&#1080;.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Лист1!$A$19</c:f>
              <c:strCache>
                <c:ptCount val="1"/>
                <c:pt idx="0">
                  <c:v>ДТЗ</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ru-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Лист1!$M$18:$S$18</c:f>
              <c:strCache>
                <c:ptCount val="7"/>
                <c:pt idx="0">
                  <c:v>2013</c:v>
                </c:pt>
                <c:pt idx="1">
                  <c:v>2014</c:v>
                </c:pt>
                <c:pt idx="2">
                  <c:v>2015</c:v>
                </c:pt>
                <c:pt idx="3">
                  <c:v>2016</c:v>
                </c:pt>
                <c:pt idx="4">
                  <c:v>2017</c:v>
                </c:pt>
                <c:pt idx="5">
                  <c:v>2018</c:v>
                </c:pt>
                <c:pt idx="6">
                  <c:v>6 months 2019</c:v>
                </c:pt>
              </c:strCache>
            </c:strRef>
          </c:cat>
          <c:val>
            <c:numRef>
              <c:f>Лист1!$M$19:$S$19</c:f>
              <c:numCache>
                <c:formatCode>#,##0</c:formatCode>
                <c:ptCount val="7"/>
                <c:pt idx="0">
                  <c:v>33342</c:v>
                </c:pt>
                <c:pt idx="1">
                  <c:v>32092</c:v>
                </c:pt>
                <c:pt idx="2">
                  <c:v>11286</c:v>
                </c:pt>
                <c:pt idx="3">
                  <c:v>23399</c:v>
                </c:pt>
                <c:pt idx="4">
                  <c:v>17879</c:v>
                </c:pt>
                <c:pt idx="5">
                  <c:v>16737</c:v>
                </c:pt>
                <c:pt idx="6">
                  <c:v>13700</c:v>
                </c:pt>
              </c:numCache>
            </c:numRef>
          </c:val>
          <c:extLst>
            <c:ext xmlns:c16="http://schemas.microsoft.com/office/drawing/2014/chart" uri="{C3380CC4-5D6E-409C-BE32-E72D297353CC}">
              <c16:uniqueId val="{00000000-5A7E-434F-8139-151BE3A99533}"/>
            </c:ext>
          </c:extLst>
        </c:ser>
        <c:dLbls>
          <c:showLegendKey val="0"/>
          <c:showVal val="0"/>
          <c:showCatName val="0"/>
          <c:showSerName val="0"/>
          <c:showPercent val="0"/>
          <c:showBubbleSize val="0"/>
        </c:dLbls>
        <c:gapWidth val="100"/>
        <c:overlap val="-24"/>
        <c:axId val="515272592"/>
        <c:axId val="515272920"/>
      </c:barChart>
      <c:catAx>
        <c:axId val="515272592"/>
        <c:scaling>
          <c:orientation val="minMax"/>
        </c:scaling>
        <c:delete val="0"/>
        <c:axPos val="b"/>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ru-UA"/>
          </a:p>
        </c:txPr>
        <c:crossAx val="515272920"/>
        <c:crosses val="autoZero"/>
        <c:auto val="1"/>
        <c:lblAlgn val="ctr"/>
        <c:lblOffset val="100"/>
        <c:noMultiLvlLbl val="0"/>
      </c:catAx>
      <c:valAx>
        <c:axId val="515272920"/>
        <c:scaling>
          <c:orientation val="minMax"/>
          <c:max val="35000"/>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ru-UA"/>
          </a:p>
        </c:txPr>
        <c:crossAx val="5152725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0"/>
      <c:rotY val="14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8904433809748986E-2"/>
          <c:y val="9.1866639087105545E-2"/>
          <c:w val="0.84492521477347426"/>
          <c:h val="0.73926848785167032"/>
        </c:manualLayout>
      </c:layout>
      <c:pie3DChart>
        <c:varyColors val="1"/>
        <c:ser>
          <c:idx val="0"/>
          <c:order val="0"/>
          <c:tx>
            <c:strRef>
              <c:f>Лист2!$B$1</c:f>
              <c:strCache>
                <c:ptCount val="1"/>
                <c:pt idx="0">
                  <c:v>тыс.т</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1272-4115-9FC8-493B17A9072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1272-4115-9FC8-493B17A9072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1272-4115-9FC8-493B17A9072E}"/>
              </c:ext>
            </c:extLst>
          </c:dPt>
          <c:dLbls>
            <c:dLbl>
              <c:idx val="0"/>
              <c:layout>
                <c:manualLayout>
                  <c:x val="1.3934134089500862E-2"/>
                  <c:y val="-0.48845402016240896"/>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272-4115-9FC8-493B17A9072E}"/>
                </c:ext>
              </c:extLst>
            </c:dLbl>
            <c:dLbl>
              <c:idx val="1"/>
              <c:layout>
                <c:manualLayout>
                  <c:x val="5.9837124734089947E-2"/>
                  <c:y val="-1.2302516322623018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272-4115-9FC8-493B17A9072E}"/>
                </c:ext>
              </c:extLst>
            </c:dLbl>
            <c:dLbl>
              <c:idx val="2"/>
              <c:layout>
                <c:manualLayout>
                  <c:x val="-2.2294968717122408E-2"/>
                  <c:y val="8.3889084615214243E-2"/>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272-4115-9FC8-493B17A9072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ru-UA"/>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Лист2!$A$2:$A$4</c:f>
              <c:strCache>
                <c:ptCount val="3"/>
                <c:pt idx="0">
                  <c:v>Oil and gas sector </c:v>
                </c:pt>
                <c:pt idx="1">
                  <c:v>Mining and metallurgical enterprises, construction, repairs</c:v>
                </c:pt>
                <c:pt idx="2">
                  <c:v>Mechanical Engineering </c:v>
                </c:pt>
              </c:strCache>
            </c:strRef>
          </c:cat>
          <c:val>
            <c:numRef>
              <c:f>Лист2!$B$2:$B$4</c:f>
              <c:numCache>
                <c:formatCode>#,##0.0</c:formatCode>
                <c:ptCount val="3"/>
                <c:pt idx="0">
                  <c:v>109.6</c:v>
                </c:pt>
                <c:pt idx="1">
                  <c:v>95.9</c:v>
                </c:pt>
                <c:pt idx="2">
                  <c:v>7.2</c:v>
                </c:pt>
              </c:numCache>
            </c:numRef>
          </c:val>
          <c:extLst>
            <c:ext xmlns:c16="http://schemas.microsoft.com/office/drawing/2014/chart" uri="{C3380CC4-5D6E-409C-BE32-E72D297353CC}">
              <c16:uniqueId val="{00000006-1272-4115-9FC8-493B17A9072E}"/>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20"/>
      <c:rotY val="16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Лист2!$B$5</c:f>
              <c:strCache>
                <c:ptCount val="1"/>
                <c:pt idx="0">
                  <c:v>тыс.т</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0AE-4E7C-A0ED-ACB47FC028FE}"/>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0AE-4E7C-A0ED-ACB47FC028FE}"/>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60AE-4E7C-A0ED-ACB47FC028FE}"/>
              </c:ext>
            </c:extLst>
          </c:dPt>
          <c:dLbls>
            <c:dLbl>
              <c:idx val="0"/>
              <c:layout>
                <c:manualLayout>
                  <c:x val="4.0221229094174943E-2"/>
                  <c:y val="-0.4356293852314746"/>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0AE-4E7C-A0ED-ACB47FC028FE}"/>
                </c:ext>
              </c:extLst>
            </c:dLbl>
            <c:dLbl>
              <c:idx val="1"/>
              <c:layout>
                <c:manualLayout>
                  <c:x val="-6.9512293728355268E-2"/>
                  <c:y val="-0.13470173738973529"/>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0AE-4E7C-A0ED-ACB47FC028FE}"/>
                </c:ext>
              </c:extLst>
            </c:dLbl>
            <c:dLbl>
              <c:idx val="2"/>
              <c:layout>
                <c:manualLayout>
                  <c:x val="-0.12226891810099248"/>
                  <c:y val="0.12131402873933111"/>
                </c:manualLayout>
              </c:layou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0AE-4E7C-A0ED-ACB47FC028F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ru-UA"/>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Лист2!$A$6:$A$8</c:f>
              <c:strCache>
                <c:ptCount val="3"/>
                <c:pt idx="0">
                  <c:v>Oil and gas sector </c:v>
                </c:pt>
                <c:pt idx="1">
                  <c:v>Mining and metallurgical enterprises, construction, repairs</c:v>
                </c:pt>
                <c:pt idx="2">
                  <c:v>Mechanical Engineering </c:v>
                </c:pt>
              </c:strCache>
            </c:strRef>
          </c:cat>
          <c:val>
            <c:numRef>
              <c:f>Лист2!$B$6:$B$8</c:f>
              <c:numCache>
                <c:formatCode>#,##0.0</c:formatCode>
                <c:ptCount val="3"/>
                <c:pt idx="0">
                  <c:v>39.9</c:v>
                </c:pt>
                <c:pt idx="1">
                  <c:v>22.8</c:v>
                </c:pt>
                <c:pt idx="2">
                  <c:v>7.2</c:v>
                </c:pt>
              </c:numCache>
            </c:numRef>
          </c:val>
          <c:extLst>
            <c:ext xmlns:c16="http://schemas.microsoft.com/office/drawing/2014/chart" uri="{C3380CC4-5D6E-409C-BE32-E72D297353CC}">
              <c16:uniqueId val="{00000006-60AE-4E7C-A0ED-ACB47FC028FE}"/>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верхне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6947F12A-A84C-4A14-B00A-35CCCDCBE045}" type="datetime1">
              <a:rPr lang="ru-RU" smtClean="0"/>
              <a:pPr algn="r" rtl="0"/>
              <a:t>02.10.2019</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45ACAF8E-318A-4EFE-8633-D9E72ABCE0ED}" type="slidenum">
              <a:rPr lang="ru-RU" smtClean="0"/>
              <a:pPr algn="r" rtl="0"/>
              <a:t>‹#›</a:t>
            </a:fld>
            <a:endParaRPr lang="ru-RU" dirty="0"/>
          </a:p>
        </p:txBody>
      </p:sp>
    </p:spTree>
    <p:extLst>
      <p:ext uri="{BB962C8B-B14F-4D97-AF65-F5344CB8AC3E}">
        <p14:creationId xmlns:p14="http://schemas.microsoft.com/office/powerpoint/2010/main" val="24065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полнитель верхне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3089557B-9822-496C-AFB1-92504668F6D8}" type="datetime1">
              <a:rPr lang="ru-RU" smtClean="0"/>
              <a:pPr/>
              <a:t>02.10.2019</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dirty="0"/>
          </a:p>
        </p:txBody>
      </p:sp>
      <p:sp>
        <p:nvSpPr>
          <p:cNvPr id="5" name="Заполнитель заме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dirty="0"/>
              <a:t>Образец текста</a:t>
            </a:r>
          </a:p>
          <a:p>
            <a:pPr lvl="1" rtl="0"/>
            <a:r>
              <a:rPr lang="ru-RU" dirty="0"/>
              <a:t>Второй уровень</a:t>
            </a:r>
          </a:p>
          <a:p>
            <a:pPr lvl="2" rtl="0"/>
            <a:r>
              <a:rPr lang="ru-RU" dirty="0"/>
              <a:t>Третий уровень</a:t>
            </a:r>
          </a:p>
          <a:p>
            <a:pPr lvl="3" rtl="0"/>
            <a:r>
              <a:rPr lang="ru-RU" dirty="0"/>
              <a:t>Четвертый уровень</a:t>
            </a:r>
          </a:p>
          <a:p>
            <a:pPr lvl="4" rtl="0"/>
            <a:r>
              <a:rPr lang="ru-RU" dirty="0"/>
              <a:t>Пятый уровень</a:t>
            </a:r>
          </a:p>
        </p:txBody>
      </p:sp>
      <p:sp>
        <p:nvSpPr>
          <p:cNvPr id="6" name="Заполнитель нижне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5EE2CF44-2B13-41B4-A334-1CDF534EEBBF}" type="slidenum">
              <a:rPr lang="ru-RU" smtClean="0"/>
              <a:pPr/>
              <a:t>‹#›</a:t>
            </a:fld>
            <a:endParaRPr lang="ru-RU" dirty="0"/>
          </a:p>
        </p:txBody>
      </p:sp>
    </p:spTree>
    <p:extLst>
      <p:ext uri="{BB962C8B-B14F-4D97-AF65-F5344CB8AC3E}">
        <p14:creationId xmlns:p14="http://schemas.microsoft.com/office/powerpoint/2010/main" val="4453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Прямоугольник 6">
            <a:extLst>
              <a:ext uri="{FF2B5EF4-FFF2-40B4-BE49-F238E27FC236}">
                <a16:creationId xmlns:a16="http://schemas.microsoft.com/office/drawing/2014/main" id="{F4F19813-ED68-4C17-855E-9E475230F52E}"/>
              </a:ext>
            </a:extLst>
          </p:cNvPr>
          <p:cNvSpPr/>
          <p:nvPr userDrawn="1"/>
        </p:nvSpPr>
        <p:spPr bwMode="gray">
          <a:xfrm>
            <a:off x="0" y="2825016"/>
            <a:ext cx="12188952" cy="3180930"/>
          </a:xfrm>
          <a:prstGeom prst="rect">
            <a:avLst/>
          </a:prstGeom>
          <a:solidFill>
            <a:schemeClr val="bg1">
              <a:lumMod val="85000"/>
              <a:lumOff val="1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
        <p:nvSpPr>
          <p:cNvPr id="8" name="Прямоугольник 7">
            <a:extLst>
              <a:ext uri="{FF2B5EF4-FFF2-40B4-BE49-F238E27FC236}">
                <a16:creationId xmlns:a16="http://schemas.microsoft.com/office/drawing/2014/main" id="{06F49973-0F8C-4C4C-AFF0-799D40890B50}"/>
              </a:ext>
            </a:extLst>
          </p:cNvPr>
          <p:cNvSpPr/>
          <p:nvPr userDrawn="1"/>
        </p:nvSpPr>
        <p:spPr bwMode="black">
          <a:xfrm>
            <a:off x="0" y="3075709"/>
            <a:ext cx="12188952" cy="26392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dirty="0"/>
          </a:p>
        </p:txBody>
      </p:sp>
    </p:spTree>
    <p:extLst>
      <p:ext uri="{BB962C8B-B14F-4D97-AF65-F5344CB8AC3E}">
        <p14:creationId xmlns:p14="http://schemas.microsoft.com/office/powerpoint/2010/main" val="1952414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F8CDDE5-FCFD-48E4-8C63-D89CA08A7A47}" type="datetime1">
              <a:rPr lang="ru-RU" smtClean="0"/>
              <a:pPr/>
              <a:t>02.10.2019</a:t>
            </a:fld>
            <a:endParaRPr lang="ru-RU" dirty="0"/>
          </a:p>
        </p:txBody>
      </p:sp>
      <p:sp>
        <p:nvSpPr>
          <p:cNvPr id="6" name="Footer Placeholder 5"/>
          <p:cNvSpPr>
            <a:spLocks noGrp="1"/>
          </p:cNvSpPr>
          <p:nvPr>
            <p:ph type="ftr" sz="quarter" idx="11"/>
          </p:nvPr>
        </p:nvSpPr>
        <p:spPr/>
        <p:txBody>
          <a:bodyPr/>
          <a:lstStyle/>
          <a:p>
            <a:pPr rtl="0"/>
            <a:endParaRPr lang="ru-RU" dirty="0"/>
          </a:p>
        </p:txBody>
      </p:sp>
      <p:sp>
        <p:nvSpPr>
          <p:cNvPr id="7" name="Slide Number Placeholder 6"/>
          <p:cNvSpPr>
            <a:spLocks noGrp="1"/>
          </p:cNvSpPr>
          <p:nvPr>
            <p:ph type="sldNum" sz="quarter" idx="12"/>
          </p:nvPr>
        </p:nvSpPr>
        <p:spPr/>
        <p:txBody>
          <a:bodyPr/>
          <a:lstStyle/>
          <a:p>
            <a:fld id="{E31375A4-56A4-47D6-9801-1991572033F7}" type="slidenum">
              <a:rPr lang="ru-RU" smtClean="0"/>
              <a:pPr/>
              <a:t>‹#›</a:t>
            </a:fld>
            <a:endParaRPr lang="ru-RU" dirty="0"/>
          </a:p>
        </p:txBody>
      </p:sp>
    </p:spTree>
    <p:extLst>
      <p:ext uri="{BB962C8B-B14F-4D97-AF65-F5344CB8AC3E}">
        <p14:creationId xmlns:p14="http://schemas.microsoft.com/office/powerpoint/2010/main" val="45974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EF8CDDE5-FCFD-48E4-8C63-D89CA08A7A47}" type="datetime1">
              <a:rPr lang="ru-RU" smtClean="0"/>
              <a:pPr/>
              <a:t>02.10.2019</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fld id="{E31375A4-56A4-47D6-9801-1991572033F7}" type="slidenum">
              <a:rPr lang="ru-RU" smtClean="0"/>
              <a:pPr/>
              <a:t>‹#›</a:t>
            </a:fld>
            <a:endParaRPr lang="ru-RU" dirty="0"/>
          </a:p>
        </p:txBody>
      </p:sp>
    </p:spTree>
    <p:extLst>
      <p:ext uri="{BB962C8B-B14F-4D97-AF65-F5344CB8AC3E}">
        <p14:creationId xmlns:p14="http://schemas.microsoft.com/office/powerpoint/2010/main" val="1631835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EF8CDDE5-FCFD-48E4-8C63-D89CA08A7A47}" type="datetime1">
              <a:rPr lang="ru-RU" smtClean="0"/>
              <a:pPr/>
              <a:t>02.10.2019</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fld id="{E31375A4-56A4-47D6-9801-1991572033F7}" type="slidenum">
              <a:rPr lang="ru-RU" smtClean="0"/>
              <a:pPr/>
              <a:t>‹#›</a:t>
            </a:fld>
            <a:endParaRPr lang="ru-RU"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97315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F8CDDE5-FCFD-48E4-8C63-D89CA08A7A47}" type="datetime1">
              <a:rPr lang="ru-RU" smtClean="0"/>
              <a:pPr/>
              <a:t>02.10.2019</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fld id="{E31375A4-56A4-47D6-9801-1991572033F7}" type="slidenum">
              <a:rPr lang="ru-RU" smtClean="0"/>
              <a:pPr/>
              <a:t>‹#›</a:t>
            </a:fld>
            <a:endParaRPr lang="ru-RU" dirty="0"/>
          </a:p>
        </p:txBody>
      </p:sp>
    </p:spTree>
    <p:extLst>
      <p:ext uri="{BB962C8B-B14F-4D97-AF65-F5344CB8AC3E}">
        <p14:creationId xmlns:p14="http://schemas.microsoft.com/office/powerpoint/2010/main" val="4257512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8CDDE5-FCFD-48E4-8C63-D89CA08A7A47}" type="datetime1">
              <a:rPr lang="ru-RU" smtClean="0"/>
              <a:pPr/>
              <a:t>02.10.2019</a:t>
            </a:fld>
            <a:endParaRPr lang="ru-RU" dirty="0"/>
          </a:p>
        </p:txBody>
      </p:sp>
      <p:sp>
        <p:nvSpPr>
          <p:cNvPr id="4"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fld id="{E31375A4-56A4-47D6-9801-1991572033F7}" type="slidenum">
              <a:rPr lang="ru-RU" smtClean="0"/>
              <a:pPr/>
              <a:t>‹#›</a:t>
            </a:fld>
            <a:endParaRPr lang="ru-RU" dirty="0"/>
          </a:p>
        </p:txBody>
      </p:sp>
    </p:spTree>
    <p:extLst>
      <p:ext uri="{BB962C8B-B14F-4D97-AF65-F5344CB8AC3E}">
        <p14:creationId xmlns:p14="http://schemas.microsoft.com/office/powerpoint/2010/main" val="766341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8CDDE5-FCFD-48E4-8C63-D89CA08A7A47}" type="datetime1">
              <a:rPr lang="ru-RU" smtClean="0"/>
              <a:pPr/>
              <a:t>02.10.2019</a:t>
            </a:fld>
            <a:endParaRPr lang="ru-RU" dirty="0"/>
          </a:p>
        </p:txBody>
      </p:sp>
      <p:sp>
        <p:nvSpPr>
          <p:cNvPr id="4"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fld id="{E31375A4-56A4-47D6-9801-1991572033F7}" type="slidenum">
              <a:rPr lang="ru-RU" smtClean="0"/>
              <a:pPr/>
              <a:t>‹#›</a:t>
            </a:fld>
            <a:endParaRPr lang="ru-RU" dirty="0"/>
          </a:p>
        </p:txBody>
      </p:sp>
    </p:spTree>
    <p:extLst>
      <p:ext uri="{BB962C8B-B14F-4D97-AF65-F5344CB8AC3E}">
        <p14:creationId xmlns:p14="http://schemas.microsoft.com/office/powerpoint/2010/main" val="344999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464C44B-2BBF-4BA1-A73D-D02BA9DD5A92}" type="datetime1">
              <a:rPr lang="ru-RU" smtClean="0"/>
              <a:pPr/>
              <a:t>02.10.2019</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pPr rtl="0"/>
            <a:fld id="{E31375A4-56A4-47D6-9801-1991572033F7}" type="slidenum">
              <a:rPr lang="ru-RU" smtClean="0"/>
              <a:t>‹#›</a:t>
            </a:fld>
            <a:endParaRPr lang="ru-RU" dirty="0"/>
          </a:p>
        </p:txBody>
      </p:sp>
    </p:spTree>
    <p:extLst>
      <p:ext uri="{BB962C8B-B14F-4D97-AF65-F5344CB8AC3E}">
        <p14:creationId xmlns:p14="http://schemas.microsoft.com/office/powerpoint/2010/main" val="21128749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A3F516-A09D-4456-9F4A-D955148FE47B}" type="datetime1">
              <a:rPr lang="ru-RU" smtClean="0"/>
              <a:pPr/>
              <a:t>02.10.2019</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pPr rtl="0"/>
            <a:fld id="{E31375A4-56A4-47D6-9801-1991572033F7}" type="slidenum">
              <a:rPr lang="ru-RU" smtClean="0"/>
              <a:t>‹#›</a:t>
            </a:fld>
            <a:endParaRPr lang="ru-RU" dirty="0"/>
          </a:p>
        </p:txBody>
      </p:sp>
    </p:spTree>
    <p:extLst>
      <p:ext uri="{BB962C8B-B14F-4D97-AF65-F5344CB8AC3E}">
        <p14:creationId xmlns:p14="http://schemas.microsoft.com/office/powerpoint/2010/main" val="996327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02587" y="1600200"/>
            <a:ext cx="3122613" cy="1828800"/>
          </a:xfrm>
        </p:spPr>
        <p:txBody>
          <a:bodyPr rtlCol="0" anchor="b">
            <a:normAutofit/>
          </a:bodyPr>
          <a:lstStyle>
            <a:lvl1pPr algn="l" rtl="0">
              <a:defRPr sz="3400"/>
            </a:lvl1pPr>
          </a:lstStyle>
          <a:p>
            <a:pPr rtl="0"/>
            <a:r>
              <a:rPr lang="ru-RU"/>
              <a:t>Образец заголовка</a:t>
            </a:r>
            <a:endParaRPr lang="ru-RU" dirty="0"/>
          </a:p>
        </p:txBody>
      </p:sp>
      <p:sp>
        <p:nvSpPr>
          <p:cNvPr id="3" name="Объект 2"/>
          <p:cNvSpPr>
            <a:spLocks noGrp="1"/>
          </p:cNvSpPr>
          <p:nvPr>
            <p:ph idx="1"/>
          </p:nvPr>
        </p:nvSpPr>
        <p:spPr>
          <a:xfrm>
            <a:off x="760412" y="762000"/>
            <a:ext cx="6400800" cy="5334000"/>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ru-RU"/>
              <a:t>Образец текста</a:t>
            </a:r>
          </a:p>
          <a:p>
            <a:pPr lvl="1" rtl="0"/>
            <a:r>
              <a:rPr lang="ru-RU"/>
              <a:t>Второй уровень</a:t>
            </a:r>
          </a:p>
          <a:p>
            <a:pPr lvl="2" rtl="0"/>
            <a:r>
              <a:rPr lang="ru-RU"/>
              <a:t>Третий уровень</a:t>
            </a:r>
          </a:p>
          <a:p>
            <a:pPr lvl="3" rtl="0"/>
            <a:r>
              <a:rPr lang="ru-RU"/>
              <a:t>Четвертый уровень</a:t>
            </a:r>
          </a:p>
          <a:p>
            <a:pPr lvl="4" rtl="0"/>
            <a:r>
              <a:rPr lang="ru-RU"/>
              <a:t>Пятый уровень</a:t>
            </a:r>
            <a:endParaRPr lang="ru-RU" dirty="0"/>
          </a:p>
        </p:txBody>
      </p:sp>
      <p:sp>
        <p:nvSpPr>
          <p:cNvPr id="4" name="Текст 3"/>
          <p:cNvSpPr>
            <a:spLocks noGrp="1"/>
          </p:cNvSpPr>
          <p:nvPr>
            <p:ph type="body" sz="half" idx="2"/>
          </p:nvPr>
        </p:nvSpPr>
        <p:spPr>
          <a:xfrm>
            <a:off x="8001039" y="3429000"/>
            <a:ext cx="3124161" cy="1828800"/>
          </a:xfrm>
        </p:spPr>
        <p:txBody>
          <a:bodyPr rtlCol="0"/>
          <a:lstStyle>
            <a:lvl1pPr marL="0" indent="0" algn="l" rtl="0">
              <a:spcBef>
                <a:spcPts val="0"/>
              </a:spcBef>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ru-RU"/>
              <a:t>Образец текста</a:t>
            </a:r>
          </a:p>
        </p:txBody>
      </p:sp>
      <p:sp>
        <p:nvSpPr>
          <p:cNvPr id="5" name="Дата 4"/>
          <p:cNvSpPr>
            <a:spLocks noGrp="1"/>
          </p:cNvSpPr>
          <p:nvPr>
            <p:ph type="dt" sz="half" idx="10"/>
          </p:nvPr>
        </p:nvSpPr>
        <p:spPr/>
        <p:txBody>
          <a:bodyPr rtlCol="0"/>
          <a:lstStyle>
            <a:lvl1pPr>
              <a:defRPr/>
            </a:lvl1pPr>
          </a:lstStyle>
          <a:p>
            <a:fld id="{C57E0EC7-2776-4AD9-84CE-3F9E782741C2}" type="datetime1">
              <a:rPr lang="ru-RU" smtClean="0"/>
              <a:pPr/>
              <a:t>02.10.2019</a:t>
            </a:fld>
            <a:endParaRPr lang="ru-RU" dirty="0"/>
          </a:p>
        </p:txBody>
      </p:sp>
      <p:sp>
        <p:nvSpPr>
          <p:cNvPr id="6" name="Нижний колонтитул 5"/>
          <p:cNvSpPr>
            <a:spLocks noGrp="1"/>
          </p:cNvSpPr>
          <p:nvPr>
            <p:ph type="ftr" sz="quarter" idx="11"/>
          </p:nvPr>
        </p:nvSpPr>
        <p:spPr/>
        <p:txBody>
          <a:bodyPr rtlCol="0"/>
          <a:lstStyle/>
          <a:p>
            <a:pPr rtl="0"/>
            <a:endParaRPr lang="ru-RU" dirty="0"/>
          </a:p>
        </p:txBody>
      </p:sp>
      <p:sp>
        <p:nvSpPr>
          <p:cNvPr id="7" name="Номер слайда 6"/>
          <p:cNvSpPr>
            <a:spLocks noGrp="1"/>
          </p:cNvSpPr>
          <p:nvPr>
            <p:ph type="sldNum" sz="quarter" idx="12"/>
          </p:nvPr>
        </p:nvSpPr>
        <p:spPr/>
        <p:txBody>
          <a:bodyPr rtlCol="0"/>
          <a:lstStyle/>
          <a:p>
            <a:pPr rtl="0"/>
            <a:fld id="{E31375A4-56A4-47D6-9801-1991572033F7}" type="slidenum">
              <a:rPr lang="ru-RU" smtClean="0"/>
              <a:t>‹#›</a:t>
            </a:fld>
            <a:endParaRPr lang="ru-RU" dirty="0"/>
          </a:p>
        </p:txBody>
      </p:sp>
    </p:spTree>
    <p:extLst>
      <p:ext uri="{BB962C8B-B14F-4D97-AF65-F5344CB8AC3E}">
        <p14:creationId xmlns:p14="http://schemas.microsoft.com/office/powerpoint/2010/main" val="166737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136460D0-483D-41DF-921A-E915B182C4D8}" type="datetime1">
              <a:rPr lang="ru-RU" smtClean="0"/>
              <a:pPr/>
              <a:t>02.10.2019</a:t>
            </a:fld>
            <a:endParaRPr lang="ru-RU" dirty="0"/>
          </a:p>
        </p:txBody>
      </p:sp>
      <p:sp>
        <p:nvSpPr>
          <p:cNvPr id="5" name="Footer Placeholder 4"/>
          <p:cNvSpPr>
            <a:spLocks noGrp="1"/>
          </p:cNvSpPr>
          <p:nvPr>
            <p:ph type="ftr" sz="quarter" idx="11"/>
          </p:nvPr>
        </p:nvSpPr>
        <p:spPr/>
        <p:txBody>
          <a:bodyPr/>
          <a:lstStyle/>
          <a:p>
            <a:pPr rtl="0"/>
            <a:endParaRPr lang="ru-RU" dirty="0"/>
          </a:p>
        </p:txBody>
      </p:sp>
      <p:sp>
        <p:nvSpPr>
          <p:cNvPr id="6" name="Slide Number Placeholder 5"/>
          <p:cNvSpPr>
            <a:spLocks noGrp="1"/>
          </p:cNvSpPr>
          <p:nvPr>
            <p:ph type="sldNum" sz="quarter" idx="12"/>
          </p:nvPr>
        </p:nvSpPr>
        <p:spPr/>
        <p:txBody>
          <a:bodyPr/>
          <a:lstStyle/>
          <a:p>
            <a:pPr rtl="0"/>
            <a:fld id="{E31375A4-56A4-47D6-9801-1991572033F7}" type="slidenum">
              <a:rPr lang="ru-RU" smtClean="0"/>
              <a:t>‹#›</a:t>
            </a:fld>
            <a:endParaRPr lang="ru-RU" dirty="0"/>
          </a:p>
        </p:txBody>
      </p:sp>
    </p:spTree>
    <p:extLst>
      <p:ext uri="{BB962C8B-B14F-4D97-AF65-F5344CB8AC3E}">
        <p14:creationId xmlns:p14="http://schemas.microsoft.com/office/powerpoint/2010/main" val="159188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10/2/2019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253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F8CDDE5-FCFD-48E4-8C63-D89CA08A7A47}" type="datetime1">
              <a:rPr lang="ru-RU" smtClean="0"/>
              <a:pPr/>
              <a:t>02.10.2019</a:t>
            </a:fld>
            <a:endParaRPr lang="ru-RU" dirty="0"/>
          </a:p>
        </p:txBody>
      </p:sp>
      <p:sp>
        <p:nvSpPr>
          <p:cNvPr id="6" name="Footer Placeholder 5"/>
          <p:cNvSpPr>
            <a:spLocks noGrp="1"/>
          </p:cNvSpPr>
          <p:nvPr>
            <p:ph type="ftr" sz="quarter" idx="11"/>
          </p:nvPr>
        </p:nvSpPr>
        <p:spPr/>
        <p:txBody>
          <a:bodyPr/>
          <a:lstStyle/>
          <a:p>
            <a:pPr rtl="0"/>
            <a:endParaRPr lang="ru-RU" dirty="0"/>
          </a:p>
        </p:txBody>
      </p:sp>
      <p:sp>
        <p:nvSpPr>
          <p:cNvPr id="7" name="Slide Number Placeholder 6"/>
          <p:cNvSpPr>
            <a:spLocks noGrp="1"/>
          </p:cNvSpPr>
          <p:nvPr>
            <p:ph type="sldNum" sz="quarter" idx="12"/>
          </p:nvPr>
        </p:nvSpPr>
        <p:spPr/>
        <p:txBody>
          <a:bodyPr/>
          <a:lstStyle/>
          <a:p>
            <a:fld id="{E31375A4-56A4-47D6-9801-1991572033F7}" type="slidenum">
              <a:rPr lang="ru-RU" smtClean="0"/>
              <a:pPr/>
              <a:t>‹#›</a:t>
            </a:fld>
            <a:endParaRPr lang="ru-RU" dirty="0"/>
          </a:p>
        </p:txBody>
      </p:sp>
    </p:spTree>
    <p:extLst>
      <p:ext uri="{BB962C8B-B14F-4D97-AF65-F5344CB8AC3E}">
        <p14:creationId xmlns:p14="http://schemas.microsoft.com/office/powerpoint/2010/main" val="3800726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1638CB-5695-4AA9-8097-67D2CBFE7CE7}" type="datetime1">
              <a:rPr lang="ru-RU" smtClean="0"/>
              <a:pPr/>
              <a:t>02.10.2019</a:t>
            </a:fld>
            <a:endParaRPr lang="ru-RU" dirty="0"/>
          </a:p>
        </p:txBody>
      </p:sp>
      <p:sp>
        <p:nvSpPr>
          <p:cNvPr id="8" name="Footer Placeholder 7"/>
          <p:cNvSpPr>
            <a:spLocks noGrp="1"/>
          </p:cNvSpPr>
          <p:nvPr>
            <p:ph type="ftr" sz="quarter" idx="11"/>
          </p:nvPr>
        </p:nvSpPr>
        <p:spPr/>
        <p:txBody>
          <a:bodyPr/>
          <a:lstStyle/>
          <a:p>
            <a:pPr rtl="0"/>
            <a:endParaRPr lang="ru-RU" dirty="0"/>
          </a:p>
        </p:txBody>
      </p:sp>
      <p:sp>
        <p:nvSpPr>
          <p:cNvPr id="9" name="Slide Number Placeholder 8"/>
          <p:cNvSpPr>
            <a:spLocks noGrp="1"/>
          </p:cNvSpPr>
          <p:nvPr>
            <p:ph type="sldNum" sz="quarter" idx="12"/>
          </p:nvPr>
        </p:nvSpPr>
        <p:spPr/>
        <p:txBody>
          <a:bodyPr/>
          <a:lstStyle/>
          <a:p>
            <a:pPr rtl="0"/>
            <a:fld id="{E31375A4-56A4-47D6-9801-1991572033F7}" type="slidenum">
              <a:rPr lang="ru-RU" smtClean="0"/>
              <a:t>‹#›</a:t>
            </a:fld>
            <a:endParaRPr lang="ru-RU" dirty="0"/>
          </a:p>
        </p:txBody>
      </p:sp>
    </p:spTree>
    <p:extLst>
      <p:ext uri="{BB962C8B-B14F-4D97-AF65-F5344CB8AC3E}">
        <p14:creationId xmlns:p14="http://schemas.microsoft.com/office/powerpoint/2010/main" val="210530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FA80E48A-252F-48D1-8AEC-7A986F5005E3}" type="datetime1">
              <a:rPr lang="ru-RU" smtClean="0"/>
              <a:pPr/>
              <a:t>02.10.2019</a:t>
            </a:fld>
            <a:endParaRPr lang="ru-RU" dirty="0"/>
          </a:p>
        </p:txBody>
      </p:sp>
      <p:sp>
        <p:nvSpPr>
          <p:cNvPr id="5" name="Footer Placeholder 3"/>
          <p:cNvSpPr>
            <a:spLocks noGrp="1"/>
          </p:cNvSpPr>
          <p:nvPr>
            <p:ph type="ftr" sz="quarter" idx="11"/>
          </p:nvPr>
        </p:nvSpPr>
        <p:spPr/>
        <p:txBody>
          <a:bodyPr/>
          <a:lstStyle/>
          <a:p>
            <a:pPr rtl="0"/>
            <a:endParaRPr lang="ru-RU" dirty="0"/>
          </a:p>
        </p:txBody>
      </p:sp>
      <p:sp>
        <p:nvSpPr>
          <p:cNvPr id="6" name="Slide Number Placeholder 4"/>
          <p:cNvSpPr>
            <a:spLocks noGrp="1"/>
          </p:cNvSpPr>
          <p:nvPr>
            <p:ph type="sldNum" sz="quarter" idx="12"/>
          </p:nvPr>
        </p:nvSpPr>
        <p:spPr/>
        <p:txBody>
          <a:bodyPr/>
          <a:lstStyle/>
          <a:p>
            <a:pPr rtl="0"/>
            <a:fld id="{E31375A4-56A4-47D6-9801-1991572033F7}" type="slidenum">
              <a:rPr lang="ru-RU" smtClean="0"/>
              <a:t>‹#›</a:t>
            </a:fld>
            <a:endParaRPr lang="ru-RU" dirty="0"/>
          </a:p>
        </p:txBody>
      </p:sp>
    </p:spTree>
    <p:extLst>
      <p:ext uri="{BB962C8B-B14F-4D97-AF65-F5344CB8AC3E}">
        <p14:creationId xmlns:p14="http://schemas.microsoft.com/office/powerpoint/2010/main" val="75938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DED88E1-B763-4872-A95C-D1643011B528}" type="datetime1">
              <a:rPr lang="ru-RU" smtClean="0"/>
              <a:pPr/>
              <a:t>02.10.2019</a:t>
            </a:fld>
            <a:endParaRPr lang="ru-RU" dirty="0"/>
          </a:p>
        </p:txBody>
      </p:sp>
      <p:sp>
        <p:nvSpPr>
          <p:cNvPr id="5" name="Footer Placeholder 2"/>
          <p:cNvSpPr>
            <a:spLocks noGrp="1"/>
          </p:cNvSpPr>
          <p:nvPr>
            <p:ph type="ftr" sz="quarter" idx="11"/>
          </p:nvPr>
        </p:nvSpPr>
        <p:spPr/>
        <p:txBody>
          <a:bodyPr/>
          <a:lstStyle/>
          <a:p>
            <a:pPr rtl="0"/>
            <a:endParaRPr lang="ru-RU" dirty="0"/>
          </a:p>
        </p:txBody>
      </p:sp>
      <p:sp>
        <p:nvSpPr>
          <p:cNvPr id="6" name="Slide Number Placeholder 3"/>
          <p:cNvSpPr>
            <a:spLocks noGrp="1"/>
          </p:cNvSpPr>
          <p:nvPr>
            <p:ph type="sldNum" sz="quarter" idx="12"/>
          </p:nvPr>
        </p:nvSpPr>
        <p:spPr/>
        <p:txBody>
          <a:bodyPr/>
          <a:lstStyle/>
          <a:p>
            <a:pPr rtl="0"/>
            <a:fld id="{E31375A4-56A4-47D6-9801-1991572033F7}" type="slidenum">
              <a:rPr lang="ru-RU" smtClean="0"/>
              <a:t>‹#›</a:t>
            </a:fld>
            <a:endParaRPr lang="ru-RU" dirty="0"/>
          </a:p>
        </p:txBody>
      </p:sp>
    </p:spTree>
    <p:extLst>
      <p:ext uri="{BB962C8B-B14F-4D97-AF65-F5344CB8AC3E}">
        <p14:creationId xmlns:p14="http://schemas.microsoft.com/office/powerpoint/2010/main" val="9717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C57E0EC7-2776-4AD9-84CE-3F9E782741C2}" type="datetime1">
              <a:rPr lang="ru-RU" smtClean="0"/>
              <a:pPr/>
              <a:t>02.10.2019</a:t>
            </a:fld>
            <a:endParaRPr lang="ru-RU" dirty="0"/>
          </a:p>
        </p:txBody>
      </p:sp>
      <p:sp>
        <p:nvSpPr>
          <p:cNvPr id="5" name="Footer Placeholder 5"/>
          <p:cNvSpPr>
            <a:spLocks noGrp="1"/>
          </p:cNvSpPr>
          <p:nvPr>
            <p:ph type="ftr" sz="quarter" idx="11"/>
          </p:nvPr>
        </p:nvSpPr>
        <p:spPr/>
        <p:txBody>
          <a:bodyPr/>
          <a:lstStyle/>
          <a:p>
            <a:pPr rtl="0"/>
            <a:endParaRPr lang="ru-RU" dirty="0"/>
          </a:p>
        </p:txBody>
      </p:sp>
      <p:sp>
        <p:nvSpPr>
          <p:cNvPr id="6" name="Slide Number Placeholder 6"/>
          <p:cNvSpPr>
            <a:spLocks noGrp="1"/>
          </p:cNvSpPr>
          <p:nvPr>
            <p:ph type="sldNum" sz="quarter" idx="12"/>
          </p:nvPr>
        </p:nvSpPr>
        <p:spPr/>
        <p:txBody>
          <a:bodyPr/>
          <a:lstStyle/>
          <a:p>
            <a:pPr rtl="0"/>
            <a:fld id="{E31375A4-56A4-47D6-9801-1991572033F7}" type="slidenum">
              <a:rPr lang="ru-RU" smtClean="0"/>
              <a:t>‹#›</a:t>
            </a:fld>
            <a:endParaRPr lang="ru-RU" dirty="0"/>
          </a:p>
        </p:txBody>
      </p:sp>
    </p:spTree>
    <p:extLst>
      <p:ext uri="{BB962C8B-B14F-4D97-AF65-F5344CB8AC3E}">
        <p14:creationId xmlns:p14="http://schemas.microsoft.com/office/powerpoint/2010/main" val="127001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FAF969C-653B-47D5-B5E2-94CF67614AE9}" type="datetime1">
              <a:rPr lang="ru-RU" smtClean="0"/>
              <a:pPr/>
              <a:t>02.10.2019</a:t>
            </a:fld>
            <a:endParaRPr lang="ru-RU" dirty="0"/>
          </a:p>
        </p:txBody>
      </p:sp>
      <p:sp>
        <p:nvSpPr>
          <p:cNvPr id="6" name="Footer Placeholder 5"/>
          <p:cNvSpPr>
            <a:spLocks noGrp="1"/>
          </p:cNvSpPr>
          <p:nvPr>
            <p:ph type="ftr" sz="quarter" idx="11"/>
          </p:nvPr>
        </p:nvSpPr>
        <p:spPr/>
        <p:txBody>
          <a:bodyPr/>
          <a:lstStyle/>
          <a:p>
            <a:pPr rtl="0"/>
            <a:endParaRPr lang="ru-RU" dirty="0"/>
          </a:p>
        </p:txBody>
      </p:sp>
      <p:sp>
        <p:nvSpPr>
          <p:cNvPr id="7" name="Slide Number Placeholder 6"/>
          <p:cNvSpPr>
            <a:spLocks noGrp="1"/>
          </p:cNvSpPr>
          <p:nvPr>
            <p:ph type="sldNum" sz="quarter" idx="12"/>
          </p:nvPr>
        </p:nvSpPr>
        <p:spPr/>
        <p:txBody>
          <a:bodyPr/>
          <a:lstStyle/>
          <a:p>
            <a:pPr rtl="0"/>
            <a:fld id="{E31375A4-56A4-47D6-9801-1991572033F7}" type="slidenum">
              <a:rPr lang="ru-RU" smtClean="0"/>
              <a:t>‹#›</a:t>
            </a:fld>
            <a:endParaRPr lang="ru-RU" dirty="0"/>
          </a:p>
        </p:txBody>
      </p:sp>
      <p:sp>
        <p:nvSpPr>
          <p:cNvPr id="8" name="Прямоугольник 7">
            <a:extLst>
              <a:ext uri="{FF2B5EF4-FFF2-40B4-BE49-F238E27FC236}">
                <a16:creationId xmlns:a16="http://schemas.microsoft.com/office/drawing/2014/main" id="{394D13BD-55E8-4A3D-8774-64C2B4B0DE7B}"/>
              </a:ext>
            </a:extLst>
          </p:cNvPr>
          <p:cNvSpPr/>
          <p:nvPr userDrawn="1"/>
        </p:nvSpPr>
        <p:spPr bwMode="blackWhite">
          <a:xfrm>
            <a:off x="644091" y="640080"/>
            <a:ext cx="6675120" cy="5577840"/>
          </a:xfrm>
          <a:prstGeom prst="rect">
            <a:avLst/>
          </a:prstGeom>
          <a:solidFill>
            <a:srgbClr val="000000"/>
          </a:solidFill>
          <a:ln w="1016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600" dirty="0"/>
          </a:p>
        </p:txBody>
      </p:sp>
    </p:spTree>
    <p:extLst>
      <p:ext uri="{BB962C8B-B14F-4D97-AF65-F5344CB8AC3E}">
        <p14:creationId xmlns:p14="http://schemas.microsoft.com/office/powerpoint/2010/main" val="23428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8CDDE5-FCFD-48E4-8C63-D89CA08A7A47}" type="datetime1">
              <a:rPr lang="ru-RU" smtClean="0"/>
              <a:pPr/>
              <a:t>02.10.2019</a:t>
            </a:fld>
            <a:endParaRPr lang="ru-RU"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rtl="0"/>
            <a:endParaRPr lang="ru-RU"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31375A4-56A4-47D6-9801-1991572033F7}" type="slidenum">
              <a:rPr lang="ru-RU" smtClean="0"/>
              <a:pPr/>
              <a:t>‹#›</a:t>
            </a:fld>
            <a:endParaRPr lang="ru-RU" dirty="0"/>
          </a:p>
        </p:txBody>
      </p:sp>
    </p:spTree>
    <p:extLst>
      <p:ext uri="{BB962C8B-B14F-4D97-AF65-F5344CB8AC3E}">
        <p14:creationId xmlns:p14="http://schemas.microsoft.com/office/powerpoint/2010/main" val="174120078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56"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5DEBFECA-D834-4816-A760-675B8C3ED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8" y="0"/>
            <a:ext cx="12176044" cy="6858000"/>
          </a:xfrm>
          <a:prstGeom prst="rect">
            <a:avLst/>
          </a:prstGeom>
        </p:spPr>
      </p:pic>
      <p:sp>
        <p:nvSpPr>
          <p:cNvPr id="2" name="Заголовок 1"/>
          <p:cNvSpPr>
            <a:spLocks noGrp="1"/>
          </p:cNvSpPr>
          <p:nvPr>
            <p:ph type="ctrTitle" idx="4294967295"/>
          </p:nvPr>
        </p:nvSpPr>
        <p:spPr>
          <a:xfrm>
            <a:off x="428585" y="5085184"/>
            <a:ext cx="11755437" cy="1663700"/>
          </a:xfrm>
        </p:spPr>
        <p:txBody>
          <a:bodyPr rtlCol="0">
            <a:normAutofit/>
          </a:bodyPr>
          <a:lstStyle/>
          <a:p>
            <a:r>
              <a:rPr lang="en-US" sz="4400" b="1" dirty="0">
                <a:solidFill>
                  <a:srgbClr val="FFFF00"/>
                </a:solidFill>
              </a:rPr>
              <a:t>Dnepropetrovsk Tube Works</a:t>
            </a:r>
            <a:endParaRPr lang="ru-RU" sz="2800" b="1" dirty="0">
              <a:solidFill>
                <a:srgbClr val="FFC000"/>
              </a:solidFill>
            </a:endParaRPr>
          </a:p>
        </p:txBody>
      </p:sp>
    </p:spTree>
    <p:extLst>
      <p:ext uri="{BB962C8B-B14F-4D97-AF65-F5344CB8AC3E}">
        <p14:creationId xmlns:p14="http://schemas.microsoft.com/office/powerpoint/2010/main" val="24245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83568"/>
          </a:xfrm>
        </p:spPr>
        <p:txBody>
          <a:bodyPr rtlCol="0">
            <a:noAutofit/>
          </a:bodyPr>
          <a:lstStyle/>
          <a:p>
            <a:r>
              <a:rPr lang="en-US" sz="3200" dirty="0">
                <a:solidFill>
                  <a:srgbClr val="FFFF00"/>
                </a:solidFill>
              </a:rPr>
              <a:t>BRIEF INFORMATION. </a:t>
            </a:r>
            <a:r>
              <a:rPr lang="en-US" sz="3200" dirty="0">
                <a:solidFill>
                  <a:srgbClr val="FFC000"/>
                </a:solidFill>
              </a:rPr>
              <a:t>BASIC WORKSHOPS</a:t>
            </a:r>
            <a:r>
              <a:rPr lang="ru-RU" sz="3200" dirty="0">
                <a:solidFill>
                  <a:srgbClr val="FFC000"/>
                </a:solidFill>
              </a:rPr>
              <a:t>. </a:t>
            </a:r>
          </a:p>
        </p:txBody>
      </p:sp>
      <p:sp>
        <p:nvSpPr>
          <p:cNvPr id="14" name="Объект 13"/>
          <p:cNvSpPr>
            <a:spLocks noGrp="1"/>
          </p:cNvSpPr>
          <p:nvPr>
            <p:ph idx="1"/>
          </p:nvPr>
        </p:nvSpPr>
        <p:spPr>
          <a:xfrm>
            <a:off x="623392" y="1196752"/>
            <a:ext cx="10729192" cy="5204048"/>
          </a:xfrm>
        </p:spPr>
        <p:txBody>
          <a:bodyPr rtlCol="0">
            <a:noAutofit/>
          </a:bodyPr>
          <a:lstStyle/>
          <a:p>
            <a:pPr marL="0" indent="0" algn="just">
              <a:buNone/>
            </a:pPr>
            <a:r>
              <a:rPr lang="en-US" sz="2400" dirty="0"/>
              <a:t>The Dnepropetrovsk Tube Works consists of four main production workshops:</a:t>
            </a:r>
          </a:p>
          <a:p>
            <a:pPr marL="0" indent="0" algn="just">
              <a:buNone/>
            </a:pPr>
            <a:endParaRPr lang="ru-RU" sz="2400" dirty="0"/>
          </a:p>
          <a:p>
            <a:pPr algn="just">
              <a:buFont typeface="Wingdings" panose="05000000000000000000" pitchFamily="2" charset="2"/>
              <a:buChar char="q"/>
            </a:pPr>
            <a:r>
              <a:rPr lang="en-US" sz="2400" dirty="0"/>
              <a:t>Seamless pipe workshop</a:t>
            </a:r>
          </a:p>
          <a:p>
            <a:pPr algn="just">
              <a:buFont typeface="Wingdings" panose="05000000000000000000" pitchFamily="2" charset="2"/>
              <a:buChar char="q"/>
            </a:pPr>
            <a:r>
              <a:rPr lang="en-US" sz="2400" dirty="0"/>
              <a:t>Pipe</a:t>
            </a:r>
            <a:r>
              <a:rPr lang="ru-RU" sz="2400" dirty="0"/>
              <a:t> </a:t>
            </a:r>
            <a:r>
              <a:rPr lang="en-US" sz="2400" dirty="0"/>
              <a:t>rolling workshop -2</a:t>
            </a:r>
          </a:p>
          <a:p>
            <a:pPr algn="just">
              <a:buFont typeface="Wingdings" panose="05000000000000000000" pitchFamily="2" charset="2"/>
              <a:buChar char="q"/>
            </a:pPr>
            <a:r>
              <a:rPr lang="en-US" sz="2400" dirty="0"/>
              <a:t>Pipe</a:t>
            </a:r>
            <a:r>
              <a:rPr lang="ru-RU" sz="2400" dirty="0"/>
              <a:t> </a:t>
            </a:r>
            <a:r>
              <a:rPr lang="en-US" sz="2400" dirty="0"/>
              <a:t>rolling workshop -3</a:t>
            </a:r>
          </a:p>
          <a:p>
            <a:pPr algn="just">
              <a:buFont typeface="Wingdings" panose="05000000000000000000" pitchFamily="2" charset="2"/>
              <a:buChar char="q"/>
            </a:pPr>
            <a:r>
              <a:rPr lang="en-US" sz="2400" dirty="0"/>
              <a:t>Electric welding workshop (mothballed)</a:t>
            </a:r>
          </a:p>
        </p:txBody>
      </p:sp>
    </p:spTree>
    <p:extLst>
      <p:ext uri="{BB962C8B-B14F-4D97-AF65-F5344CB8AC3E}">
        <p14:creationId xmlns:p14="http://schemas.microsoft.com/office/powerpoint/2010/main" val="4000517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BRIEF INFORMATION. </a:t>
            </a:r>
            <a:r>
              <a:rPr lang="en-US" sz="3200" dirty="0">
                <a:solidFill>
                  <a:srgbClr val="FFC000"/>
                </a:solidFill>
              </a:rPr>
              <a:t>INFRASTRUCTURE</a:t>
            </a:r>
            <a:r>
              <a:rPr lang="ru-RU" sz="3200" dirty="0">
                <a:solidFill>
                  <a:srgbClr val="FFC000"/>
                </a:solidFill>
              </a:rPr>
              <a:t>.</a:t>
            </a:r>
          </a:p>
        </p:txBody>
      </p:sp>
      <p:sp>
        <p:nvSpPr>
          <p:cNvPr id="14" name="Объект 13"/>
          <p:cNvSpPr>
            <a:spLocks noGrp="1"/>
          </p:cNvSpPr>
          <p:nvPr>
            <p:ph idx="1"/>
          </p:nvPr>
        </p:nvSpPr>
        <p:spPr>
          <a:xfrm>
            <a:off x="623392" y="1196752"/>
            <a:ext cx="10837204" cy="5040560"/>
          </a:xfrm>
        </p:spPr>
        <p:txBody>
          <a:bodyPr rtlCol="0">
            <a:noAutofit/>
          </a:bodyPr>
          <a:lstStyle/>
          <a:p>
            <a:pPr marL="0" indent="0" algn="just">
              <a:buNone/>
            </a:pPr>
            <a:r>
              <a:rPr lang="en-US" sz="2400" dirty="0"/>
              <a:t>The Dnepropetrovsk Tube Works has an appropriate production and technical infrastructure that ensures the functioning of the main workshops.</a:t>
            </a:r>
          </a:p>
          <a:p>
            <a:pPr marL="0" indent="0" algn="just">
              <a:buNone/>
            </a:pPr>
            <a:r>
              <a:rPr lang="en-US" sz="2400" dirty="0"/>
              <a:t>The company has certified laboratories for carrying out technological tests and product quality control, diagnostics and equipment condition monitoring, ensuring a reverse cycle and protecting the environment.</a:t>
            </a:r>
          </a:p>
          <a:p>
            <a:pPr marL="0" indent="0" algn="just">
              <a:buNone/>
            </a:pPr>
            <a:r>
              <a:rPr lang="en-US" sz="2400" dirty="0"/>
              <a:t>An automated system for managing production, sales, finances, equipment loading, accounting and analysis of the delivery, shipment and sale of finished products, which is integrated with the accounting, reporting and staff management system, has been </a:t>
            </a:r>
            <a:r>
              <a:rPr lang="en" sz="2400" dirty="0"/>
              <a:t>implemented</a:t>
            </a:r>
            <a:r>
              <a:rPr lang="en-US" sz="2400" dirty="0"/>
              <a:t>.</a:t>
            </a:r>
          </a:p>
        </p:txBody>
      </p:sp>
    </p:spTree>
    <p:extLst>
      <p:ext uri="{BB962C8B-B14F-4D97-AF65-F5344CB8AC3E}">
        <p14:creationId xmlns:p14="http://schemas.microsoft.com/office/powerpoint/2010/main" val="3548928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BRIEF INFORMATION. </a:t>
            </a:r>
            <a:r>
              <a:rPr lang="en-US" sz="3200" dirty="0">
                <a:solidFill>
                  <a:srgbClr val="FFC000"/>
                </a:solidFill>
              </a:rPr>
              <a:t>EQUIPMENT</a:t>
            </a:r>
            <a:r>
              <a:rPr lang="ru-RU" sz="3200" dirty="0">
                <a:solidFill>
                  <a:srgbClr val="FFC000"/>
                </a:solidFill>
              </a:rPr>
              <a:t>.</a:t>
            </a:r>
          </a:p>
        </p:txBody>
      </p:sp>
      <p:sp>
        <p:nvSpPr>
          <p:cNvPr id="14" name="Объект 13"/>
          <p:cNvSpPr>
            <a:spLocks noGrp="1"/>
          </p:cNvSpPr>
          <p:nvPr>
            <p:ph idx="1"/>
          </p:nvPr>
        </p:nvSpPr>
        <p:spPr>
          <a:xfrm>
            <a:off x="695400" y="1268760"/>
            <a:ext cx="10729192" cy="5132040"/>
          </a:xfrm>
        </p:spPr>
        <p:txBody>
          <a:bodyPr rtlCol="0">
            <a:noAutofit/>
          </a:bodyPr>
          <a:lstStyle/>
          <a:p>
            <a:pPr marL="0" indent="0" algn="just">
              <a:buNone/>
            </a:pPr>
            <a:r>
              <a:rPr lang="en-US" sz="2400" b="1" dirty="0"/>
              <a:t>Seamless pipe workshop</a:t>
            </a:r>
            <a:r>
              <a:rPr lang="ru-RU" sz="2400" b="1" dirty="0"/>
              <a:t>:</a:t>
            </a:r>
          </a:p>
          <a:p>
            <a:pPr algn="just">
              <a:buFont typeface="Wingdings" panose="05000000000000000000" pitchFamily="2" charset="2"/>
              <a:buChar char="q"/>
            </a:pPr>
            <a:r>
              <a:rPr lang="en-US" sz="2400" dirty="0"/>
              <a:t>pipe rolling unit 80 with continuous 8 cage and reduction-extension 30 cage mills;</a:t>
            </a:r>
          </a:p>
          <a:p>
            <a:pPr algn="just">
              <a:buFont typeface="Wingdings" panose="05000000000000000000" pitchFamily="2" charset="2"/>
              <a:buChar char="q"/>
            </a:pPr>
            <a:r>
              <a:rPr lang="en-US" sz="2400" dirty="0"/>
              <a:t>pipe rolling unit 140 with longitudinal rolling mills and a gauge 12 stand mill (mothballed).</a:t>
            </a:r>
            <a:endParaRPr lang="ru-RU" sz="2400" dirty="0"/>
          </a:p>
          <a:p>
            <a:pPr marL="0" indent="0" algn="just">
              <a:buNone/>
            </a:pPr>
            <a:endParaRPr lang="ru-RU" sz="2400" dirty="0"/>
          </a:p>
          <a:p>
            <a:pPr marL="0" indent="0" algn="just">
              <a:buNone/>
            </a:pPr>
            <a:r>
              <a:rPr lang="en-US" sz="2400" b="1" dirty="0"/>
              <a:t>Pipe rolling workshop</a:t>
            </a:r>
            <a:r>
              <a:rPr lang="ru-RU" sz="2400" b="1" dirty="0"/>
              <a:t>-2:</a:t>
            </a:r>
          </a:p>
          <a:p>
            <a:pPr algn="just">
              <a:buFont typeface="Wingdings" panose="05000000000000000000" pitchFamily="2" charset="2"/>
              <a:buChar char="q"/>
            </a:pPr>
            <a:r>
              <a:rPr lang="en-US" sz="2400" dirty="0"/>
              <a:t>6 cold rolling mills;</a:t>
            </a:r>
          </a:p>
          <a:p>
            <a:pPr algn="just">
              <a:buFont typeface="Wingdings" panose="05000000000000000000" pitchFamily="2" charset="2"/>
              <a:buChar char="q"/>
            </a:pPr>
            <a:r>
              <a:rPr lang="en-US" sz="2400" dirty="0"/>
              <a:t>3 three-thread drawing mills.</a:t>
            </a:r>
          </a:p>
        </p:txBody>
      </p:sp>
    </p:spTree>
    <p:extLst>
      <p:ext uri="{BB962C8B-B14F-4D97-AF65-F5344CB8AC3E}">
        <p14:creationId xmlns:p14="http://schemas.microsoft.com/office/powerpoint/2010/main" val="89746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BRIEF INFORMATION. </a:t>
            </a:r>
            <a:r>
              <a:rPr lang="en-US" sz="3200" dirty="0">
                <a:solidFill>
                  <a:srgbClr val="FFC000"/>
                </a:solidFill>
              </a:rPr>
              <a:t>EQUIPMENT</a:t>
            </a:r>
            <a:r>
              <a:rPr lang="ru-RU" sz="3200" dirty="0">
                <a:solidFill>
                  <a:srgbClr val="FFC000"/>
                </a:solidFill>
              </a:rPr>
              <a:t>.</a:t>
            </a:r>
            <a:endParaRPr lang="ru-RU" sz="3200" dirty="0">
              <a:solidFill>
                <a:schemeClr val="accent1">
                  <a:lumMod val="60000"/>
                  <a:lumOff val="40000"/>
                </a:schemeClr>
              </a:solidFill>
            </a:endParaRPr>
          </a:p>
        </p:txBody>
      </p:sp>
      <p:sp>
        <p:nvSpPr>
          <p:cNvPr id="14" name="Объект 13"/>
          <p:cNvSpPr>
            <a:spLocks noGrp="1"/>
          </p:cNvSpPr>
          <p:nvPr>
            <p:ph idx="1"/>
          </p:nvPr>
        </p:nvSpPr>
        <p:spPr>
          <a:xfrm>
            <a:off x="695400" y="1268760"/>
            <a:ext cx="10729192" cy="4896544"/>
          </a:xfrm>
        </p:spPr>
        <p:txBody>
          <a:bodyPr rtlCol="0">
            <a:noAutofit/>
          </a:bodyPr>
          <a:lstStyle/>
          <a:p>
            <a:pPr marL="0" indent="0" algn="just">
              <a:buNone/>
            </a:pPr>
            <a:r>
              <a:rPr lang="en-US" sz="2400" b="1" dirty="0"/>
              <a:t>Pipe rolling workshop</a:t>
            </a:r>
            <a:r>
              <a:rPr lang="ru-RU" sz="2400" b="1" dirty="0"/>
              <a:t>-3:</a:t>
            </a:r>
          </a:p>
          <a:p>
            <a:pPr algn="just">
              <a:buFont typeface="Wingdings" panose="05000000000000000000" pitchFamily="2" charset="2"/>
              <a:buChar char="q"/>
            </a:pPr>
            <a:r>
              <a:rPr lang="ru-RU" sz="2400" dirty="0"/>
              <a:t>9 </a:t>
            </a:r>
            <a:r>
              <a:rPr lang="en-US" sz="2400" dirty="0"/>
              <a:t>cold rolling mills;</a:t>
            </a:r>
          </a:p>
          <a:p>
            <a:pPr algn="just">
              <a:buFont typeface="Wingdings" panose="05000000000000000000" pitchFamily="2" charset="2"/>
              <a:buChar char="q"/>
            </a:pPr>
            <a:r>
              <a:rPr lang="en-US" sz="2400" dirty="0"/>
              <a:t>9 drawing mills;</a:t>
            </a:r>
          </a:p>
          <a:p>
            <a:pPr algn="just">
              <a:buFont typeface="Wingdings" panose="05000000000000000000" pitchFamily="2" charset="2"/>
              <a:buChar char="q"/>
            </a:pPr>
            <a:r>
              <a:rPr lang="en-US" sz="2400" dirty="0"/>
              <a:t>1 pipe profile mill.</a:t>
            </a:r>
          </a:p>
          <a:p>
            <a:pPr marL="0" indent="0" algn="just">
              <a:buNone/>
            </a:pPr>
            <a:endParaRPr lang="ru-RU" sz="2400" dirty="0"/>
          </a:p>
          <a:p>
            <a:pPr marL="0" indent="0" algn="just">
              <a:buNone/>
            </a:pPr>
            <a:r>
              <a:rPr lang="en-US" sz="2400" b="1" dirty="0"/>
              <a:t>Electric welding workshop:</a:t>
            </a:r>
          </a:p>
          <a:p>
            <a:pPr algn="just">
              <a:buFont typeface="Wingdings" panose="05000000000000000000" pitchFamily="2" charset="2"/>
              <a:buChar char="q"/>
            </a:pPr>
            <a:r>
              <a:rPr lang="en-US" sz="2400" dirty="0"/>
              <a:t>electric pipe welding mill 57-159 (mill No. 1);</a:t>
            </a:r>
          </a:p>
          <a:p>
            <a:pPr algn="just">
              <a:buFont typeface="Wingdings" panose="05000000000000000000" pitchFamily="2" charset="2"/>
              <a:buChar char="q"/>
            </a:pPr>
            <a:r>
              <a:rPr lang="en-US" sz="2400" dirty="0"/>
              <a:t>electric pipe welding mill 57-159 (mill No. 2).</a:t>
            </a:r>
          </a:p>
        </p:txBody>
      </p:sp>
    </p:spTree>
    <p:extLst>
      <p:ext uri="{BB962C8B-B14F-4D97-AF65-F5344CB8AC3E}">
        <p14:creationId xmlns:p14="http://schemas.microsoft.com/office/powerpoint/2010/main" val="4073719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SALES MARKETS. </a:t>
            </a:r>
            <a:r>
              <a:rPr lang="en-US" sz="3200" dirty="0">
                <a:solidFill>
                  <a:srgbClr val="FFC000"/>
                </a:solidFill>
              </a:rPr>
              <a:t>UKRAINE</a:t>
            </a:r>
            <a:r>
              <a:rPr lang="ru-RU" sz="3200" dirty="0">
                <a:solidFill>
                  <a:srgbClr val="FFC000"/>
                </a:solidFill>
              </a:rPr>
              <a:t>.</a:t>
            </a:r>
            <a:endParaRPr lang="ru-RU" sz="3200" dirty="0">
              <a:solidFill>
                <a:schemeClr val="accent1">
                  <a:lumMod val="60000"/>
                  <a:lumOff val="40000"/>
                </a:schemeClr>
              </a:solidFill>
            </a:endParaRPr>
          </a:p>
        </p:txBody>
      </p:sp>
      <p:sp>
        <p:nvSpPr>
          <p:cNvPr id="14" name="Объект 13"/>
          <p:cNvSpPr>
            <a:spLocks noGrp="1"/>
          </p:cNvSpPr>
          <p:nvPr>
            <p:ph idx="1"/>
          </p:nvPr>
        </p:nvSpPr>
        <p:spPr>
          <a:xfrm>
            <a:off x="623392" y="1124744"/>
            <a:ext cx="10837204" cy="5040560"/>
          </a:xfrm>
        </p:spPr>
        <p:txBody>
          <a:bodyPr rtlCol="0">
            <a:noAutofit/>
          </a:bodyPr>
          <a:lstStyle/>
          <a:p>
            <a:pPr marL="0" indent="0" algn="just">
              <a:buNone/>
            </a:pPr>
            <a:r>
              <a:rPr lang="en-US" sz="2200" dirty="0"/>
              <a:t>Decreasing of pipe consumption by regular consumers is noted, which is due to both objective economic and political factors, and problems with ensuring a rhythmic supplying of pipe from Dnepropetrovsk Tube Works. Problems in financing of energy and gas industries. Decreasing of production volumes in Mechanical Engineering and carriage building.</a:t>
            </a:r>
          </a:p>
          <a:p>
            <a:pPr marL="0" indent="0" algn="just">
              <a:buNone/>
            </a:pPr>
            <a:r>
              <a:rPr lang="en-US" sz="2200" dirty="0"/>
              <a:t>The sales volume is up to 1,500 tons per month (excluding participation in large tenders of </a:t>
            </a:r>
            <a:r>
              <a:rPr lang="en-US" sz="2200" dirty="0" err="1"/>
              <a:t>Ukrgasvydobuvannya</a:t>
            </a:r>
            <a:r>
              <a:rPr lang="en-US" sz="2200" dirty="0"/>
              <a:t>, as well as covering the needs of </a:t>
            </a:r>
            <a:r>
              <a:rPr lang="en-US" sz="2200" dirty="0" err="1"/>
              <a:t>Metinvest</a:t>
            </a:r>
            <a:r>
              <a:rPr lang="en-US" sz="2200" dirty="0"/>
              <a:t> and DTEK).</a:t>
            </a:r>
          </a:p>
          <a:p>
            <a:pPr marL="0" indent="0" algn="just">
              <a:buNone/>
            </a:pPr>
            <a:r>
              <a:rPr lang="en-US" sz="2200" dirty="0"/>
              <a:t>At the same time, the Ukrainian market is one of the priorities, taking into account anti-dumping investigations against pipe products from PRC and the ban on import of pipe from the Russian Federation, after reconstruction, its capacity for Dnepropetrovsk Tube Works products is estimated at 3,400 tons per month.</a:t>
            </a:r>
          </a:p>
        </p:txBody>
      </p:sp>
    </p:spTree>
    <p:extLst>
      <p:ext uri="{BB962C8B-B14F-4D97-AF65-F5344CB8AC3E}">
        <p14:creationId xmlns:p14="http://schemas.microsoft.com/office/powerpoint/2010/main" val="3192032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SALES MARKETS. </a:t>
            </a:r>
            <a:r>
              <a:rPr lang="en-US" sz="3200" dirty="0">
                <a:solidFill>
                  <a:srgbClr val="FFC000"/>
                </a:solidFill>
              </a:rPr>
              <a:t>EU</a:t>
            </a:r>
            <a:r>
              <a:rPr lang="ru-RU" sz="3200" dirty="0">
                <a:solidFill>
                  <a:srgbClr val="FFC000"/>
                </a:solidFill>
              </a:rPr>
              <a:t>.</a:t>
            </a:r>
            <a:endParaRPr lang="ru-RU" sz="3200" dirty="0">
              <a:solidFill>
                <a:schemeClr val="accent1">
                  <a:lumMod val="60000"/>
                  <a:lumOff val="40000"/>
                </a:schemeClr>
              </a:solidFill>
            </a:endParaRPr>
          </a:p>
        </p:txBody>
      </p:sp>
      <p:sp>
        <p:nvSpPr>
          <p:cNvPr id="14" name="Объект 13"/>
          <p:cNvSpPr>
            <a:spLocks noGrp="1"/>
          </p:cNvSpPr>
          <p:nvPr>
            <p:ph idx="1"/>
          </p:nvPr>
        </p:nvSpPr>
        <p:spPr>
          <a:xfrm>
            <a:off x="623392" y="1124744"/>
            <a:ext cx="10837204" cy="4824536"/>
          </a:xfrm>
        </p:spPr>
        <p:txBody>
          <a:bodyPr rtlCol="0">
            <a:noAutofit/>
          </a:bodyPr>
          <a:lstStyle/>
          <a:p>
            <a:pPr marL="0" indent="0" algn="just">
              <a:buNone/>
            </a:pPr>
            <a:r>
              <a:rPr lang="en-US" sz="2400" dirty="0"/>
              <a:t>The EU market remains one of the key foreign markets for Dnepropetrovsk Tube Works due to its capacity and high demand for water and gas pipelines</a:t>
            </a:r>
            <a:r>
              <a:rPr lang="ru-RU" sz="2400" dirty="0"/>
              <a:t> </a:t>
            </a:r>
            <a:r>
              <a:rPr lang="en-US" sz="2400" dirty="0"/>
              <a:t>pipes, which are a priority for the enterprise. The current supply volume is up to 1,500 tons per month.</a:t>
            </a:r>
          </a:p>
          <a:p>
            <a:pPr marL="0" indent="0" algn="just">
              <a:buNone/>
            </a:pPr>
            <a:r>
              <a:rPr lang="en-US" sz="2400" dirty="0"/>
              <a:t>Provided that production and delivery terms are guaranteed, reconstruction is carried out, the assortment of the delivered pipe is expanded and mechanical requirements are met, shipping to the region may increase to a total volume of 2,800 tons per month.</a:t>
            </a:r>
          </a:p>
        </p:txBody>
      </p:sp>
    </p:spTree>
    <p:extLst>
      <p:ext uri="{BB962C8B-B14F-4D97-AF65-F5344CB8AC3E}">
        <p14:creationId xmlns:p14="http://schemas.microsoft.com/office/powerpoint/2010/main" val="4006749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SALES MARKETS. </a:t>
            </a:r>
            <a:r>
              <a:rPr lang="en-US" sz="3200" dirty="0">
                <a:solidFill>
                  <a:srgbClr val="FFC000"/>
                </a:solidFill>
              </a:rPr>
              <a:t>USA</a:t>
            </a:r>
            <a:r>
              <a:rPr lang="ru-RU" sz="3200" dirty="0">
                <a:solidFill>
                  <a:srgbClr val="FFC000"/>
                </a:solidFill>
              </a:rPr>
              <a:t>.</a:t>
            </a:r>
            <a:endParaRPr lang="ru-RU" sz="3200" dirty="0">
              <a:solidFill>
                <a:schemeClr val="accent1">
                  <a:lumMod val="60000"/>
                  <a:lumOff val="40000"/>
                </a:schemeClr>
              </a:solidFill>
            </a:endParaRPr>
          </a:p>
        </p:txBody>
      </p:sp>
      <p:sp>
        <p:nvSpPr>
          <p:cNvPr id="14" name="Объект 13"/>
          <p:cNvSpPr>
            <a:spLocks noGrp="1"/>
          </p:cNvSpPr>
          <p:nvPr>
            <p:ph idx="1"/>
          </p:nvPr>
        </p:nvSpPr>
        <p:spPr>
          <a:xfrm>
            <a:off x="623392" y="1124744"/>
            <a:ext cx="10837204" cy="4824536"/>
          </a:xfrm>
        </p:spPr>
        <p:txBody>
          <a:bodyPr rtlCol="0">
            <a:noAutofit/>
          </a:bodyPr>
          <a:lstStyle/>
          <a:p>
            <a:pPr marL="0" indent="0" algn="just">
              <a:buNone/>
            </a:pPr>
            <a:r>
              <a:rPr lang="en-US" sz="2400" dirty="0"/>
              <a:t>Currently, sales are limited to 500 tons per month. Since 2006 to 2009 sales reached 20,000 tons per year. Against the background of an improvement in the general economic climate in the USA, there is an increase in demand for metal products from Mechanical Engineering, the automotive industry and construction.</a:t>
            </a:r>
          </a:p>
          <a:p>
            <a:pPr marL="0" indent="0" algn="just">
              <a:buNone/>
            </a:pPr>
            <a:endParaRPr lang="en-US" sz="400" dirty="0"/>
          </a:p>
          <a:p>
            <a:pPr marL="0" indent="0" algn="just">
              <a:buNone/>
            </a:pPr>
            <a:r>
              <a:rPr lang="en-US" sz="2400" dirty="0"/>
              <a:t>After the reconstruction, including obtaining API 5L and 5CT certificates, expanding the range of products, providing satisfactory conclusions on quality, guaranteeing fulfillment of obligations on the delivery dates of pilot batches, as well as launching an automated packaging and painting line, the prospective sales of Dnepropetrovsk Tube Works products in the USA are estimated at 2,300 tons per month.</a:t>
            </a:r>
          </a:p>
        </p:txBody>
      </p:sp>
    </p:spTree>
    <p:extLst>
      <p:ext uri="{BB962C8B-B14F-4D97-AF65-F5344CB8AC3E}">
        <p14:creationId xmlns:p14="http://schemas.microsoft.com/office/powerpoint/2010/main" val="3200961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SALES MARKETS. </a:t>
            </a:r>
            <a:r>
              <a:rPr lang="en-US" sz="3200" dirty="0">
                <a:solidFill>
                  <a:srgbClr val="FFC000"/>
                </a:solidFill>
              </a:rPr>
              <a:t>MIDDLE EASTERN REGION</a:t>
            </a:r>
            <a:r>
              <a:rPr lang="ru-RU" sz="3200" dirty="0">
                <a:solidFill>
                  <a:srgbClr val="FFC000"/>
                </a:solidFill>
              </a:rPr>
              <a:t>.</a:t>
            </a:r>
          </a:p>
        </p:txBody>
      </p:sp>
      <p:sp>
        <p:nvSpPr>
          <p:cNvPr id="14" name="Объект 13"/>
          <p:cNvSpPr>
            <a:spLocks noGrp="1"/>
          </p:cNvSpPr>
          <p:nvPr>
            <p:ph idx="1"/>
          </p:nvPr>
        </p:nvSpPr>
        <p:spPr>
          <a:xfrm>
            <a:off x="623392" y="1124744"/>
            <a:ext cx="10837204" cy="5472608"/>
          </a:xfrm>
        </p:spPr>
        <p:txBody>
          <a:bodyPr rtlCol="0">
            <a:noAutofit/>
          </a:bodyPr>
          <a:lstStyle/>
          <a:p>
            <a:pPr marL="0" indent="0" algn="just">
              <a:buNone/>
            </a:pPr>
            <a:r>
              <a:rPr lang="en-US" sz="2400" dirty="0"/>
              <a:t>The sales volume is up to 750 tons per month. Sales to the Middle East and North Africa market are complicated by the extreme instability of the political situation in Egypt, which is the center of large and small-scale metal trading throughout the North African region.</a:t>
            </a:r>
            <a:endParaRPr lang="uk-UA" sz="2400" dirty="0"/>
          </a:p>
          <a:p>
            <a:pPr marL="0" indent="0" algn="just">
              <a:buNone/>
            </a:pPr>
            <a:endParaRPr lang="en-US" sz="400" dirty="0"/>
          </a:p>
          <a:p>
            <a:pPr marL="0" indent="0" algn="just">
              <a:buNone/>
            </a:pPr>
            <a:r>
              <a:rPr lang="en-US" sz="2400" dirty="0"/>
              <a:t>There is fierce competition from Turkey and PRC. Given the low level of market prices in this region, increasing marginal income is problematic. The possibilities of delivering pipe products to the market are also limited due to the lack of certification according to API 5L. After the reconstruction and obtaining API 5L and 5CT certificates, as well as the launch of an automated packaging and painting line, the region's consumption of Dnepropetrovsk Tube Works products is estimated at 2,100 tons per month.</a:t>
            </a:r>
          </a:p>
        </p:txBody>
      </p:sp>
    </p:spTree>
    <p:extLst>
      <p:ext uri="{BB962C8B-B14F-4D97-AF65-F5344CB8AC3E}">
        <p14:creationId xmlns:p14="http://schemas.microsoft.com/office/powerpoint/2010/main" val="1580811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SALES MARKETS. </a:t>
            </a:r>
            <a:r>
              <a:rPr lang="en-US" sz="3200" dirty="0">
                <a:solidFill>
                  <a:srgbClr val="FFC000"/>
                </a:solidFill>
              </a:rPr>
              <a:t>RUSSIAN FEDERATION</a:t>
            </a:r>
            <a:r>
              <a:rPr lang="ru-RU" sz="3200" dirty="0">
                <a:solidFill>
                  <a:srgbClr val="FFC000"/>
                </a:solidFill>
              </a:rPr>
              <a:t>.</a:t>
            </a:r>
            <a:endParaRPr lang="ru-RU" sz="3200" dirty="0">
              <a:solidFill>
                <a:schemeClr val="accent1">
                  <a:lumMod val="60000"/>
                  <a:lumOff val="40000"/>
                </a:schemeClr>
              </a:solidFill>
            </a:endParaRPr>
          </a:p>
        </p:txBody>
      </p:sp>
      <p:sp>
        <p:nvSpPr>
          <p:cNvPr id="14" name="Объект 13"/>
          <p:cNvSpPr>
            <a:spLocks noGrp="1"/>
          </p:cNvSpPr>
          <p:nvPr>
            <p:ph idx="1"/>
          </p:nvPr>
        </p:nvSpPr>
        <p:spPr>
          <a:xfrm>
            <a:off x="623392" y="1124744"/>
            <a:ext cx="10837204" cy="5112568"/>
          </a:xfrm>
        </p:spPr>
        <p:txBody>
          <a:bodyPr rtlCol="0">
            <a:noAutofit/>
          </a:bodyPr>
          <a:lstStyle/>
          <a:p>
            <a:pPr marL="0" indent="0" algn="just">
              <a:buNone/>
            </a:pPr>
            <a:r>
              <a:rPr lang="en-US" sz="2400" dirty="0"/>
              <a:t>Before the introduction of import restrictions, the Russian Federation was one of the main sales markets in the amount of up to 25,000 tons per year. After the introduction of an anti-dumping duty of 37.8% (for hot-deformed pipes), Dnepropetrovsk Tube Works lost this large market, with the possibility of supplying only cold-deformed pipes in an amount of up to 6,000 tons per year.</a:t>
            </a:r>
          </a:p>
          <a:p>
            <a:pPr marL="0" indent="0" algn="just">
              <a:buNone/>
            </a:pPr>
            <a:endParaRPr lang="en-US" sz="400" dirty="0"/>
          </a:p>
          <a:p>
            <a:pPr marL="0" indent="0" algn="just">
              <a:buNone/>
            </a:pPr>
            <a:r>
              <a:rPr lang="en-US" sz="2400" dirty="0"/>
              <a:t>After the introduction of restrictive measures in the form of a complete ban on imports of pipe from Ukraine, the restoration of this market in the foreseeable future seems problematic.</a:t>
            </a:r>
          </a:p>
        </p:txBody>
      </p:sp>
    </p:spTree>
    <p:extLst>
      <p:ext uri="{BB962C8B-B14F-4D97-AF65-F5344CB8AC3E}">
        <p14:creationId xmlns:p14="http://schemas.microsoft.com/office/powerpoint/2010/main" val="970877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SALES MARKETS. </a:t>
            </a:r>
            <a:r>
              <a:rPr lang="en-US" sz="3200" dirty="0">
                <a:solidFill>
                  <a:srgbClr val="FFC000"/>
                </a:solidFill>
              </a:rPr>
              <a:t>CIS COUNTRIES</a:t>
            </a:r>
            <a:r>
              <a:rPr lang="ru-RU" sz="3200" dirty="0">
                <a:solidFill>
                  <a:srgbClr val="FFC000"/>
                </a:solidFill>
              </a:rPr>
              <a:t>.</a:t>
            </a:r>
            <a:endParaRPr lang="ru-RU" sz="3200" dirty="0">
              <a:solidFill>
                <a:schemeClr val="accent1">
                  <a:lumMod val="60000"/>
                  <a:lumOff val="40000"/>
                </a:schemeClr>
              </a:solidFill>
            </a:endParaRPr>
          </a:p>
        </p:txBody>
      </p:sp>
      <p:sp>
        <p:nvSpPr>
          <p:cNvPr id="14" name="Объект 13"/>
          <p:cNvSpPr>
            <a:spLocks noGrp="1"/>
          </p:cNvSpPr>
          <p:nvPr>
            <p:ph idx="1"/>
          </p:nvPr>
        </p:nvSpPr>
        <p:spPr>
          <a:xfrm>
            <a:off x="623392" y="1124744"/>
            <a:ext cx="10837204" cy="5276056"/>
          </a:xfrm>
        </p:spPr>
        <p:txBody>
          <a:bodyPr rtlCol="0">
            <a:noAutofit/>
          </a:bodyPr>
          <a:lstStyle/>
          <a:p>
            <a:pPr marL="0" indent="0" algn="just">
              <a:buNone/>
            </a:pPr>
            <a:r>
              <a:rPr lang="en-US" sz="2400" dirty="0"/>
              <a:t>Current sales - up to 750 tons per month. The main consumer of Dnepropetrovsk Tube Works products is Republic of Belarus and Azerbaijan. Active sales to other CIS countries are limited by the ability to conduct settlements and provide acceptable conditions for deferred payment.</a:t>
            </a:r>
            <a:endParaRPr lang="ru-RU" sz="2400" dirty="0"/>
          </a:p>
          <a:p>
            <a:pPr marL="0" indent="0" algn="just">
              <a:buNone/>
            </a:pPr>
            <a:r>
              <a:rPr lang="en-US" sz="2400" dirty="0"/>
              <a:t>Mechanical Engineering is actively developing in the Republic of Belarus, in connection with which an increase in demand for seamless pipes is expected. In Azerbaijan, </a:t>
            </a:r>
            <a:r>
              <a:rPr lang="en-US" sz="2400" dirty="0" err="1"/>
              <a:t>Socar</a:t>
            </a:r>
            <a:r>
              <a:rPr lang="en-US" sz="2400" dirty="0"/>
              <a:t> is the largest consumer of Dnepropetrovsk Tube Works products.</a:t>
            </a:r>
            <a:endParaRPr lang="ru-RU" sz="2400" dirty="0"/>
          </a:p>
          <a:p>
            <a:pPr marL="0" indent="0" algn="just">
              <a:buNone/>
            </a:pPr>
            <a:r>
              <a:rPr lang="en-US" sz="2400" dirty="0"/>
              <a:t>Subject to the reconstruction and expansion of the range of products, subject to the guarantee of fulfillment of obligations on delivery dates, the expected volume of sales of pipe products to the region will be 1,900 tons per month.</a:t>
            </a:r>
          </a:p>
        </p:txBody>
      </p:sp>
    </p:spTree>
    <p:extLst>
      <p:ext uri="{BB962C8B-B14F-4D97-AF65-F5344CB8AC3E}">
        <p14:creationId xmlns:p14="http://schemas.microsoft.com/office/powerpoint/2010/main" val="4235065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0116616" cy="811560"/>
          </a:xfrm>
        </p:spPr>
        <p:txBody>
          <a:bodyPr rtlCol="0"/>
          <a:lstStyle/>
          <a:p>
            <a:r>
              <a:rPr lang="en-US" sz="3200" dirty="0">
                <a:solidFill>
                  <a:srgbClr val="FFFF00"/>
                </a:solidFill>
              </a:rPr>
              <a:t>MARKET POSITION</a:t>
            </a:r>
            <a:endParaRPr lang="ru-RU" sz="3200" dirty="0">
              <a:solidFill>
                <a:srgbClr val="FFFF00"/>
              </a:solidFill>
            </a:endParaRPr>
          </a:p>
        </p:txBody>
      </p:sp>
      <p:sp>
        <p:nvSpPr>
          <p:cNvPr id="14" name="Объект 13"/>
          <p:cNvSpPr>
            <a:spLocks noGrp="1"/>
          </p:cNvSpPr>
          <p:nvPr>
            <p:ph idx="1"/>
          </p:nvPr>
        </p:nvSpPr>
        <p:spPr>
          <a:xfrm>
            <a:off x="551384" y="1412776"/>
            <a:ext cx="10945216" cy="4683224"/>
          </a:xfrm>
        </p:spPr>
        <p:txBody>
          <a:bodyPr rtlCol="0">
            <a:normAutofit/>
          </a:bodyPr>
          <a:lstStyle/>
          <a:p>
            <a:pPr marL="0" indent="0" algn="just">
              <a:buNone/>
            </a:pPr>
            <a:r>
              <a:rPr lang="en-US" sz="2400" dirty="0"/>
              <a:t>PJSC “Dnepropetrovsk Tube Works” takes </a:t>
            </a:r>
            <a:r>
              <a:rPr lang="en" sz="2400" dirty="0"/>
              <a:t>first </a:t>
            </a:r>
            <a:r>
              <a:rPr lang="en-US" sz="2400" dirty="0"/>
              <a:t>place in Ukraine </a:t>
            </a:r>
            <a:r>
              <a:rPr lang="en" sz="2400" dirty="0"/>
              <a:t>in the production of cold-</a:t>
            </a:r>
            <a:r>
              <a:rPr lang="en-US" sz="2400" dirty="0"/>
              <a:t>deformed</a:t>
            </a:r>
            <a:r>
              <a:rPr lang="en" sz="2400" dirty="0"/>
              <a:t> and second </a:t>
            </a:r>
            <a:r>
              <a:rPr lang="en-US" sz="2400" dirty="0"/>
              <a:t>place </a:t>
            </a:r>
            <a:r>
              <a:rPr lang="en" sz="2400" dirty="0"/>
              <a:t>in the production of </a:t>
            </a:r>
            <a:r>
              <a:rPr lang="en-US" sz="2400" dirty="0"/>
              <a:t>hot-deformed</a:t>
            </a:r>
            <a:r>
              <a:rPr lang="en" sz="2400" dirty="0"/>
              <a:t> </a:t>
            </a:r>
            <a:r>
              <a:rPr lang="en-US" sz="2400" dirty="0"/>
              <a:t>seamless pipe</a:t>
            </a:r>
            <a:r>
              <a:rPr lang="en" sz="2400" dirty="0"/>
              <a:t>.</a:t>
            </a:r>
            <a:endParaRPr lang="ru-RU" b="1" dirty="0">
              <a:solidFill>
                <a:srgbClr val="FFFF00"/>
              </a:solidFill>
            </a:endParaRPr>
          </a:p>
        </p:txBody>
      </p:sp>
    </p:spTree>
    <p:extLst>
      <p:ext uri="{BB962C8B-B14F-4D97-AF65-F5344CB8AC3E}">
        <p14:creationId xmlns:p14="http://schemas.microsoft.com/office/powerpoint/2010/main" val="3042826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667544"/>
          </a:xfrm>
        </p:spPr>
        <p:txBody>
          <a:bodyPr rtlCol="0">
            <a:noAutofit/>
          </a:bodyPr>
          <a:lstStyle/>
          <a:p>
            <a:r>
              <a:rPr lang="en-US" sz="3200" dirty="0">
                <a:solidFill>
                  <a:srgbClr val="FFFF00"/>
                </a:solidFill>
              </a:rPr>
              <a:t>SALES MARKETS. </a:t>
            </a:r>
            <a:r>
              <a:rPr lang="en-US" sz="3200" dirty="0">
                <a:solidFill>
                  <a:srgbClr val="FFC000"/>
                </a:solidFill>
              </a:rPr>
              <a:t>FORECAST.</a:t>
            </a:r>
            <a:endParaRPr lang="ru-RU" sz="3200" dirty="0">
              <a:solidFill>
                <a:srgbClr val="FFC000"/>
              </a:solidFill>
            </a:endParaRPr>
          </a:p>
        </p:txBody>
      </p:sp>
      <p:graphicFrame>
        <p:nvGraphicFramePr>
          <p:cNvPr id="4" name="Таблица 3">
            <a:extLst>
              <a:ext uri="{FF2B5EF4-FFF2-40B4-BE49-F238E27FC236}">
                <a16:creationId xmlns:a16="http://schemas.microsoft.com/office/drawing/2014/main" id="{61AD99A5-DEE7-4EF0-B8AE-1BEB3750DE14}"/>
              </a:ext>
            </a:extLst>
          </p:cNvPr>
          <p:cNvGraphicFramePr>
            <a:graphicFrameLocks noGrp="1"/>
          </p:cNvGraphicFramePr>
          <p:nvPr>
            <p:extLst>
              <p:ext uri="{D42A27DB-BD31-4B8C-83A1-F6EECF244321}">
                <p14:modId xmlns:p14="http://schemas.microsoft.com/office/powerpoint/2010/main" val="4148440334"/>
              </p:ext>
            </p:extLst>
          </p:nvPr>
        </p:nvGraphicFramePr>
        <p:xfrm>
          <a:off x="686526" y="1556792"/>
          <a:ext cx="10818948" cy="4392488"/>
        </p:xfrm>
        <a:graphic>
          <a:graphicData uri="http://schemas.openxmlformats.org/drawingml/2006/table">
            <a:tbl>
              <a:tblPr firstRow="1" firstCol="1" bandRow="1">
                <a:tableStyleId>{5C22544A-7EE6-4342-B048-85BDC9FD1C3A}</a:tableStyleId>
              </a:tblPr>
              <a:tblGrid>
                <a:gridCol w="3606316">
                  <a:extLst>
                    <a:ext uri="{9D8B030D-6E8A-4147-A177-3AD203B41FA5}">
                      <a16:colId xmlns:a16="http://schemas.microsoft.com/office/drawing/2014/main" val="2988544136"/>
                    </a:ext>
                  </a:extLst>
                </a:gridCol>
                <a:gridCol w="3606316">
                  <a:extLst>
                    <a:ext uri="{9D8B030D-6E8A-4147-A177-3AD203B41FA5}">
                      <a16:colId xmlns:a16="http://schemas.microsoft.com/office/drawing/2014/main" val="1651149685"/>
                    </a:ext>
                  </a:extLst>
                </a:gridCol>
                <a:gridCol w="3606316">
                  <a:extLst>
                    <a:ext uri="{9D8B030D-6E8A-4147-A177-3AD203B41FA5}">
                      <a16:colId xmlns:a16="http://schemas.microsoft.com/office/drawing/2014/main" val="1974264464"/>
                    </a:ext>
                  </a:extLst>
                </a:gridCol>
              </a:tblGrid>
              <a:tr h="435095">
                <a:tc rowSpan="2">
                  <a:txBody>
                    <a:bodyPr/>
                    <a:lstStyle/>
                    <a:p>
                      <a:pPr algn="ctr">
                        <a:lnSpc>
                          <a:spcPct val="115000"/>
                        </a:lnSpc>
                        <a:spcAft>
                          <a:spcPts val="600"/>
                        </a:spcAft>
                      </a:pPr>
                      <a:r>
                        <a:rPr lang="en-US" sz="2400" dirty="0">
                          <a:solidFill>
                            <a:schemeClr val="tx1"/>
                          </a:solidFill>
                          <a:effectLst/>
                          <a:latin typeface="Arial Narrow" panose="020B0606020202030204" pitchFamily="34" charset="0"/>
                        </a:rPr>
                        <a:t>Destination country</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lnSpc>
                          <a:spcPct val="115000"/>
                        </a:lnSpc>
                        <a:spcAft>
                          <a:spcPts val="600"/>
                        </a:spcAft>
                      </a:pPr>
                      <a:r>
                        <a:rPr lang="en-US" sz="2400" dirty="0">
                          <a:solidFill>
                            <a:schemeClr val="tx1"/>
                          </a:solidFill>
                          <a:effectLst/>
                          <a:latin typeface="Arial Narrow" panose="020B0606020202030204" pitchFamily="34" charset="0"/>
                        </a:rPr>
                        <a:t> Sale of pipes</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ru-UA"/>
                    </a:p>
                  </a:txBody>
                  <a:tcPr/>
                </a:tc>
                <a:extLst>
                  <a:ext uri="{0D108BD9-81ED-4DB2-BD59-A6C34878D82A}">
                    <a16:rowId xmlns:a16="http://schemas.microsoft.com/office/drawing/2014/main" val="2681446579"/>
                  </a:ext>
                </a:extLst>
              </a:tr>
              <a:tr h="909544">
                <a:tc vMerge="1">
                  <a:txBody>
                    <a:bodyPr/>
                    <a:lstStyle/>
                    <a:p>
                      <a:endParaRPr lang="ru-UA"/>
                    </a:p>
                  </a:txBody>
                  <a:tcPr/>
                </a:tc>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Current, tons per month</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Planned</a:t>
                      </a:r>
                      <a:r>
                        <a:rPr lang="ru-RU" sz="2400" dirty="0">
                          <a:solidFill>
                            <a:schemeClr val="tx1"/>
                          </a:solidFill>
                          <a:effectLst/>
                          <a:latin typeface="Arial Narrow" panose="020B0606020202030204" pitchFamily="34" charset="0"/>
                        </a:rPr>
                        <a:t>, </a:t>
                      </a:r>
                      <a:r>
                        <a:rPr lang="en-US" sz="2400" dirty="0">
                          <a:solidFill>
                            <a:schemeClr val="tx1"/>
                          </a:solidFill>
                          <a:effectLst/>
                          <a:latin typeface="Arial Narrow" panose="020B0606020202030204" pitchFamily="34" charset="0"/>
                        </a:rPr>
                        <a:t>tons per month</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2544304"/>
                  </a:ext>
                </a:extLst>
              </a:tr>
              <a:tr h="435407">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Ukraine</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1</a:t>
                      </a:r>
                      <a:r>
                        <a:rPr lang="en-US" sz="2400" dirty="0">
                          <a:solidFill>
                            <a:schemeClr val="tx1"/>
                          </a:solidFill>
                          <a:effectLst/>
                          <a:latin typeface="Arial Narrow" panose="020B0606020202030204" pitchFamily="34" charset="0"/>
                        </a:rPr>
                        <a:t>5</a:t>
                      </a:r>
                      <a:r>
                        <a:rPr lang="ru-RU" sz="2400" dirty="0">
                          <a:solidFill>
                            <a:schemeClr val="tx1"/>
                          </a:solidFill>
                          <a:effectLst/>
                          <a:latin typeface="Arial Narrow" panose="020B0606020202030204" pitchFamily="34" charset="0"/>
                        </a:rPr>
                        <a:t>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3</a:t>
                      </a:r>
                      <a:r>
                        <a:rPr lang="en-US" sz="2400" dirty="0">
                          <a:solidFill>
                            <a:schemeClr val="tx1"/>
                          </a:solidFill>
                          <a:effectLst/>
                          <a:latin typeface="Arial Narrow" panose="020B0606020202030204" pitchFamily="34" charset="0"/>
                        </a:rPr>
                        <a:t>4</a:t>
                      </a:r>
                      <a:r>
                        <a:rPr lang="ru-RU" sz="2400" dirty="0">
                          <a:solidFill>
                            <a:schemeClr val="tx1"/>
                          </a:solidFill>
                          <a:effectLst/>
                          <a:latin typeface="Arial Narrow" panose="020B0606020202030204" pitchFamily="34" charset="0"/>
                        </a:rPr>
                        <a:t>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79620170"/>
                  </a:ext>
                </a:extLst>
              </a:tr>
              <a:tr h="435407">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EU</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1</a:t>
                      </a:r>
                      <a:r>
                        <a:rPr lang="en-US" sz="2400" dirty="0">
                          <a:solidFill>
                            <a:schemeClr val="tx1"/>
                          </a:solidFill>
                          <a:effectLst/>
                          <a:latin typeface="Arial Narrow" panose="020B0606020202030204" pitchFamily="34" charset="0"/>
                        </a:rPr>
                        <a:t>5</a:t>
                      </a:r>
                      <a:r>
                        <a:rPr lang="ru-RU" sz="2400" dirty="0">
                          <a:solidFill>
                            <a:schemeClr val="tx1"/>
                          </a:solidFill>
                          <a:effectLst/>
                          <a:latin typeface="Arial Narrow" panose="020B0606020202030204" pitchFamily="34" charset="0"/>
                        </a:rPr>
                        <a:t>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2</a:t>
                      </a:r>
                      <a:r>
                        <a:rPr lang="en-US" sz="2400" dirty="0">
                          <a:solidFill>
                            <a:schemeClr val="tx1"/>
                          </a:solidFill>
                          <a:effectLst/>
                          <a:latin typeface="Arial Narrow" panose="020B0606020202030204" pitchFamily="34" charset="0"/>
                        </a:rPr>
                        <a:t>8</a:t>
                      </a:r>
                      <a:r>
                        <a:rPr lang="ru-RU" sz="2400" dirty="0">
                          <a:solidFill>
                            <a:schemeClr val="tx1"/>
                          </a:solidFill>
                          <a:effectLst/>
                          <a:latin typeface="Arial Narrow" panose="020B0606020202030204" pitchFamily="34" charset="0"/>
                        </a:rPr>
                        <a:t>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7755641"/>
                  </a:ext>
                </a:extLst>
              </a:tr>
              <a:tr h="435407">
                <a:tc>
                  <a:txBody>
                    <a:bodyPr/>
                    <a:lstStyle/>
                    <a:p>
                      <a:pPr algn="ctr">
                        <a:lnSpc>
                          <a:spcPct val="115000"/>
                        </a:lnSpc>
                        <a:spcAft>
                          <a:spcPts val="600"/>
                        </a:spcAft>
                      </a:pPr>
                      <a:r>
                        <a:rPr lang="en-US"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USA</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5</a:t>
                      </a:r>
                      <a:r>
                        <a:rPr lang="ru-RU" sz="2400" dirty="0">
                          <a:solidFill>
                            <a:schemeClr val="tx1"/>
                          </a:solidFill>
                          <a:effectLst/>
                          <a:latin typeface="Arial Narrow" panose="020B0606020202030204" pitchFamily="34" charset="0"/>
                        </a:rPr>
                        <a:t>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2</a:t>
                      </a:r>
                      <a:r>
                        <a:rPr lang="en-US" sz="2400" dirty="0">
                          <a:solidFill>
                            <a:schemeClr val="tx1"/>
                          </a:solidFill>
                          <a:effectLst/>
                          <a:latin typeface="Arial Narrow" panose="020B0606020202030204" pitchFamily="34" charset="0"/>
                        </a:rPr>
                        <a:t>3</a:t>
                      </a:r>
                      <a:r>
                        <a:rPr lang="ru-RU" sz="2400" dirty="0">
                          <a:solidFill>
                            <a:schemeClr val="tx1"/>
                          </a:solidFill>
                          <a:effectLst/>
                          <a:latin typeface="Arial Narrow" panose="020B0606020202030204" pitchFamily="34" charset="0"/>
                        </a:rPr>
                        <a:t>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2430804"/>
                  </a:ext>
                </a:extLst>
              </a:tr>
              <a:tr h="435407">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Middle Eastern Region</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7</a:t>
                      </a:r>
                      <a:r>
                        <a:rPr lang="ru-RU" sz="2400" dirty="0">
                          <a:solidFill>
                            <a:schemeClr val="tx1"/>
                          </a:solidFill>
                          <a:effectLst/>
                          <a:latin typeface="Arial Narrow" panose="020B0606020202030204" pitchFamily="34" charset="0"/>
                        </a:rPr>
                        <a:t>50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2</a:t>
                      </a:r>
                      <a:r>
                        <a:rPr lang="en-US" sz="2400" dirty="0">
                          <a:solidFill>
                            <a:schemeClr val="tx1"/>
                          </a:solidFill>
                          <a:effectLst/>
                          <a:latin typeface="Arial Narrow" panose="020B0606020202030204" pitchFamily="34" charset="0"/>
                        </a:rPr>
                        <a:t>1</a:t>
                      </a:r>
                      <a:r>
                        <a:rPr lang="ru-RU" sz="2400" dirty="0">
                          <a:solidFill>
                            <a:schemeClr val="tx1"/>
                          </a:solidFill>
                          <a:effectLst/>
                          <a:latin typeface="Arial Narrow" panose="020B0606020202030204" pitchFamily="34" charset="0"/>
                        </a:rPr>
                        <a:t>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6261427"/>
                  </a:ext>
                </a:extLst>
              </a:tr>
              <a:tr h="435407">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Russian Federation</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184851"/>
                  </a:ext>
                </a:extLst>
              </a:tr>
              <a:tr h="435407">
                <a:tc>
                  <a:txBody>
                    <a:bodyPr/>
                    <a:lstStyle/>
                    <a:p>
                      <a:pPr algn="ctr">
                        <a:lnSpc>
                          <a:spcPct val="115000"/>
                        </a:lnSpc>
                        <a:spcAft>
                          <a:spcPts val="600"/>
                        </a:spcAft>
                      </a:pPr>
                      <a:r>
                        <a:rPr lang="en-US"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CIS countries</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7</a:t>
                      </a:r>
                      <a:r>
                        <a:rPr lang="ru-RU"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50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1</a:t>
                      </a:r>
                      <a:r>
                        <a:rPr lang="en-US"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9</a:t>
                      </a:r>
                      <a:r>
                        <a:rPr lang="ru-RU"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8888755"/>
                  </a:ext>
                </a:extLst>
              </a:tr>
              <a:tr h="435407">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 </a:t>
                      </a:r>
                      <a:r>
                        <a:rPr lang="en-US" sz="2400" dirty="0">
                          <a:solidFill>
                            <a:schemeClr val="tx1"/>
                          </a:solidFill>
                          <a:effectLst/>
                          <a:latin typeface="Arial Narrow" panose="020B0606020202030204" pitchFamily="34" charset="0"/>
                        </a:rPr>
                        <a:t>TOTAL</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400" dirty="0">
                          <a:solidFill>
                            <a:schemeClr val="tx1"/>
                          </a:solidFill>
                          <a:effectLst/>
                          <a:latin typeface="Arial Narrow" panose="020B0606020202030204" pitchFamily="34" charset="0"/>
                        </a:rPr>
                        <a:t>5</a:t>
                      </a:r>
                      <a:r>
                        <a:rPr lang="ru-RU" sz="2400" dirty="0">
                          <a:solidFill>
                            <a:schemeClr val="tx1"/>
                          </a:solidFill>
                          <a:effectLst/>
                          <a:latin typeface="Arial Narrow" panose="020B0606020202030204" pitchFamily="34" charset="0"/>
                        </a:rPr>
                        <a:t>000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ru-RU" sz="2400" dirty="0">
                          <a:solidFill>
                            <a:schemeClr val="tx1"/>
                          </a:solidFill>
                          <a:effectLst/>
                          <a:latin typeface="Arial Narrow" panose="020B0606020202030204" pitchFamily="34" charset="0"/>
                        </a:rPr>
                        <a:t>1</a:t>
                      </a:r>
                      <a:r>
                        <a:rPr lang="en-US" sz="2400" dirty="0">
                          <a:solidFill>
                            <a:schemeClr val="tx1"/>
                          </a:solidFill>
                          <a:effectLst/>
                          <a:latin typeface="Arial Narrow" panose="020B0606020202030204" pitchFamily="34" charset="0"/>
                        </a:rPr>
                        <a:t>2</a:t>
                      </a:r>
                      <a:r>
                        <a:rPr lang="ru-RU" sz="2400" dirty="0">
                          <a:solidFill>
                            <a:schemeClr val="tx1"/>
                          </a:solidFill>
                          <a:effectLst/>
                          <a:latin typeface="Arial Narrow" panose="020B0606020202030204" pitchFamily="34" charset="0"/>
                        </a:rPr>
                        <a:t>500</a:t>
                      </a:r>
                      <a:endParaRPr lang="ru-UA"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1252051"/>
                  </a:ext>
                </a:extLst>
              </a:tr>
            </a:tbl>
          </a:graphicData>
        </a:graphic>
      </p:graphicFrame>
    </p:spTree>
    <p:extLst>
      <p:ext uri="{BB962C8B-B14F-4D97-AF65-F5344CB8AC3E}">
        <p14:creationId xmlns:p14="http://schemas.microsoft.com/office/powerpoint/2010/main" val="789000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0945216" cy="811560"/>
          </a:xfrm>
        </p:spPr>
        <p:txBody>
          <a:bodyPr rtlCol="0"/>
          <a:lstStyle/>
          <a:p>
            <a:r>
              <a:rPr lang="en-US" sz="3200" dirty="0">
                <a:solidFill>
                  <a:srgbClr val="FFFF00"/>
                </a:solidFill>
              </a:rPr>
              <a:t>PRODUCTION CAPACITY</a:t>
            </a:r>
            <a:r>
              <a:rPr lang="ru-RU" sz="3200" dirty="0">
                <a:solidFill>
                  <a:srgbClr val="FFFF00"/>
                </a:solidFill>
              </a:rPr>
              <a:t>. </a:t>
            </a:r>
          </a:p>
        </p:txBody>
      </p:sp>
      <p:sp>
        <p:nvSpPr>
          <p:cNvPr id="14" name="Объект 13"/>
          <p:cNvSpPr>
            <a:spLocks noGrp="1"/>
          </p:cNvSpPr>
          <p:nvPr>
            <p:ph idx="1"/>
          </p:nvPr>
        </p:nvSpPr>
        <p:spPr>
          <a:xfrm>
            <a:off x="546448" y="1124744"/>
            <a:ext cx="10945216" cy="5184576"/>
          </a:xfrm>
        </p:spPr>
        <p:txBody>
          <a:bodyPr rtlCol="0">
            <a:normAutofit/>
          </a:bodyPr>
          <a:lstStyle/>
          <a:p>
            <a:pPr marL="0" indent="0" algn="just">
              <a:buNone/>
            </a:pPr>
            <a:r>
              <a:rPr lang="en-US" sz="2400" dirty="0"/>
              <a:t>The increase in production capacity is expected to be achieved through the implementation of the following action plan, which can conditionally be divided into the following stages:</a:t>
            </a:r>
          </a:p>
          <a:p>
            <a:pPr marL="0" indent="0" algn="just">
              <a:buNone/>
            </a:pPr>
            <a:r>
              <a:rPr lang="en-US" sz="2400" b="1" dirty="0"/>
              <a:t>Stage I (production of 60 thousand tons per year):</a:t>
            </a:r>
          </a:p>
          <a:p>
            <a:pPr algn="just">
              <a:buFont typeface="Wingdings" panose="05000000000000000000" pitchFamily="2" charset="2"/>
              <a:buChar char="q"/>
            </a:pPr>
            <a:r>
              <a:rPr lang="en-US" sz="2400" dirty="0"/>
              <a:t>carrying out of equipment</a:t>
            </a:r>
            <a:r>
              <a:rPr lang="ru-RU" sz="2400" dirty="0"/>
              <a:t> </a:t>
            </a:r>
            <a:r>
              <a:rPr lang="en-US" sz="2400" dirty="0"/>
              <a:t>maintenance;</a:t>
            </a:r>
          </a:p>
          <a:p>
            <a:pPr algn="just">
              <a:buFont typeface="Wingdings" panose="05000000000000000000" pitchFamily="2" charset="2"/>
              <a:buChar char="q"/>
            </a:pPr>
            <a:r>
              <a:rPr lang="en-US" sz="2400" dirty="0"/>
              <a:t>renewal of ISO certificates of conformity;</a:t>
            </a:r>
          </a:p>
          <a:p>
            <a:pPr algn="just">
              <a:buFont typeface="Wingdings" panose="05000000000000000000" pitchFamily="2" charset="2"/>
              <a:buChar char="q"/>
            </a:pPr>
            <a:r>
              <a:rPr lang="en-US" sz="2400" dirty="0"/>
              <a:t>modernization of non-destructive testing equipment;</a:t>
            </a:r>
          </a:p>
          <a:p>
            <a:pPr algn="just">
              <a:buFont typeface="Wingdings" panose="05000000000000000000" pitchFamily="2" charset="2"/>
              <a:buChar char="q"/>
            </a:pPr>
            <a:r>
              <a:rPr lang="en-US" sz="2400" dirty="0"/>
              <a:t>modernization of levelling machines;</a:t>
            </a:r>
          </a:p>
          <a:p>
            <a:pPr algn="just">
              <a:buFont typeface="Wingdings" panose="05000000000000000000" pitchFamily="2" charset="2"/>
              <a:buChar char="q"/>
            </a:pPr>
            <a:r>
              <a:rPr lang="en-US" sz="2400" dirty="0"/>
              <a:t>installation of rust remove equipment;</a:t>
            </a:r>
          </a:p>
          <a:p>
            <a:pPr algn="just">
              <a:buFont typeface="Wingdings" panose="05000000000000000000" pitchFamily="2" charset="2"/>
              <a:buChar char="q"/>
            </a:pPr>
            <a:r>
              <a:rPr lang="en-US" sz="2400" dirty="0"/>
              <a:t>installation of an automatic pipe painting line (demanded by the markets of the USA, Egypt and the Middle East).</a:t>
            </a:r>
          </a:p>
        </p:txBody>
      </p:sp>
    </p:spTree>
    <p:extLst>
      <p:ext uri="{BB962C8B-B14F-4D97-AF65-F5344CB8AC3E}">
        <p14:creationId xmlns:p14="http://schemas.microsoft.com/office/powerpoint/2010/main" val="207747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0945216" cy="811560"/>
          </a:xfrm>
        </p:spPr>
        <p:txBody>
          <a:bodyPr rtlCol="0"/>
          <a:lstStyle/>
          <a:p>
            <a:r>
              <a:rPr lang="en-US" sz="3200" dirty="0">
                <a:solidFill>
                  <a:srgbClr val="FFFF00"/>
                </a:solidFill>
              </a:rPr>
              <a:t>PRODUCTION CAPACITY</a:t>
            </a:r>
            <a:r>
              <a:rPr lang="ru-RU" sz="3200" dirty="0">
                <a:solidFill>
                  <a:srgbClr val="FFFF00"/>
                </a:solidFill>
              </a:rPr>
              <a:t>.</a:t>
            </a:r>
          </a:p>
        </p:txBody>
      </p:sp>
      <p:sp>
        <p:nvSpPr>
          <p:cNvPr id="14" name="Объект 13"/>
          <p:cNvSpPr>
            <a:spLocks noGrp="1"/>
          </p:cNvSpPr>
          <p:nvPr>
            <p:ph idx="1"/>
          </p:nvPr>
        </p:nvSpPr>
        <p:spPr>
          <a:xfrm>
            <a:off x="546448" y="1268760"/>
            <a:ext cx="10945216" cy="5043264"/>
          </a:xfrm>
        </p:spPr>
        <p:txBody>
          <a:bodyPr rtlCol="0">
            <a:noAutofit/>
          </a:bodyPr>
          <a:lstStyle/>
          <a:p>
            <a:pPr marL="0" indent="0" algn="just">
              <a:buNone/>
            </a:pPr>
            <a:r>
              <a:rPr lang="en-US" sz="2400" b="1" dirty="0"/>
              <a:t>Stage II (production of 150 thousand tons per year):</a:t>
            </a:r>
          </a:p>
          <a:p>
            <a:pPr algn="just">
              <a:buFont typeface="Wingdings" panose="05000000000000000000" pitchFamily="2" charset="2"/>
              <a:buChar char="q"/>
            </a:pPr>
            <a:r>
              <a:rPr lang="en-US" sz="2400" dirty="0"/>
              <a:t>repairing of the first section of pipe rolling unit 80;</a:t>
            </a:r>
          </a:p>
          <a:p>
            <a:pPr algn="just">
              <a:buFont typeface="Wingdings" panose="05000000000000000000" pitchFamily="2" charset="2"/>
              <a:buChar char="q"/>
            </a:pPr>
            <a:r>
              <a:rPr lang="en-US" sz="2400" dirty="0"/>
              <a:t>repairing of pipe rolling unit 140;</a:t>
            </a:r>
          </a:p>
          <a:p>
            <a:pPr algn="just">
              <a:buFont typeface="Wingdings" panose="05000000000000000000" pitchFamily="2" charset="2"/>
              <a:buChar char="q"/>
            </a:pPr>
            <a:r>
              <a:rPr lang="en-US" sz="2400" dirty="0"/>
              <a:t>launch of Pipe rolling workshop-2;</a:t>
            </a:r>
          </a:p>
          <a:p>
            <a:pPr algn="just">
              <a:buFont typeface="Wingdings" panose="05000000000000000000" pitchFamily="2" charset="2"/>
              <a:buChar char="q"/>
            </a:pPr>
            <a:r>
              <a:rPr lang="en-US" sz="2400" dirty="0"/>
              <a:t>certification in accordance</a:t>
            </a:r>
            <a:r>
              <a:rPr lang="ru-RU" sz="2400" dirty="0"/>
              <a:t> </a:t>
            </a:r>
            <a:r>
              <a:rPr lang="en-US" sz="2400" dirty="0"/>
              <a:t>to API 5L and 5CT;</a:t>
            </a:r>
          </a:p>
          <a:p>
            <a:pPr algn="just">
              <a:buFont typeface="Wingdings" panose="05000000000000000000" pitchFamily="2" charset="2"/>
              <a:buChar char="q"/>
            </a:pPr>
            <a:r>
              <a:rPr lang="en-US" sz="2400" dirty="0"/>
              <a:t>start of pipe producing in accordance to GOST 633, API 5L and 5 CT;</a:t>
            </a:r>
          </a:p>
          <a:p>
            <a:pPr algn="just">
              <a:buFont typeface="Wingdings" panose="05000000000000000000" pitchFamily="2" charset="2"/>
              <a:buChar char="q"/>
            </a:pPr>
            <a:r>
              <a:rPr lang="en-US" sz="2400" dirty="0"/>
              <a:t>start of mechanical thick-walled pipe producing (up to 16 mm) on pipe rolling unit 80.</a:t>
            </a:r>
            <a:endParaRPr lang="ru-UA" sz="2400" dirty="0"/>
          </a:p>
        </p:txBody>
      </p:sp>
    </p:spTree>
    <p:extLst>
      <p:ext uri="{BB962C8B-B14F-4D97-AF65-F5344CB8AC3E}">
        <p14:creationId xmlns:p14="http://schemas.microsoft.com/office/powerpoint/2010/main" val="1152650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667544"/>
          </a:xfrm>
        </p:spPr>
        <p:txBody>
          <a:bodyPr rtlCol="0">
            <a:noAutofit/>
          </a:bodyPr>
          <a:lstStyle/>
          <a:p>
            <a:r>
              <a:rPr lang="en-US" sz="3200" dirty="0">
                <a:solidFill>
                  <a:srgbClr val="FFFF00"/>
                </a:solidFill>
              </a:rPr>
              <a:t>SALES MARKETS. </a:t>
            </a:r>
            <a:r>
              <a:rPr lang="en-US" sz="3200" dirty="0">
                <a:solidFill>
                  <a:srgbClr val="FFC000"/>
                </a:solidFill>
              </a:rPr>
              <a:t>LOGISTICS.</a:t>
            </a:r>
            <a:endParaRPr lang="ru-RU" sz="3200" dirty="0">
              <a:solidFill>
                <a:srgbClr val="FFFF00"/>
              </a:solidFill>
            </a:endParaRPr>
          </a:p>
        </p:txBody>
      </p:sp>
      <p:graphicFrame>
        <p:nvGraphicFramePr>
          <p:cNvPr id="4" name="Таблица 3">
            <a:extLst>
              <a:ext uri="{FF2B5EF4-FFF2-40B4-BE49-F238E27FC236}">
                <a16:creationId xmlns:a16="http://schemas.microsoft.com/office/drawing/2014/main" id="{61AD99A5-DEE7-4EF0-B8AE-1BEB3750DE14}"/>
              </a:ext>
            </a:extLst>
          </p:cNvPr>
          <p:cNvGraphicFramePr>
            <a:graphicFrameLocks noGrp="1"/>
          </p:cNvGraphicFramePr>
          <p:nvPr>
            <p:extLst>
              <p:ext uri="{D42A27DB-BD31-4B8C-83A1-F6EECF244321}">
                <p14:modId xmlns:p14="http://schemas.microsoft.com/office/powerpoint/2010/main" val="2930112235"/>
              </p:ext>
            </p:extLst>
          </p:nvPr>
        </p:nvGraphicFramePr>
        <p:xfrm>
          <a:off x="686526" y="1124744"/>
          <a:ext cx="10818948" cy="5008245"/>
        </p:xfrm>
        <a:graphic>
          <a:graphicData uri="http://schemas.openxmlformats.org/drawingml/2006/table">
            <a:tbl>
              <a:tblPr firstRow="1" firstCol="1" bandRow="1">
                <a:tableStyleId>{5C22544A-7EE6-4342-B048-85BDC9FD1C3A}</a:tableStyleId>
              </a:tblPr>
              <a:tblGrid>
                <a:gridCol w="3753290">
                  <a:extLst>
                    <a:ext uri="{9D8B030D-6E8A-4147-A177-3AD203B41FA5}">
                      <a16:colId xmlns:a16="http://schemas.microsoft.com/office/drawing/2014/main" val="2988544136"/>
                    </a:ext>
                  </a:extLst>
                </a:gridCol>
                <a:gridCol w="3600400">
                  <a:extLst>
                    <a:ext uri="{9D8B030D-6E8A-4147-A177-3AD203B41FA5}">
                      <a16:colId xmlns:a16="http://schemas.microsoft.com/office/drawing/2014/main" val="1651149685"/>
                    </a:ext>
                  </a:extLst>
                </a:gridCol>
                <a:gridCol w="3465258">
                  <a:extLst>
                    <a:ext uri="{9D8B030D-6E8A-4147-A177-3AD203B41FA5}">
                      <a16:colId xmlns:a16="http://schemas.microsoft.com/office/drawing/2014/main" val="1974264464"/>
                    </a:ext>
                  </a:extLst>
                </a:gridCol>
              </a:tblGrid>
              <a:tr h="864096">
                <a:tc>
                  <a:txBody>
                    <a:bodyPr/>
                    <a:lstStyle/>
                    <a:p>
                      <a:pPr marL="0" marR="0" lvl="0" indent="0" algn="ctr" defTabSz="457200" rtl="0" eaLnBrk="1" fontAlgn="auto" latinLnBrk="0" hangingPunct="1">
                        <a:lnSpc>
                          <a:spcPct val="115000"/>
                        </a:lnSpc>
                        <a:spcBef>
                          <a:spcPts val="0"/>
                        </a:spcBef>
                        <a:spcAft>
                          <a:spcPts val="600"/>
                        </a:spcAft>
                        <a:buClrTx/>
                        <a:buSzTx/>
                        <a:buFontTx/>
                        <a:buNone/>
                        <a:tabLst/>
                        <a:defRPr/>
                      </a:pPr>
                      <a:r>
                        <a:rPr lang="en-US" sz="2200" kern="1200" dirty="0">
                          <a:solidFill>
                            <a:schemeClr val="tx1"/>
                          </a:solidFill>
                          <a:effectLst/>
                          <a:latin typeface="Arial Narrow" panose="020B0606020202030204" pitchFamily="34" charset="0"/>
                          <a:ea typeface="+mn-ea"/>
                          <a:cs typeface="+mn-cs"/>
                        </a:rPr>
                        <a:t>Destination country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dirty="0">
                          <a:solidFill>
                            <a:schemeClr val="tx1"/>
                          </a:solidFill>
                          <a:effectLst/>
                          <a:latin typeface="Arial Narrow" panose="020B0606020202030204" pitchFamily="34" charset="0"/>
                        </a:rPr>
                        <a:t>Transport</a:t>
                      </a:r>
                      <a:endParaRPr lang="ru-UA" sz="2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Terms of delivery</a:t>
                      </a:r>
                      <a:endParaRPr lang="ru-UA" sz="2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42544304"/>
                  </a:ext>
                </a:extLst>
              </a:tr>
              <a:tr h="864096">
                <a:tc>
                  <a:txBody>
                    <a:bodyPr/>
                    <a:lstStyle/>
                    <a:p>
                      <a:pPr marL="0" marR="0" lvl="0" indent="0" algn="ctr" defTabSz="457200" rtl="0" eaLnBrk="1" fontAlgn="auto" latinLnBrk="0" hangingPunct="1">
                        <a:lnSpc>
                          <a:spcPct val="115000"/>
                        </a:lnSpc>
                        <a:spcBef>
                          <a:spcPts val="0"/>
                        </a:spcBef>
                        <a:spcAft>
                          <a:spcPts val="600"/>
                        </a:spcAft>
                        <a:buClrTx/>
                        <a:buSzTx/>
                        <a:buFontTx/>
                        <a:buNone/>
                        <a:tabLst/>
                        <a:defRPr/>
                      </a:pPr>
                      <a:r>
                        <a:rPr lang="en-US" sz="2200" b="0" dirty="0">
                          <a:solidFill>
                            <a:schemeClr val="tx1"/>
                          </a:solidFill>
                          <a:effectLst/>
                          <a:latin typeface="Arial Narrow" panose="020B0606020202030204" pitchFamily="34" charset="0"/>
                        </a:rPr>
                        <a:t>Ukraine, EU, CIS countries (except Azerbaijan and Belarus)</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rPr>
                        <a:t>Automobile transport</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rPr>
                        <a:t>FCA</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79620170"/>
                  </a:ext>
                </a:extLst>
              </a:tr>
              <a:tr h="576064">
                <a:tc>
                  <a:txBody>
                    <a:bodyPr/>
                    <a:lstStyle/>
                    <a:p>
                      <a:pPr algn="ctr">
                        <a:lnSpc>
                          <a:spcPct val="115000"/>
                        </a:lnSpc>
                        <a:spcAft>
                          <a:spcPts val="600"/>
                        </a:spcAft>
                      </a:pPr>
                      <a:r>
                        <a:rPr lang="en-US" sz="2200" b="0" dirty="0">
                          <a:solidFill>
                            <a:schemeClr val="tx1"/>
                          </a:solidFill>
                          <a:effectLst/>
                          <a:latin typeface="Arial Narrow" panose="020B0606020202030204" pitchFamily="34" charset="0"/>
                        </a:rPr>
                        <a:t>Belarus</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Automobile transport</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FCA</a:t>
                      </a:r>
                      <a:r>
                        <a:rPr lang="ru-RU"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200" b="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CPT </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93370055"/>
                  </a:ext>
                </a:extLst>
              </a:tr>
              <a:tr h="903173">
                <a:tc>
                  <a:txBody>
                    <a:bodyPr/>
                    <a:lstStyle/>
                    <a:p>
                      <a:pPr algn="ctr">
                        <a:lnSpc>
                          <a:spcPct val="115000"/>
                        </a:lnSpc>
                        <a:spcAft>
                          <a:spcPts val="600"/>
                        </a:spcAft>
                      </a:pPr>
                      <a:r>
                        <a:rPr lang="en-US" sz="2200" b="0" dirty="0">
                          <a:solidFill>
                            <a:schemeClr val="tx1"/>
                          </a:solidFill>
                          <a:effectLst/>
                          <a:latin typeface="Arial Narrow" panose="020B0606020202030204" pitchFamily="34" charset="0"/>
                        </a:rPr>
                        <a:t>Azerbaijan</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rPr>
                        <a:t>Automobile transport</a:t>
                      </a:r>
                      <a:endParaRPr lang="ru-RU" sz="2200" b="0" dirty="0">
                        <a:solidFill>
                          <a:schemeClr val="tx1"/>
                        </a:solidFill>
                        <a:effectLst/>
                        <a:latin typeface="Arial Narrow" panose="020B0606020202030204" pitchFamily="34" charset="0"/>
                      </a:endParaRPr>
                    </a:p>
                    <a:p>
                      <a:pPr algn="ctr">
                        <a:lnSpc>
                          <a:spcPct val="115000"/>
                        </a:lnSpc>
                        <a:spcAft>
                          <a:spcPts val="600"/>
                        </a:spcAft>
                      </a:pPr>
                      <a:r>
                        <a:rPr lang="en-US" sz="2200" b="0" dirty="0">
                          <a:solidFill>
                            <a:schemeClr val="tx1"/>
                          </a:solidFill>
                          <a:effectLst/>
                          <a:latin typeface="Arial Narrow" panose="020B0606020202030204" pitchFamily="34" charset="0"/>
                        </a:rPr>
                        <a:t>Railway</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CPT</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7755641"/>
                  </a:ext>
                </a:extLst>
              </a:tr>
              <a:tr h="0">
                <a:tc rowSpan="2">
                  <a:txBody>
                    <a:bodyPr/>
                    <a:lstStyle/>
                    <a:p>
                      <a:pPr marL="0" marR="0" lvl="0" indent="0" algn="ctr" defTabSz="457200" rtl="0" eaLnBrk="1" fontAlgn="auto" latinLnBrk="0" hangingPunct="1">
                        <a:lnSpc>
                          <a:spcPct val="115000"/>
                        </a:lnSpc>
                        <a:spcBef>
                          <a:spcPts val="0"/>
                        </a:spcBef>
                        <a:spcAft>
                          <a:spcPts val="600"/>
                        </a:spcAft>
                        <a:buClrTx/>
                        <a:buSzTx/>
                        <a:buFontTx/>
                        <a:buNone/>
                        <a:tabLst/>
                        <a:defRPr/>
                      </a:pPr>
                      <a:r>
                        <a:rPr lang="en-US" sz="2200" b="0" dirty="0">
                          <a:solidFill>
                            <a:schemeClr val="tx1"/>
                          </a:solidFill>
                          <a:effectLst/>
                          <a:latin typeface="Arial Narrow" panose="020B0606020202030204" pitchFamily="34" charset="0"/>
                        </a:rPr>
                        <a:t>USA, Middle East, North Africa, Turkey</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rPr>
                        <a:t>Railway</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ru-RU" sz="2200" b="0" dirty="0">
                          <a:solidFill>
                            <a:schemeClr val="tx1"/>
                          </a:solidFill>
                          <a:effectLst/>
                          <a:latin typeface="Arial Narrow" panose="020B0606020202030204" pitchFamily="34" charset="0"/>
                        </a:rPr>
                        <a:t>(</a:t>
                      </a:r>
                      <a:r>
                        <a:rPr lang="en-US" sz="2200" b="0" dirty="0">
                          <a:solidFill>
                            <a:schemeClr val="tx1"/>
                          </a:solidFill>
                          <a:effectLst/>
                          <a:latin typeface="Arial Narrow" panose="020B0606020202030204" pitchFamily="34" charset="0"/>
                        </a:rPr>
                        <a:t>Ports of Greater Odessa</a:t>
                      </a:r>
                      <a:r>
                        <a:rPr lang="ru-RU" sz="2200" b="0" dirty="0">
                          <a:solidFill>
                            <a:schemeClr val="tx1"/>
                          </a:solidFill>
                          <a:effectLst/>
                          <a:latin typeface="Arial Narrow" panose="020B0606020202030204" pitchFamily="34" charset="0"/>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457200" rtl="0" eaLnBrk="1" latinLnBrk="0" hangingPunct="1">
                        <a:lnSpc>
                          <a:spcPct val="115000"/>
                        </a:lnSpc>
                        <a:spcAft>
                          <a:spcPts val="600"/>
                        </a:spcAft>
                      </a:pPr>
                      <a:r>
                        <a:rPr lang="en-US" sz="2200" b="0" kern="1200" dirty="0">
                          <a:solidFill>
                            <a:schemeClr val="tx1"/>
                          </a:solidFill>
                          <a:effectLst/>
                          <a:latin typeface="Arial Narrow" panose="020B0606020202030204" pitchFamily="34" charset="0"/>
                          <a:ea typeface="+mn-ea"/>
                          <a:cs typeface="+mn-cs"/>
                        </a:rPr>
                        <a:t>FOB Ports of Greater Odessa</a:t>
                      </a:r>
                      <a:endParaRPr lang="ru-RU" sz="2200" b="0" kern="1200" dirty="0">
                        <a:solidFill>
                          <a:schemeClr val="tx1"/>
                        </a:solidFill>
                        <a:effectLst/>
                        <a:latin typeface="Arial Narrow" panose="020B0606020202030204" pitchFamily="34" charset="0"/>
                        <a:ea typeface="+mn-ea"/>
                        <a:cs typeface="+mn-cs"/>
                      </a:endParaRPr>
                    </a:p>
                    <a:p>
                      <a:pPr marL="0" algn="ctr" defTabSz="457200" rtl="0" eaLnBrk="1" latinLnBrk="0" hangingPunct="1">
                        <a:lnSpc>
                          <a:spcPct val="115000"/>
                        </a:lnSpc>
                        <a:spcAft>
                          <a:spcPts val="600"/>
                        </a:spcAft>
                      </a:pPr>
                      <a:r>
                        <a:rPr lang="en-US" sz="2200" b="0" kern="1200" dirty="0">
                          <a:solidFill>
                            <a:schemeClr val="tx1"/>
                          </a:solidFill>
                          <a:effectLst/>
                          <a:latin typeface="Arial Narrow" panose="020B0606020202030204" pitchFamily="34" charset="0"/>
                          <a:ea typeface="+mn-ea"/>
                          <a:cs typeface="+mn-cs"/>
                        </a:rPr>
                        <a:t>FCA sea container</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2430804"/>
                  </a:ext>
                </a:extLst>
              </a:tr>
              <a:tr h="102998">
                <a:tc vMerge="1">
                  <a:txBody>
                    <a:bodyPr/>
                    <a:lstStyle/>
                    <a:p>
                      <a:endParaRPr lang="ru-UA"/>
                    </a:p>
                  </a:txBody>
                  <a:tcPr/>
                </a:tc>
                <a:tc>
                  <a:txBody>
                    <a:bodyPr/>
                    <a:lstStyle/>
                    <a:p>
                      <a:pPr marL="0" marR="0" lvl="0" indent="0" algn="ctr" defTabSz="457200" rtl="0" eaLnBrk="1" fontAlgn="auto" latinLnBrk="0" hangingPunct="1">
                        <a:lnSpc>
                          <a:spcPct val="115000"/>
                        </a:lnSpc>
                        <a:spcBef>
                          <a:spcPts val="0"/>
                        </a:spcBef>
                        <a:spcAft>
                          <a:spcPts val="600"/>
                        </a:spcAft>
                        <a:buClrTx/>
                        <a:buSzTx/>
                        <a:buFontTx/>
                        <a:buNone/>
                        <a:tabLst/>
                        <a:defRPr/>
                      </a:pPr>
                      <a:r>
                        <a:rPr lang="en-US" sz="2200" b="0" kern="1200" dirty="0">
                          <a:solidFill>
                            <a:schemeClr val="tx1"/>
                          </a:solidFill>
                          <a:effectLst/>
                          <a:latin typeface="Arial Narrow" panose="020B0606020202030204" pitchFamily="34" charset="0"/>
                          <a:ea typeface="+mn-ea"/>
                          <a:cs typeface="+mn-cs"/>
                        </a:rPr>
                        <a:t>Maritime transport</a:t>
                      </a:r>
                      <a:endParaRPr lang="ru-UA" sz="2200" b="0" kern="1200" dirty="0">
                        <a:solidFill>
                          <a:schemeClr val="tx1"/>
                        </a:solidFill>
                        <a:effectLst/>
                        <a:latin typeface="Arial Narrow" panose="020B060602020203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457200" rtl="0" eaLnBrk="1" fontAlgn="auto" latinLnBrk="0" hangingPunct="1">
                        <a:lnSpc>
                          <a:spcPct val="115000"/>
                        </a:lnSpc>
                        <a:spcBef>
                          <a:spcPts val="0"/>
                        </a:spcBef>
                        <a:spcAft>
                          <a:spcPts val="600"/>
                        </a:spcAft>
                        <a:buClrTx/>
                        <a:buSzTx/>
                        <a:buFontTx/>
                        <a:buNone/>
                        <a:tabLst/>
                        <a:defRPr/>
                      </a:pPr>
                      <a:r>
                        <a:rPr lang="en-US" sz="2200" b="0" kern="1200" dirty="0">
                          <a:solidFill>
                            <a:schemeClr val="tx1"/>
                          </a:solidFill>
                          <a:effectLst/>
                          <a:latin typeface="Arial Narrow" panose="020B0606020202030204" pitchFamily="34" charset="0"/>
                          <a:ea typeface="+mn-ea"/>
                          <a:cs typeface="+mn-cs"/>
                        </a:rPr>
                        <a:t>CIF</a:t>
                      </a:r>
                      <a:endParaRPr lang="ru-UA" sz="2200" b="0" kern="1200" dirty="0">
                        <a:solidFill>
                          <a:schemeClr val="tx1"/>
                        </a:solidFill>
                        <a:effectLst/>
                        <a:latin typeface="Arial Narrow" panose="020B0606020202030204" pitchFamily="34" charset="0"/>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3708173"/>
                  </a:ext>
                </a:extLst>
              </a:tr>
              <a:tr h="636098">
                <a:tc>
                  <a:txBody>
                    <a:bodyPr/>
                    <a:lstStyle/>
                    <a:p>
                      <a:pPr algn="ctr">
                        <a:lnSpc>
                          <a:spcPct val="115000"/>
                        </a:lnSpc>
                        <a:spcAft>
                          <a:spcPts val="600"/>
                        </a:spcAft>
                      </a:pPr>
                      <a:r>
                        <a:rPr lang="en-US" sz="2200" b="0" dirty="0">
                          <a:solidFill>
                            <a:schemeClr val="tx1"/>
                          </a:solidFill>
                          <a:effectLst/>
                          <a:latin typeface="Arial Narrow" panose="020B0606020202030204" pitchFamily="34" charset="0"/>
                        </a:rPr>
                        <a:t>Russian Federation</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rPr>
                        <a:t>Railway</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600"/>
                        </a:spcAft>
                      </a:pPr>
                      <a:r>
                        <a:rPr lang="en-US"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EXW</a:t>
                      </a:r>
                      <a:r>
                        <a:rPr lang="ru-RU"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FCA</a:t>
                      </a:r>
                      <a:endParaRPr lang="ru-UA" sz="2200" b="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184851"/>
                  </a:ext>
                </a:extLst>
              </a:tr>
            </a:tbl>
          </a:graphicData>
        </a:graphic>
      </p:graphicFrame>
    </p:spTree>
    <p:extLst>
      <p:ext uri="{BB962C8B-B14F-4D97-AF65-F5344CB8AC3E}">
        <p14:creationId xmlns:p14="http://schemas.microsoft.com/office/powerpoint/2010/main" val="485551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0945216" cy="811560"/>
          </a:xfrm>
        </p:spPr>
        <p:txBody>
          <a:bodyPr rtlCol="0"/>
          <a:lstStyle/>
          <a:p>
            <a:r>
              <a:rPr lang="en-US" sz="3200" dirty="0">
                <a:solidFill>
                  <a:srgbClr val="FFFF00"/>
                </a:solidFill>
              </a:rPr>
              <a:t>CHANGES IN MARGINAL INCOME</a:t>
            </a:r>
            <a:r>
              <a:rPr lang="ru-RU" sz="3200" dirty="0">
                <a:solidFill>
                  <a:srgbClr val="FFFF00"/>
                </a:solidFill>
              </a:rPr>
              <a:t>. </a:t>
            </a:r>
          </a:p>
        </p:txBody>
      </p:sp>
      <p:graphicFrame>
        <p:nvGraphicFramePr>
          <p:cNvPr id="3" name="Таблица 2">
            <a:extLst>
              <a:ext uri="{FF2B5EF4-FFF2-40B4-BE49-F238E27FC236}">
                <a16:creationId xmlns:a16="http://schemas.microsoft.com/office/drawing/2014/main" id="{8051B0D8-C246-47FE-BB2A-C7FB68B3035C}"/>
              </a:ext>
            </a:extLst>
          </p:cNvPr>
          <p:cNvGraphicFramePr>
            <a:graphicFrameLocks noGrp="1"/>
          </p:cNvGraphicFramePr>
          <p:nvPr>
            <p:extLst>
              <p:ext uri="{D42A27DB-BD31-4B8C-83A1-F6EECF244321}">
                <p14:modId xmlns:p14="http://schemas.microsoft.com/office/powerpoint/2010/main" val="3853885032"/>
              </p:ext>
            </p:extLst>
          </p:nvPr>
        </p:nvGraphicFramePr>
        <p:xfrm>
          <a:off x="551384" y="1196752"/>
          <a:ext cx="11233248" cy="5204048"/>
        </p:xfrm>
        <a:graphic>
          <a:graphicData uri="http://schemas.openxmlformats.org/drawingml/2006/table">
            <a:tbl>
              <a:tblPr>
                <a:tableStyleId>{5C22544A-7EE6-4342-B048-85BDC9FD1C3A}</a:tableStyleId>
              </a:tblPr>
              <a:tblGrid>
                <a:gridCol w="5448911">
                  <a:extLst>
                    <a:ext uri="{9D8B030D-6E8A-4147-A177-3AD203B41FA5}">
                      <a16:colId xmlns:a16="http://schemas.microsoft.com/office/drawing/2014/main" val="1647694562"/>
                    </a:ext>
                  </a:extLst>
                </a:gridCol>
                <a:gridCol w="2601240">
                  <a:extLst>
                    <a:ext uri="{9D8B030D-6E8A-4147-A177-3AD203B41FA5}">
                      <a16:colId xmlns:a16="http://schemas.microsoft.com/office/drawing/2014/main" val="1020946264"/>
                    </a:ext>
                  </a:extLst>
                </a:gridCol>
                <a:gridCol w="1314311">
                  <a:extLst>
                    <a:ext uri="{9D8B030D-6E8A-4147-A177-3AD203B41FA5}">
                      <a16:colId xmlns:a16="http://schemas.microsoft.com/office/drawing/2014/main" val="3461155704"/>
                    </a:ext>
                  </a:extLst>
                </a:gridCol>
                <a:gridCol w="1868786">
                  <a:extLst>
                    <a:ext uri="{9D8B030D-6E8A-4147-A177-3AD203B41FA5}">
                      <a16:colId xmlns:a16="http://schemas.microsoft.com/office/drawing/2014/main" val="1540309376"/>
                    </a:ext>
                  </a:extLst>
                </a:gridCol>
              </a:tblGrid>
              <a:tr h="894992">
                <a:tc>
                  <a:txBody>
                    <a:bodyPr/>
                    <a:lstStyle/>
                    <a:p>
                      <a:pPr algn="l" fontAlgn="b"/>
                      <a:r>
                        <a:rPr lang="ru-UA" sz="2400" u="none" strike="noStrike" dirty="0">
                          <a:solidFill>
                            <a:schemeClr val="tx1"/>
                          </a:solidFill>
                          <a:effectLst/>
                          <a:latin typeface="Arial Narrow" panose="020B0606020202030204" pitchFamily="34" charset="0"/>
                        </a:rPr>
                        <a:t> </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ctr" fontAlgn="ctr"/>
                      <a:r>
                        <a:rPr lang="en-US" sz="2400" u="none" strike="noStrike" dirty="0">
                          <a:solidFill>
                            <a:schemeClr val="tx1"/>
                          </a:solidFill>
                          <a:effectLst/>
                          <a:latin typeface="Arial Narrow" panose="020B0606020202030204" pitchFamily="34" charset="0"/>
                        </a:rPr>
                        <a:t>Annual </a:t>
                      </a:r>
                      <a:r>
                        <a:rPr lang="ru-RU" sz="2400" u="none" strike="noStrike" dirty="0">
                          <a:solidFill>
                            <a:schemeClr val="tx1"/>
                          </a:solidFill>
                          <a:effectLst/>
                          <a:latin typeface="Arial Narrow" panose="020B0606020202030204" pitchFamily="34" charset="0"/>
                        </a:rPr>
                        <a:t> </a:t>
                      </a:r>
                      <a:r>
                        <a:rPr lang="en-US" sz="2400" u="none" strike="noStrike" dirty="0">
                          <a:solidFill>
                            <a:schemeClr val="tx1"/>
                          </a:solidFill>
                          <a:effectLst/>
                          <a:latin typeface="Arial Narrow" panose="020B0606020202030204" pitchFamily="34" charset="0"/>
                        </a:rPr>
                        <a:t>production</a:t>
                      </a:r>
                      <a:r>
                        <a:rPr lang="ru-RU" sz="2400" u="none" strike="noStrike" dirty="0">
                          <a:solidFill>
                            <a:schemeClr val="tx1"/>
                          </a:solidFill>
                          <a:effectLst/>
                          <a:latin typeface="Arial Narrow" panose="020B0606020202030204" pitchFamily="34" charset="0"/>
                        </a:rPr>
                        <a:t> </a:t>
                      </a:r>
                      <a:r>
                        <a:rPr lang="en-US" sz="2400" u="none" strike="noStrike" dirty="0">
                          <a:solidFill>
                            <a:schemeClr val="tx1"/>
                          </a:solidFill>
                          <a:effectLst/>
                          <a:latin typeface="Arial Narrow" panose="020B0606020202030204" pitchFamily="34" charset="0"/>
                        </a:rPr>
                        <a:t>volume</a:t>
                      </a:r>
                      <a:endParaRPr lang="ru-RU" sz="2400" b="0" i="0" u="none" strike="noStrike" dirty="0">
                        <a:solidFill>
                          <a:schemeClr val="tx1"/>
                        </a:solidFill>
                        <a:effectLst/>
                        <a:latin typeface="Arial Narrow" panose="020B0606020202030204" pitchFamily="34" charset="0"/>
                      </a:endParaRPr>
                    </a:p>
                  </a:txBody>
                  <a:tcPr marL="9525" marR="9525" marT="9525" marB="0" anchor="ctr">
                    <a:noFill/>
                  </a:tcPr>
                </a:tc>
                <a:tc>
                  <a:txBody>
                    <a:bodyPr/>
                    <a:lstStyle/>
                    <a:p>
                      <a:pPr algn="ctr" fontAlgn="ctr"/>
                      <a:r>
                        <a:rPr lang="en-US" sz="2400" u="none" strike="noStrike" dirty="0">
                          <a:solidFill>
                            <a:schemeClr val="tx1"/>
                          </a:solidFill>
                          <a:effectLst/>
                          <a:latin typeface="Arial Narrow" panose="020B0606020202030204" pitchFamily="34" charset="0"/>
                        </a:rPr>
                        <a:t>Margin</a:t>
                      </a:r>
                      <a:endParaRPr lang="ru-RU" sz="2400" b="0" i="0" u="none" strike="noStrike" dirty="0">
                        <a:solidFill>
                          <a:schemeClr val="tx1"/>
                        </a:solidFill>
                        <a:effectLst/>
                        <a:latin typeface="Arial Narrow" panose="020B0606020202030204" pitchFamily="34" charset="0"/>
                      </a:endParaRPr>
                    </a:p>
                  </a:txBody>
                  <a:tcPr marL="9525" marR="9525" marT="9525" marB="0" anchor="ctr">
                    <a:noFill/>
                  </a:tcPr>
                </a:tc>
                <a:tc>
                  <a:txBody>
                    <a:bodyPr/>
                    <a:lstStyle/>
                    <a:p>
                      <a:pPr algn="ctr" fontAlgn="ctr"/>
                      <a:r>
                        <a:rPr lang="en-US" sz="2400" u="none" strike="noStrike" dirty="0">
                          <a:solidFill>
                            <a:schemeClr val="tx1"/>
                          </a:solidFill>
                          <a:effectLst/>
                          <a:latin typeface="Arial Narrow" panose="020B0606020202030204" pitchFamily="34" charset="0"/>
                        </a:rPr>
                        <a:t>Total</a:t>
                      </a:r>
                      <a:endParaRPr lang="ru-RU" sz="2400" b="0" i="0" u="none" strike="noStrike" dirty="0">
                        <a:solidFill>
                          <a:schemeClr val="tx1"/>
                        </a:solidFill>
                        <a:effectLst/>
                        <a:latin typeface="Arial Narrow" panose="020B0606020202030204" pitchFamily="34" charset="0"/>
                      </a:endParaRPr>
                    </a:p>
                  </a:txBody>
                  <a:tcPr marL="9525" marR="9525" marT="9525" marB="0" anchor="ctr">
                    <a:noFill/>
                  </a:tcPr>
                </a:tc>
                <a:extLst>
                  <a:ext uri="{0D108BD9-81ED-4DB2-BD59-A6C34878D82A}">
                    <a16:rowId xmlns:a16="http://schemas.microsoft.com/office/drawing/2014/main" val="302546680"/>
                  </a:ext>
                </a:extLst>
              </a:tr>
              <a:tr h="458410">
                <a:tc gridSpan="4">
                  <a:txBody>
                    <a:bodyPr/>
                    <a:lstStyle/>
                    <a:p>
                      <a:pPr algn="ctr" fontAlgn="b"/>
                      <a:r>
                        <a:rPr lang="en-US" sz="2400" u="none" strike="noStrike" dirty="0">
                          <a:solidFill>
                            <a:schemeClr val="tx1"/>
                          </a:solidFill>
                          <a:effectLst/>
                          <a:latin typeface="Arial Narrow" panose="020B0606020202030204" pitchFamily="34" charset="0"/>
                        </a:rPr>
                        <a:t>I Stage</a:t>
                      </a:r>
                      <a:endParaRPr lang="ru-RU" sz="2400" b="0" i="0" u="none" strike="noStrike" dirty="0">
                        <a:solidFill>
                          <a:schemeClr val="tx1"/>
                        </a:solidFill>
                        <a:effectLst/>
                        <a:latin typeface="Arial Narrow" panose="020B0606020202030204" pitchFamily="34" charset="0"/>
                      </a:endParaRPr>
                    </a:p>
                  </a:txBody>
                  <a:tcPr marL="9525" marR="9525" marT="9525" marB="0" anchor="b">
                    <a:noFill/>
                  </a:tcPr>
                </a:tc>
                <a:tc hMerge="1">
                  <a:txBody>
                    <a:bodyPr/>
                    <a:lstStyle/>
                    <a:p>
                      <a:endParaRPr lang="ru-UA"/>
                    </a:p>
                  </a:txBody>
                  <a:tcPr/>
                </a:tc>
                <a:tc hMerge="1">
                  <a:txBody>
                    <a:bodyPr/>
                    <a:lstStyle/>
                    <a:p>
                      <a:endParaRPr lang="ru-UA"/>
                    </a:p>
                  </a:txBody>
                  <a:tcPr/>
                </a:tc>
                <a:tc hMerge="1">
                  <a:txBody>
                    <a:bodyPr/>
                    <a:lstStyle/>
                    <a:p>
                      <a:endParaRPr lang="ru-UA"/>
                    </a:p>
                  </a:txBody>
                  <a:tcPr/>
                </a:tc>
                <a:extLst>
                  <a:ext uri="{0D108BD9-81ED-4DB2-BD59-A6C34878D82A}">
                    <a16:rowId xmlns:a16="http://schemas.microsoft.com/office/drawing/2014/main" val="56946046"/>
                  </a:ext>
                </a:extLst>
              </a:tr>
              <a:tr h="436582">
                <a:tc>
                  <a:txBody>
                    <a:bodyPr/>
                    <a:lstStyle/>
                    <a:p>
                      <a:pPr algn="l" fontAlgn="b"/>
                      <a:r>
                        <a:rPr lang="en-US" sz="2400" u="none" strike="noStrike" dirty="0">
                          <a:solidFill>
                            <a:schemeClr val="tx1"/>
                          </a:solidFill>
                          <a:effectLst/>
                          <a:latin typeface="Arial Narrow" panose="020B0606020202030204" pitchFamily="34" charset="0"/>
                        </a:rPr>
                        <a:t>Hot-deformed seamless pipe</a:t>
                      </a:r>
                      <a:endParaRPr lang="ru-RU"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48 000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100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dirty="0">
                          <a:solidFill>
                            <a:schemeClr val="tx1"/>
                          </a:solidFill>
                          <a:effectLst/>
                          <a:latin typeface="Arial Narrow" panose="020B0606020202030204" pitchFamily="34" charset="0"/>
                        </a:rPr>
                        <a:t>4 800 000,00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extLst>
                  <a:ext uri="{0D108BD9-81ED-4DB2-BD59-A6C34878D82A}">
                    <a16:rowId xmlns:a16="http://schemas.microsoft.com/office/drawing/2014/main" val="350838645"/>
                  </a:ext>
                </a:extLst>
              </a:tr>
              <a:tr h="458410">
                <a:tc>
                  <a:txBody>
                    <a:bodyPr/>
                    <a:lstStyle/>
                    <a:p>
                      <a:pPr algn="l" fontAlgn="b"/>
                      <a:r>
                        <a:rPr lang="en-US" sz="2400" u="none" strike="noStrike" dirty="0">
                          <a:solidFill>
                            <a:schemeClr val="tx1"/>
                          </a:solidFill>
                          <a:effectLst/>
                          <a:latin typeface="Arial Narrow" panose="020B0606020202030204" pitchFamily="34" charset="0"/>
                        </a:rPr>
                        <a:t>Cold-deformed seamless pipe</a:t>
                      </a:r>
                      <a:endParaRPr lang="ru-RU"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12 000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300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3 600 000,00</a:t>
                      </a:r>
                      <a:endParaRPr lang="ru-UA" sz="2400" b="0" i="0" u="none" strike="noStrike">
                        <a:solidFill>
                          <a:schemeClr val="tx1"/>
                        </a:solidFill>
                        <a:effectLst/>
                        <a:latin typeface="Arial Narrow" panose="020B0606020202030204" pitchFamily="34" charset="0"/>
                      </a:endParaRPr>
                    </a:p>
                  </a:txBody>
                  <a:tcPr marL="9525" marR="9525" marT="9525" marB="0" anchor="b">
                    <a:noFill/>
                  </a:tcPr>
                </a:tc>
                <a:extLst>
                  <a:ext uri="{0D108BD9-81ED-4DB2-BD59-A6C34878D82A}">
                    <a16:rowId xmlns:a16="http://schemas.microsoft.com/office/drawing/2014/main" val="2968878132"/>
                  </a:ext>
                </a:extLst>
              </a:tr>
              <a:tr h="458410">
                <a:tc gridSpan="3">
                  <a:txBody>
                    <a:bodyPr/>
                    <a:lstStyle/>
                    <a:p>
                      <a:pPr algn="ctr" fontAlgn="b"/>
                      <a:r>
                        <a:rPr lang="en-US" sz="2400" u="none" strike="noStrike" dirty="0">
                          <a:solidFill>
                            <a:schemeClr val="tx1"/>
                          </a:solidFill>
                          <a:effectLst/>
                          <a:latin typeface="Arial Narrow" panose="020B0606020202030204" pitchFamily="34" charset="0"/>
                        </a:rPr>
                        <a:t> TOTAL per year</a:t>
                      </a:r>
                      <a:endParaRPr lang="ru-RU" sz="2400" b="0" i="0" u="none" strike="noStrike" dirty="0">
                        <a:solidFill>
                          <a:schemeClr val="tx1"/>
                        </a:solidFill>
                        <a:effectLst/>
                        <a:latin typeface="Arial Narrow" panose="020B0606020202030204" pitchFamily="34" charset="0"/>
                      </a:endParaRPr>
                    </a:p>
                  </a:txBody>
                  <a:tcPr marL="9525" marR="9525" marT="9525" marB="0" anchor="ctr">
                    <a:noFill/>
                  </a:tcPr>
                </a:tc>
                <a:tc hMerge="1">
                  <a:txBody>
                    <a:bodyPr/>
                    <a:lstStyle/>
                    <a:p>
                      <a:endParaRPr lang="ru-UA"/>
                    </a:p>
                  </a:txBody>
                  <a:tcPr/>
                </a:tc>
                <a:tc hMerge="1">
                  <a:txBody>
                    <a:bodyPr/>
                    <a:lstStyle/>
                    <a:p>
                      <a:endParaRPr lang="ru-UA"/>
                    </a:p>
                  </a:txBody>
                  <a:tcPr/>
                </a:tc>
                <a:tc>
                  <a:txBody>
                    <a:bodyPr/>
                    <a:lstStyle/>
                    <a:p>
                      <a:pPr algn="r" fontAlgn="b"/>
                      <a:r>
                        <a:rPr lang="ru-UA" sz="2400" u="none" strike="noStrike" dirty="0">
                          <a:solidFill>
                            <a:schemeClr val="tx1"/>
                          </a:solidFill>
                          <a:effectLst/>
                          <a:latin typeface="Arial Narrow" panose="020B0606020202030204" pitchFamily="34" charset="0"/>
                        </a:rPr>
                        <a:t>8 400 000,00</a:t>
                      </a:r>
                      <a:endParaRPr lang="ru-UA" sz="2400" b="0" i="0" u="none" strike="noStrike" dirty="0">
                        <a:solidFill>
                          <a:schemeClr val="tx1"/>
                        </a:solidFill>
                        <a:effectLst/>
                        <a:latin typeface="Arial Narrow" panose="020B0606020202030204" pitchFamily="34" charset="0"/>
                      </a:endParaRPr>
                    </a:p>
                  </a:txBody>
                  <a:tcPr marL="9525" marR="9525" marT="9525" marB="0" anchor="ctr">
                    <a:noFill/>
                  </a:tcPr>
                </a:tc>
                <a:extLst>
                  <a:ext uri="{0D108BD9-81ED-4DB2-BD59-A6C34878D82A}">
                    <a16:rowId xmlns:a16="http://schemas.microsoft.com/office/drawing/2014/main" val="3619185983"/>
                  </a:ext>
                </a:extLst>
              </a:tr>
              <a:tr h="458410">
                <a:tc gridSpan="4">
                  <a:txBody>
                    <a:bodyPr/>
                    <a:lstStyle/>
                    <a:p>
                      <a:pPr algn="ctr" fontAlgn="b"/>
                      <a:r>
                        <a:rPr lang="en-US" sz="2400" u="none" strike="noStrike" dirty="0">
                          <a:solidFill>
                            <a:schemeClr val="tx1"/>
                          </a:solidFill>
                          <a:effectLst/>
                          <a:latin typeface="Arial Narrow" panose="020B0606020202030204" pitchFamily="34" charset="0"/>
                        </a:rPr>
                        <a:t>II Stage</a:t>
                      </a:r>
                      <a:endParaRPr lang="ru-RU" sz="2400" b="0" i="0" u="none" strike="noStrike" dirty="0">
                        <a:solidFill>
                          <a:schemeClr val="tx1"/>
                        </a:solidFill>
                        <a:effectLst/>
                        <a:latin typeface="Arial Narrow" panose="020B0606020202030204" pitchFamily="34" charset="0"/>
                      </a:endParaRPr>
                    </a:p>
                  </a:txBody>
                  <a:tcPr marL="9525" marR="9525" marT="9525" marB="0" anchor="b">
                    <a:noFill/>
                  </a:tcPr>
                </a:tc>
                <a:tc hMerge="1">
                  <a:txBody>
                    <a:bodyPr/>
                    <a:lstStyle/>
                    <a:p>
                      <a:endParaRPr lang="ru-UA"/>
                    </a:p>
                  </a:txBody>
                  <a:tcPr/>
                </a:tc>
                <a:tc hMerge="1">
                  <a:txBody>
                    <a:bodyPr/>
                    <a:lstStyle/>
                    <a:p>
                      <a:endParaRPr lang="ru-UA"/>
                    </a:p>
                  </a:txBody>
                  <a:tcPr/>
                </a:tc>
                <a:tc hMerge="1">
                  <a:txBody>
                    <a:bodyPr/>
                    <a:lstStyle/>
                    <a:p>
                      <a:endParaRPr lang="ru-UA"/>
                    </a:p>
                  </a:txBody>
                  <a:tcPr/>
                </a:tc>
                <a:extLst>
                  <a:ext uri="{0D108BD9-81ED-4DB2-BD59-A6C34878D82A}">
                    <a16:rowId xmlns:a16="http://schemas.microsoft.com/office/drawing/2014/main" val="679188411"/>
                  </a:ext>
                </a:extLst>
              </a:tr>
              <a:tr h="790212">
                <a:tc>
                  <a:txBody>
                    <a:bodyPr/>
                    <a:lstStyle/>
                    <a:p>
                      <a:pPr algn="l" fontAlgn="b"/>
                      <a:r>
                        <a:rPr lang="en-US" sz="2400" u="none" strike="noStrike" dirty="0">
                          <a:solidFill>
                            <a:schemeClr val="tx1"/>
                          </a:solidFill>
                          <a:effectLst/>
                          <a:latin typeface="Arial Narrow" panose="020B0606020202030204" pitchFamily="34" charset="0"/>
                        </a:rPr>
                        <a:t>Hot-deformed seamless pipe</a:t>
                      </a:r>
                      <a:endParaRPr lang="ru-RU"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dirty="0">
                          <a:solidFill>
                            <a:schemeClr val="tx1"/>
                          </a:solidFill>
                          <a:effectLst/>
                          <a:latin typeface="Arial Narrow" panose="020B0606020202030204" pitchFamily="34" charset="0"/>
                        </a:rPr>
                        <a:t>126 000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100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12 600 000,00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extLst>
                  <a:ext uri="{0D108BD9-81ED-4DB2-BD59-A6C34878D82A}">
                    <a16:rowId xmlns:a16="http://schemas.microsoft.com/office/drawing/2014/main" val="3285664047"/>
                  </a:ext>
                </a:extLst>
              </a:tr>
              <a:tr h="458410">
                <a:tc>
                  <a:txBody>
                    <a:bodyPr/>
                    <a:lstStyle/>
                    <a:p>
                      <a:pPr algn="l" fontAlgn="b"/>
                      <a:r>
                        <a:rPr lang="en-US" sz="2400" u="none" strike="noStrike" dirty="0">
                          <a:solidFill>
                            <a:schemeClr val="tx1"/>
                          </a:solidFill>
                          <a:effectLst/>
                          <a:latin typeface="Arial Narrow" panose="020B0606020202030204" pitchFamily="34" charset="0"/>
                        </a:rPr>
                        <a:t>Cold-deformed seamless pipe</a:t>
                      </a:r>
                      <a:endParaRPr lang="ru-RU"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24 000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300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tc>
                  <a:txBody>
                    <a:bodyPr/>
                    <a:lstStyle/>
                    <a:p>
                      <a:pPr algn="r" fontAlgn="b"/>
                      <a:r>
                        <a:rPr lang="ru-UA" sz="2400" u="none" strike="noStrike">
                          <a:solidFill>
                            <a:schemeClr val="tx1"/>
                          </a:solidFill>
                          <a:effectLst/>
                          <a:latin typeface="Arial Narrow" panose="020B0606020202030204" pitchFamily="34" charset="0"/>
                        </a:rPr>
                        <a:t>7 200 000,00</a:t>
                      </a:r>
                      <a:endParaRPr lang="ru-UA" sz="2400" b="0" i="0" u="none" strike="noStrike" dirty="0">
                        <a:solidFill>
                          <a:schemeClr val="tx1"/>
                        </a:solidFill>
                        <a:effectLst/>
                        <a:latin typeface="Arial Narrow" panose="020B0606020202030204" pitchFamily="34" charset="0"/>
                      </a:endParaRPr>
                    </a:p>
                  </a:txBody>
                  <a:tcPr marL="9525" marR="9525" marT="9525" marB="0" anchor="b">
                    <a:noFill/>
                  </a:tcPr>
                </a:tc>
                <a:extLst>
                  <a:ext uri="{0D108BD9-81ED-4DB2-BD59-A6C34878D82A}">
                    <a16:rowId xmlns:a16="http://schemas.microsoft.com/office/drawing/2014/main" val="4197631068"/>
                  </a:ext>
                </a:extLst>
              </a:tr>
              <a:tr h="790212">
                <a:tc gridSpan="3">
                  <a:txBody>
                    <a:bodyPr/>
                    <a:lstStyle/>
                    <a:p>
                      <a:pPr algn="ctr" fontAlgn="b"/>
                      <a:r>
                        <a:rPr lang="en-US" sz="2400" u="none" strike="noStrike" dirty="0">
                          <a:solidFill>
                            <a:schemeClr val="tx1"/>
                          </a:solidFill>
                          <a:effectLst/>
                          <a:latin typeface="Arial Narrow" panose="020B0606020202030204" pitchFamily="34" charset="0"/>
                        </a:rPr>
                        <a:t> TOTAL per year</a:t>
                      </a:r>
                      <a:endParaRPr lang="ru-RU" sz="2400" b="0" i="0" u="none" strike="noStrike" dirty="0">
                        <a:solidFill>
                          <a:schemeClr val="tx1"/>
                        </a:solidFill>
                        <a:effectLst/>
                        <a:latin typeface="Arial Narrow" panose="020B0606020202030204" pitchFamily="34" charset="0"/>
                      </a:endParaRPr>
                    </a:p>
                  </a:txBody>
                  <a:tcPr marL="9525" marR="9525" marT="9525" marB="0" anchor="ctr">
                    <a:noFill/>
                  </a:tcPr>
                </a:tc>
                <a:tc hMerge="1">
                  <a:txBody>
                    <a:bodyPr/>
                    <a:lstStyle/>
                    <a:p>
                      <a:endParaRPr lang="ru-UA"/>
                    </a:p>
                  </a:txBody>
                  <a:tcPr/>
                </a:tc>
                <a:tc hMerge="1">
                  <a:txBody>
                    <a:bodyPr/>
                    <a:lstStyle/>
                    <a:p>
                      <a:endParaRPr lang="ru-UA"/>
                    </a:p>
                  </a:txBody>
                  <a:tcPr/>
                </a:tc>
                <a:tc>
                  <a:txBody>
                    <a:bodyPr/>
                    <a:lstStyle/>
                    <a:p>
                      <a:pPr algn="r" fontAlgn="b"/>
                      <a:r>
                        <a:rPr lang="ru-UA" sz="2400" u="none" strike="noStrike" dirty="0">
                          <a:solidFill>
                            <a:schemeClr val="tx1"/>
                          </a:solidFill>
                          <a:effectLst/>
                          <a:latin typeface="Arial Narrow" panose="020B0606020202030204" pitchFamily="34" charset="0"/>
                        </a:rPr>
                        <a:t>19 800 000,00</a:t>
                      </a:r>
                      <a:endParaRPr lang="ru-UA" sz="2400" b="0" i="0" u="none" strike="noStrike" dirty="0">
                        <a:solidFill>
                          <a:schemeClr val="tx1"/>
                        </a:solidFill>
                        <a:effectLst/>
                        <a:latin typeface="Arial Narrow" panose="020B0606020202030204" pitchFamily="34" charset="0"/>
                      </a:endParaRPr>
                    </a:p>
                  </a:txBody>
                  <a:tcPr marL="9525" marR="9525" marT="9525" marB="0" anchor="ctr">
                    <a:noFill/>
                  </a:tcPr>
                </a:tc>
                <a:extLst>
                  <a:ext uri="{0D108BD9-81ED-4DB2-BD59-A6C34878D82A}">
                    <a16:rowId xmlns:a16="http://schemas.microsoft.com/office/drawing/2014/main" val="2342734370"/>
                  </a:ext>
                </a:extLst>
              </a:tr>
            </a:tbl>
          </a:graphicData>
        </a:graphic>
      </p:graphicFrame>
    </p:spTree>
    <p:extLst>
      <p:ext uri="{BB962C8B-B14F-4D97-AF65-F5344CB8AC3E}">
        <p14:creationId xmlns:p14="http://schemas.microsoft.com/office/powerpoint/2010/main" val="109841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0116616" cy="811560"/>
          </a:xfrm>
        </p:spPr>
        <p:txBody>
          <a:bodyPr rtlCol="0"/>
          <a:lstStyle/>
          <a:p>
            <a:r>
              <a:rPr lang="en-US" sz="3200" dirty="0">
                <a:solidFill>
                  <a:srgbClr val="FFFF00"/>
                </a:solidFill>
              </a:rPr>
              <a:t>OPPORTUNITIES</a:t>
            </a:r>
            <a:endParaRPr lang="ru-RU" sz="3200" dirty="0">
              <a:solidFill>
                <a:srgbClr val="FFFF00"/>
              </a:solidFill>
            </a:endParaRPr>
          </a:p>
        </p:txBody>
      </p:sp>
      <p:sp>
        <p:nvSpPr>
          <p:cNvPr id="14" name="Объект 13"/>
          <p:cNvSpPr>
            <a:spLocks noGrp="1"/>
          </p:cNvSpPr>
          <p:nvPr>
            <p:ph idx="1"/>
          </p:nvPr>
        </p:nvSpPr>
        <p:spPr>
          <a:xfrm>
            <a:off x="551384" y="1052736"/>
            <a:ext cx="10945216" cy="5184576"/>
          </a:xfrm>
        </p:spPr>
        <p:txBody>
          <a:bodyPr rtlCol="0">
            <a:normAutofit lnSpcReduction="10000"/>
          </a:bodyPr>
          <a:lstStyle/>
          <a:p>
            <a:pPr marL="0" indent="0" algn="just">
              <a:buNone/>
            </a:pPr>
            <a:r>
              <a:rPr lang="en-US" sz="2400" dirty="0"/>
              <a:t>The combination of unique production equipment (pipe rolling unit</a:t>
            </a:r>
            <a:r>
              <a:rPr lang="ru-RU" sz="2400" dirty="0"/>
              <a:t> - </a:t>
            </a:r>
            <a:r>
              <a:rPr lang="en-US" sz="2400" dirty="0"/>
              <a:t>80</a:t>
            </a:r>
            <a:r>
              <a:rPr lang="ru-RU" sz="2400" dirty="0"/>
              <a:t>)</a:t>
            </a:r>
            <a:r>
              <a:rPr lang="en-US" sz="2400" dirty="0"/>
              <a:t>, equipment for pipe threading) with a favorable situation on the domestic market (conducting an anti-dumping investigation in respect of seamless pipe from PRC and pipe</a:t>
            </a:r>
            <a:r>
              <a:rPr lang="ru-RU" sz="2400" dirty="0"/>
              <a:t> </a:t>
            </a:r>
            <a:r>
              <a:rPr lang="en-US" sz="2400" dirty="0"/>
              <a:t>import prohibition from the Russian Federation) provide the following options:</a:t>
            </a:r>
          </a:p>
          <a:p>
            <a:pPr algn="just">
              <a:buFont typeface="Wingdings" panose="05000000000000000000" pitchFamily="2" charset="2"/>
              <a:buChar char="q"/>
            </a:pPr>
            <a:r>
              <a:rPr lang="en-US" sz="2400" dirty="0"/>
              <a:t>after the modernization of production facilities, ensure the production of high-margin products of a high degree of processing, not sensitive to demand fluctuations, in the amount of 150 thousand tons per year;</a:t>
            </a:r>
          </a:p>
          <a:p>
            <a:pPr algn="just">
              <a:buFont typeface="Wingdings" panose="05000000000000000000" pitchFamily="2" charset="2"/>
              <a:buChar char="q"/>
            </a:pPr>
            <a:r>
              <a:rPr lang="en-US" sz="2400" dirty="0"/>
              <a:t>entering new markets, including markets for building constructions, with a new product - a profile seamless pipe;</a:t>
            </a:r>
          </a:p>
          <a:p>
            <a:pPr algn="just">
              <a:buFont typeface="Wingdings" panose="05000000000000000000" pitchFamily="2" charset="2"/>
              <a:buChar char="q"/>
            </a:pPr>
            <a:r>
              <a:rPr lang="en-US" sz="2400" dirty="0"/>
              <a:t>ensuring the dominant position of Plant in the tender procurement of the highest margin pipes consumed by natural monopolists of the oil and gas industries.</a:t>
            </a:r>
            <a:endParaRPr lang="ru-RU" sz="2400" dirty="0"/>
          </a:p>
        </p:txBody>
      </p:sp>
    </p:spTree>
    <p:extLst>
      <p:ext uri="{BB962C8B-B14F-4D97-AF65-F5344CB8AC3E}">
        <p14:creationId xmlns:p14="http://schemas.microsoft.com/office/powerpoint/2010/main" val="777111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1233248" cy="739552"/>
          </a:xfrm>
        </p:spPr>
        <p:txBody>
          <a:bodyPr rtlCol="0"/>
          <a:lstStyle/>
          <a:p>
            <a:r>
              <a:rPr lang="en-US" sz="3200" dirty="0">
                <a:solidFill>
                  <a:srgbClr val="FFFF00"/>
                </a:solidFill>
              </a:rPr>
              <a:t>The production volume in 2013 - 6 months of 2019, tons</a:t>
            </a:r>
            <a:endParaRPr lang="ru-RU" sz="3200" dirty="0">
              <a:solidFill>
                <a:srgbClr val="FFFF00"/>
              </a:solidFill>
            </a:endParaRPr>
          </a:p>
        </p:txBody>
      </p:sp>
      <p:graphicFrame>
        <p:nvGraphicFramePr>
          <p:cNvPr id="4" name="Диаграмма 3">
            <a:extLst>
              <a:ext uri="{FF2B5EF4-FFF2-40B4-BE49-F238E27FC236}">
                <a16:creationId xmlns:a16="http://schemas.microsoft.com/office/drawing/2014/main" id="{B734D7F5-596B-4F13-AB2A-B2BC1B78E2EE}"/>
              </a:ext>
            </a:extLst>
          </p:cNvPr>
          <p:cNvGraphicFramePr>
            <a:graphicFrameLocks noGrp="1"/>
          </p:cNvGraphicFramePr>
          <p:nvPr>
            <p:extLst>
              <p:ext uri="{D42A27DB-BD31-4B8C-83A1-F6EECF244321}">
                <p14:modId xmlns:p14="http://schemas.microsoft.com/office/powerpoint/2010/main" val="3562193044"/>
              </p:ext>
            </p:extLst>
          </p:nvPr>
        </p:nvGraphicFramePr>
        <p:xfrm>
          <a:off x="695400" y="1052736"/>
          <a:ext cx="10657183" cy="54099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3475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1233248" cy="883568"/>
          </a:xfrm>
        </p:spPr>
        <p:txBody>
          <a:bodyPr rtlCol="0"/>
          <a:lstStyle/>
          <a:p>
            <a:r>
              <a:rPr lang="en-US" sz="2400" dirty="0">
                <a:solidFill>
                  <a:srgbClr val="FFFF00"/>
                </a:solidFill>
              </a:rPr>
              <a:t>The volume of domestic pipe consumption in Ukraine in 2018. </a:t>
            </a:r>
            <a:br>
              <a:rPr lang="en-US" sz="2400" dirty="0">
                <a:solidFill>
                  <a:srgbClr val="FFFF00"/>
                </a:solidFill>
              </a:rPr>
            </a:br>
            <a:r>
              <a:rPr lang="en-US" sz="2400" dirty="0">
                <a:solidFill>
                  <a:srgbClr val="FFFF00"/>
                </a:solidFill>
              </a:rPr>
              <a:t>Domestic production, thousand tons.</a:t>
            </a:r>
            <a:endParaRPr lang="ru-RU" sz="2400" dirty="0">
              <a:solidFill>
                <a:srgbClr val="FFFF00"/>
              </a:solidFill>
            </a:endParaRPr>
          </a:p>
        </p:txBody>
      </p:sp>
      <p:graphicFrame>
        <p:nvGraphicFramePr>
          <p:cNvPr id="5" name="Диаграмма 4">
            <a:extLst>
              <a:ext uri="{FF2B5EF4-FFF2-40B4-BE49-F238E27FC236}">
                <a16:creationId xmlns:a16="http://schemas.microsoft.com/office/drawing/2014/main" id="{CED9E8C9-0795-45BF-B193-89A77726716F}"/>
              </a:ext>
            </a:extLst>
          </p:cNvPr>
          <p:cNvGraphicFramePr>
            <a:graphicFrameLocks noGrp="1"/>
          </p:cNvGraphicFramePr>
          <p:nvPr>
            <p:extLst>
              <p:ext uri="{D42A27DB-BD31-4B8C-83A1-F6EECF244321}">
                <p14:modId xmlns:p14="http://schemas.microsoft.com/office/powerpoint/2010/main" val="3764624613"/>
              </p:ext>
            </p:extLst>
          </p:nvPr>
        </p:nvGraphicFramePr>
        <p:xfrm>
          <a:off x="551385" y="1340768"/>
          <a:ext cx="10729192" cy="51218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8944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0945216" cy="883568"/>
          </a:xfrm>
        </p:spPr>
        <p:txBody>
          <a:bodyPr rtlCol="0"/>
          <a:lstStyle/>
          <a:p>
            <a:r>
              <a:rPr lang="en-US" sz="2400" dirty="0">
                <a:solidFill>
                  <a:srgbClr val="FFFF00"/>
                </a:solidFill>
              </a:rPr>
              <a:t>The volume of domestic pipe consumption in Ukraine in 2018.</a:t>
            </a:r>
            <a:br>
              <a:rPr lang="en-US" sz="2400" dirty="0">
                <a:solidFill>
                  <a:srgbClr val="FFFF00"/>
                </a:solidFill>
              </a:rPr>
            </a:br>
            <a:r>
              <a:rPr lang="en-US" sz="2400" dirty="0">
                <a:solidFill>
                  <a:srgbClr val="FFFF00"/>
                </a:solidFill>
              </a:rPr>
              <a:t>Import, thousand tons</a:t>
            </a:r>
            <a:endParaRPr lang="ru-RU" sz="2400" dirty="0">
              <a:solidFill>
                <a:srgbClr val="FFFF00"/>
              </a:solidFill>
            </a:endParaRPr>
          </a:p>
        </p:txBody>
      </p:sp>
      <p:graphicFrame>
        <p:nvGraphicFramePr>
          <p:cNvPr id="4" name="Диаграмма 3">
            <a:extLst>
              <a:ext uri="{FF2B5EF4-FFF2-40B4-BE49-F238E27FC236}">
                <a16:creationId xmlns:a16="http://schemas.microsoft.com/office/drawing/2014/main" id="{FB5E905A-BA8D-4100-AA85-1FFAAF2CB6E0}"/>
              </a:ext>
            </a:extLst>
          </p:cNvPr>
          <p:cNvGraphicFramePr>
            <a:graphicFrameLocks noGrp="1"/>
          </p:cNvGraphicFramePr>
          <p:nvPr>
            <p:extLst>
              <p:ext uri="{D42A27DB-BD31-4B8C-83A1-F6EECF244321}">
                <p14:modId xmlns:p14="http://schemas.microsoft.com/office/powerpoint/2010/main" val="3741762461"/>
              </p:ext>
            </p:extLst>
          </p:nvPr>
        </p:nvGraphicFramePr>
        <p:xfrm>
          <a:off x="551384" y="1340768"/>
          <a:ext cx="10945215" cy="51218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842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551384" y="457200"/>
            <a:ext cx="10602924" cy="667544"/>
          </a:xfrm>
        </p:spPr>
        <p:txBody>
          <a:bodyPr rtlCol="0">
            <a:noAutofit/>
          </a:bodyPr>
          <a:lstStyle/>
          <a:p>
            <a:r>
              <a:rPr lang="en-US" sz="3200" dirty="0">
                <a:solidFill>
                  <a:srgbClr val="FFFF00"/>
                </a:solidFill>
              </a:rPr>
              <a:t>BRIEF INFORMATION</a:t>
            </a:r>
            <a:r>
              <a:rPr lang="ru-RU" sz="3200" dirty="0">
                <a:solidFill>
                  <a:srgbClr val="FFFF00"/>
                </a:solidFill>
              </a:rPr>
              <a:t>. </a:t>
            </a:r>
            <a:endParaRPr lang="ru-RU" sz="3200" dirty="0">
              <a:solidFill>
                <a:schemeClr val="accent1">
                  <a:lumMod val="60000"/>
                  <a:lumOff val="40000"/>
                </a:schemeClr>
              </a:solidFill>
            </a:endParaRPr>
          </a:p>
        </p:txBody>
      </p:sp>
      <p:sp>
        <p:nvSpPr>
          <p:cNvPr id="14" name="Объект 13"/>
          <p:cNvSpPr>
            <a:spLocks noGrp="1"/>
          </p:cNvSpPr>
          <p:nvPr>
            <p:ph idx="1"/>
          </p:nvPr>
        </p:nvSpPr>
        <p:spPr>
          <a:xfrm>
            <a:off x="551384" y="1124744"/>
            <a:ext cx="10909212" cy="5276056"/>
          </a:xfrm>
        </p:spPr>
        <p:txBody>
          <a:bodyPr rtlCol="0">
            <a:normAutofit fontScale="92500"/>
          </a:bodyPr>
          <a:lstStyle/>
          <a:p>
            <a:pPr marL="0" indent="0" algn="just">
              <a:buNone/>
            </a:pPr>
            <a:r>
              <a:rPr lang="en-US" sz="2400" dirty="0"/>
              <a:t>The Dnepropetrovsk Tube Works is equipped with modern mechanized and automated pipe-rolling units capable of producing high-quality products in the amount of up to 240,000 tons of pipes of various grades per year.</a:t>
            </a:r>
          </a:p>
          <a:p>
            <a:pPr marL="0" indent="0" algn="just">
              <a:buNone/>
            </a:pPr>
            <a:r>
              <a:rPr lang="en-US" sz="2400" dirty="0"/>
              <a:t>The company has the ability to produce more than 3,000 profile sizes of seamless pipes from carbon and low alloy steels for various purposes - water, gas, oil, boiler, profile, precision, marine, bimetal for plain bearings, general purpose pipes.</a:t>
            </a:r>
          </a:p>
          <a:p>
            <a:pPr marL="0" indent="0" algn="just">
              <a:buNone/>
            </a:pPr>
            <a:endParaRPr lang="en-US" sz="400" dirty="0"/>
          </a:p>
          <a:p>
            <a:pPr marL="0" indent="0" algn="just">
              <a:buNone/>
            </a:pPr>
            <a:r>
              <a:rPr lang="en-US" sz="2400" b="1" dirty="0"/>
              <a:t>SORTMENT:</a:t>
            </a:r>
          </a:p>
          <a:p>
            <a:pPr algn="just">
              <a:spcBef>
                <a:spcPts val="600"/>
              </a:spcBef>
              <a:spcAft>
                <a:spcPts val="600"/>
              </a:spcAft>
              <a:buFont typeface="Wingdings" panose="05000000000000000000" pitchFamily="2" charset="2"/>
              <a:buChar char="q"/>
            </a:pPr>
            <a:r>
              <a:rPr lang="en-US" sz="2400" dirty="0"/>
              <a:t>Hot-deformed seamless steel pipes with a diameter from 57.0 to 89.0 mm (when starting pipe rolling unit</a:t>
            </a:r>
            <a:r>
              <a:rPr lang="ru-RU" sz="2400" dirty="0"/>
              <a:t> </a:t>
            </a:r>
            <a:r>
              <a:rPr lang="en-US" sz="2400" dirty="0"/>
              <a:t>140 - up to 168 mm) with a wall thickness of 2.9 to 12.0 mm;</a:t>
            </a:r>
          </a:p>
          <a:p>
            <a:pPr algn="just">
              <a:spcBef>
                <a:spcPts val="600"/>
              </a:spcBef>
              <a:spcAft>
                <a:spcPts val="600"/>
              </a:spcAft>
              <a:buFont typeface="Wingdings" panose="05000000000000000000" pitchFamily="2" charset="2"/>
              <a:buChar char="q"/>
            </a:pPr>
            <a:r>
              <a:rPr lang="en-US" sz="2400" dirty="0"/>
              <a:t>Cold-deformed seamless steel pipes with a diameter from 10.0 to 73.0 mm with a wall thickness of 1.0 to 12.0 mm.</a:t>
            </a:r>
          </a:p>
          <a:p>
            <a:pPr marL="0" indent="0" algn="just">
              <a:buNone/>
            </a:pPr>
            <a:endParaRPr lang="ru-RU" sz="2400" dirty="0"/>
          </a:p>
        </p:txBody>
      </p:sp>
    </p:spTree>
    <p:extLst>
      <p:ext uri="{BB962C8B-B14F-4D97-AF65-F5344CB8AC3E}">
        <p14:creationId xmlns:p14="http://schemas.microsoft.com/office/powerpoint/2010/main" val="60746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BRIEF INFORMATION. </a:t>
            </a:r>
            <a:r>
              <a:rPr lang="en-US" sz="3200" dirty="0">
                <a:solidFill>
                  <a:srgbClr val="FFC000"/>
                </a:solidFill>
              </a:rPr>
              <a:t>CERTIFICATION.</a:t>
            </a:r>
            <a:endParaRPr lang="ru-RU" sz="3200" dirty="0">
              <a:solidFill>
                <a:srgbClr val="FFC000"/>
              </a:solidFill>
            </a:endParaRPr>
          </a:p>
        </p:txBody>
      </p:sp>
      <p:sp>
        <p:nvSpPr>
          <p:cNvPr id="14" name="Объект 13"/>
          <p:cNvSpPr>
            <a:spLocks noGrp="1"/>
          </p:cNvSpPr>
          <p:nvPr>
            <p:ph idx="1"/>
          </p:nvPr>
        </p:nvSpPr>
        <p:spPr>
          <a:xfrm>
            <a:off x="623392" y="1268760"/>
            <a:ext cx="10837204" cy="5040560"/>
          </a:xfrm>
        </p:spPr>
        <p:txBody>
          <a:bodyPr rtlCol="0">
            <a:normAutofit fontScale="92500" lnSpcReduction="10000"/>
          </a:bodyPr>
          <a:lstStyle/>
          <a:p>
            <a:pPr marL="0" indent="0" algn="just">
              <a:buNone/>
            </a:pPr>
            <a:r>
              <a:rPr lang="en-US" sz="2400" dirty="0"/>
              <a:t>Dnepropetrovsk Tube Works is one of the leading enterprises in the Ukrainian pipe industry. The quality of products is confirmed by the following documents:</a:t>
            </a:r>
            <a:r>
              <a:rPr lang="ru-RU" sz="2400" dirty="0"/>
              <a:t>:</a:t>
            </a:r>
          </a:p>
          <a:p>
            <a:pPr marL="0" indent="0" algn="just">
              <a:buNone/>
            </a:pPr>
            <a:endParaRPr lang="ru-RU" sz="1200" dirty="0"/>
          </a:p>
          <a:p>
            <a:pPr marL="0" indent="0" algn="just">
              <a:buNone/>
            </a:pPr>
            <a:r>
              <a:rPr lang="ru-RU" sz="2400" dirty="0"/>
              <a:t>1. </a:t>
            </a:r>
            <a:r>
              <a:rPr lang="en-US" sz="2400" dirty="0"/>
              <a:t>Certificate for quality management system, according to requirements of ISO 9001: 2015, IDT</a:t>
            </a:r>
            <a:r>
              <a:rPr lang="ru-RU" sz="2400" dirty="0"/>
              <a:t>.</a:t>
            </a:r>
          </a:p>
          <a:p>
            <a:pPr marL="0" indent="0" algn="just">
              <a:buNone/>
            </a:pPr>
            <a:r>
              <a:rPr lang="ru-RU" sz="2400" dirty="0"/>
              <a:t>2. </a:t>
            </a:r>
            <a:r>
              <a:rPr lang="en-US" sz="2400" dirty="0"/>
              <a:t>Certificate of Conformity "Seamless hot-deformed steel pipes for steam boilers and pipelines from steel grade 20 PV"</a:t>
            </a:r>
            <a:r>
              <a:rPr lang="ru-RU" sz="2400" dirty="0"/>
              <a:t>.</a:t>
            </a:r>
          </a:p>
          <a:p>
            <a:pPr marL="0" indent="0" algn="just">
              <a:buNone/>
            </a:pPr>
            <a:r>
              <a:rPr lang="ru-RU" sz="2400" dirty="0"/>
              <a:t>3. </a:t>
            </a:r>
            <a:r>
              <a:rPr lang="en-US" sz="2400" dirty="0"/>
              <a:t>Certificate of Conformity "Seamless cold-deformed steel pipes for steam boilers and pipelines from steel grade 20 PV".</a:t>
            </a:r>
            <a:endParaRPr lang="uk-UA" sz="2400" dirty="0"/>
          </a:p>
          <a:p>
            <a:pPr marL="0" indent="0" algn="just">
              <a:buNone/>
            </a:pPr>
            <a:r>
              <a:rPr lang="ru-RU" sz="2400" dirty="0"/>
              <a:t>4. </a:t>
            </a:r>
            <a:r>
              <a:rPr lang="en-US" sz="2400" dirty="0"/>
              <a:t>Certificate of conformity “Seamless steel pipes for boiler plants and pipelines”</a:t>
            </a:r>
            <a:r>
              <a:rPr lang="uk-UA" sz="2400" dirty="0"/>
              <a:t>.</a:t>
            </a:r>
            <a:r>
              <a:rPr lang="en-US" sz="2400" dirty="0"/>
              <a:t> </a:t>
            </a:r>
            <a:endParaRPr lang="uk-UA" sz="2400" dirty="0"/>
          </a:p>
          <a:p>
            <a:pPr marL="0" indent="0" algn="just">
              <a:buNone/>
            </a:pPr>
            <a:r>
              <a:rPr lang="ru-RU" sz="2400" dirty="0"/>
              <a:t>5. </a:t>
            </a:r>
            <a:r>
              <a:rPr lang="en-US" sz="2400" dirty="0"/>
              <a:t>Certificate of conformity "Seamless steel pipes hot and cold deformed”.</a:t>
            </a:r>
            <a:endParaRPr lang="ru-RU" sz="2400" dirty="0"/>
          </a:p>
          <a:p>
            <a:pPr marL="0" indent="0" algn="just">
              <a:buNone/>
            </a:pPr>
            <a:endParaRPr lang="ru-RU" sz="1000" dirty="0"/>
          </a:p>
          <a:p>
            <a:pPr marL="0" indent="0" algn="just">
              <a:buNone/>
            </a:pPr>
            <a:endParaRPr lang="ru-RU" sz="2400" dirty="0"/>
          </a:p>
        </p:txBody>
      </p:sp>
    </p:spTree>
    <p:extLst>
      <p:ext uri="{BB962C8B-B14F-4D97-AF65-F5344CB8AC3E}">
        <p14:creationId xmlns:p14="http://schemas.microsoft.com/office/powerpoint/2010/main" val="3967836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623392" y="457200"/>
            <a:ext cx="10602924" cy="811560"/>
          </a:xfrm>
        </p:spPr>
        <p:txBody>
          <a:bodyPr rtlCol="0">
            <a:noAutofit/>
          </a:bodyPr>
          <a:lstStyle/>
          <a:p>
            <a:r>
              <a:rPr lang="en-US" sz="3200" dirty="0">
                <a:solidFill>
                  <a:srgbClr val="FFFF00"/>
                </a:solidFill>
              </a:rPr>
              <a:t>BRIEF INFORMATION. </a:t>
            </a:r>
            <a:r>
              <a:rPr lang="en-US" sz="3200" dirty="0">
                <a:solidFill>
                  <a:srgbClr val="FFC000"/>
                </a:solidFill>
              </a:rPr>
              <a:t>CERTIFICATION.</a:t>
            </a:r>
            <a:endParaRPr lang="ru-RU" sz="3200" dirty="0">
              <a:solidFill>
                <a:schemeClr val="accent1">
                  <a:lumMod val="60000"/>
                  <a:lumOff val="40000"/>
                </a:schemeClr>
              </a:solidFill>
            </a:endParaRPr>
          </a:p>
        </p:txBody>
      </p:sp>
      <p:sp>
        <p:nvSpPr>
          <p:cNvPr id="14" name="Объект 13"/>
          <p:cNvSpPr>
            <a:spLocks noGrp="1"/>
          </p:cNvSpPr>
          <p:nvPr>
            <p:ph idx="1"/>
          </p:nvPr>
        </p:nvSpPr>
        <p:spPr>
          <a:xfrm>
            <a:off x="623392" y="1268760"/>
            <a:ext cx="10837204" cy="5040560"/>
          </a:xfrm>
        </p:spPr>
        <p:txBody>
          <a:bodyPr rtlCol="0">
            <a:normAutofit fontScale="92500" lnSpcReduction="10000"/>
          </a:bodyPr>
          <a:lstStyle/>
          <a:p>
            <a:pPr marL="0" indent="0" algn="just">
              <a:buNone/>
            </a:pPr>
            <a:r>
              <a:rPr lang="ru-RU" sz="2400" dirty="0"/>
              <a:t>6. </a:t>
            </a:r>
            <a:r>
              <a:rPr lang="en-US" sz="2400" dirty="0"/>
              <a:t>Certificate of conformity "Seamless steel pipes hot-deformed for gas pipelines of gas-lift systems and arrangement of gas fields”. </a:t>
            </a:r>
            <a:endParaRPr lang="ru-RU" sz="2400" dirty="0"/>
          </a:p>
          <a:p>
            <a:pPr marL="0" indent="0" algn="just">
              <a:buNone/>
            </a:pPr>
            <a:r>
              <a:rPr lang="ru-RU" sz="2400" dirty="0"/>
              <a:t>7. </a:t>
            </a:r>
            <a:r>
              <a:rPr lang="en-US" sz="2400" dirty="0"/>
              <a:t>Certificate of conformity for Pressure Equipment for Specifications EN 10216-1</a:t>
            </a:r>
            <a:r>
              <a:rPr lang="ru-RU" sz="2400" dirty="0"/>
              <a:t>, </a:t>
            </a:r>
            <a:r>
              <a:rPr lang="en-US" sz="2400" dirty="0"/>
              <a:t>EN 10216-</a:t>
            </a:r>
            <a:r>
              <a:rPr lang="ru-RU" sz="2400" dirty="0"/>
              <a:t>2, </a:t>
            </a:r>
            <a:r>
              <a:rPr lang="en-US" sz="2400" dirty="0"/>
              <a:t>EN 10216-</a:t>
            </a:r>
            <a:r>
              <a:rPr lang="ru-RU" sz="2400" dirty="0"/>
              <a:t>3, </a:t>
            </a:r>
            <a:r>
              <a:rPr lang="en-US" sz="2400" dirty="0"/>
              <a:t>EN 10216-</a:t>
            </a:r>
            <a:r>
              <a:rPr lang="ru-RU" sz="2400" dirty="0"/>
              <a:t>4, </a:t>
            </a:r>
            <a:r>
              <a:rPr lang="en-US" sz="2400" dirty="0"/>
              <a:t>DIN EN 10216-1, DIN EN 10216-2, DIN EN 10216-3, DIN EN 10216-4, DIN EN ISO 3183</a:t>
            </a:r>
            <a:r>
              <a:rPr lang="ru-RU" sz="2400" dirty="0"/>
              <a:t>.</a:t>
            </a:r>
          </a:p>
          <a:p>
            <a:pPr marL="0" indent="0" algn="just">
              <a:buNone/>
            </a:pPr>
            <a:r>
              <a:rPr lang="ru-RU" sz="2400" dirty="0"/>
              <a:t>8. </a:t>
            </a:r>
            <a:r>
              <a:rPr lang="en-US" sz="2400" dirty="0"/>
              <a:t>Certificate for quality management system, as required "Seamless tubes from ferrite steels" according to Directive </a:t>
            </a:r>
            <a:r>
              <a:rPr lang="ru-RU" sz="2400" dirty="0"/>
              <a:t>2014/68/</a:t>
            </a:r>
            <a:r>
              <a:rPr lang="en-US" sz="2400" dirty="0"/>
              <a:t>EU and standards DIN EN 754-5, DIN EN 764-5 and requirements</a:t>
            </a:r>
            <a:r>
              <a:rPr lang="uk-UA" sz="2400" dirty="0"/>
              <a:t> </a:t>
            </a:r>
            <a:r>
              <a:rPr lang="en-US" sz="2400" dirty="0"/>
              <a:t>analogous to code AD 2000-W0.</a:t>
            </a:r>
          </a:p>
          <a:p>
            <a:pPr marL="0" indent="0" algn="just">
              <a:buNone/>
            </a:pPr>
            <a:r>
              <a:rPr lang="en-US" sz="2400" dirty="0"/>
              <a:t>9</a:t>
            </a:r>
            <a:r>
              <a:rPr lang="ru-RU" sz="2400" dirty="0"/>
              <a:t>. </a:t>
            </a:r>
            <a:r>
              <a:rPr lang="en-US" sz="2400" dirty="0"/>
              <a:t>Certificate of conformity of the Factory Production control to standard DIN EN 10219-1:2006 and DIN EN 1021</a:t>
            </a:r>
            <a:r>
              <a:rPr lang="ru-RU" sz="2400" dirty="0"/>
              <a:t>0</a:t>
            </a:r>
            <a:r>
              <a:rPr lang="en-US" sz="2400" dirty="0"/>
              <a:t>-1:2006</a:t>
            </a:r>
            <a:r>
              <a:rPr lang="ru-RU" sz="2400" dirty="0"/>
              <a:t> </a:t>
            </a:r>
            <a:r>
              <a:rPr lang="en-US" sz="2400" dirty="0"/>
              <a:t>from structural steels with strength level S235 up to S355. </a:t>
            </a:r>
            <a:endParaRPr lang="ru-RU" sz="2400" dirty="0"/>
          </a:p>
          <a:p>
            <a:pPr marL="0" indent="0" algn="just">
              <a:buNone/>
            </a:pPr>
            <a:r>
              <a:rPr lang="en-US" sz="2400" dirty="0"/>
              <a:t>The company's products are supplied to the USA, Germany, Italy, Poland, Israel, Turkey, Greece, Bulgaria, Lebanon, Egypt, Tunisia, the United Arab Emirates, Saudi Arabia, and Spain.</a:t>
            </a:r>
            <a:endParaRPr lang="ru-RU" sz="2400" dirty="0"/>
          </a:p>
        </p:txBody>
      </p:sp>
    </p:spTree>
    <p:extLst>
      <p:ext uri="{BB962C8B-B14F-4D97-AF65-F5344CB8AC3E}">
        <p14:creationId xmlns:p14="http://schemas.microsoft.com/office/powerpoint/2010/main" val="1509208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1566889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2012-05-23T08:44:00+00:00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TP102901017</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836753</LocLastLocAttemptVersionLookup>
    <IsSearchable xmlns="4873beb7-5857-4685-be1f-d57550cc96cc">true</IsSearchable>
    <TemplateTemplateType xmlns="4873beb7-5857-4685-be1f-d57550cc96cc">PowerPoint Design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REDMOND\v-anij</DisplayName>
        <AccountId>2469</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746CFF6F-D9AA-4BC0-911A-0A1356771912}">
  <ds:schemaRefs>
    <ds:schemaRef ds:uri="http://schemas.microsoft.com/sharepoint/v3/contenttype/forms"/>
  </ds:schemaRefs>
</ds:datastoreItem>
</file>

<file path=customXml/itemProps2.xml><?xml version="1.0" encoding="utf-8"?>
<ds:datastoreItem xmlns:ds="http://schemas.openxmlformats.org/officeDocument/2006/customXml" ds:itemID="{0B5C6E15-39DC-470B-9445-F754B9458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098515-0C12-46CF-BC7C-69B4A13CD5FA}">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4873beb7-5857-4685-be1f-d57550cc96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Ion</Template>
  <TotalTime>0</TotalTime>
  <Words>2057</Words>
  <Application>Microsoft Office PowerPoint</Application>
  <PresentationFormat>Широкоэкранный</PresentationFormat>
  <Paragraphs>183</Paragraphs>
  <Slides>24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Arial Narrow</vt:lpstr>
      <vt:lpstr>Candara</vt:lpstr>
      <vt:lpstr>Century Gothic</vt:lpstr>
      <vt:lpstr>Wingdings</vt:lpstr>
      <vt:lpstr>Wingdings 3</vt:lpstr>
      <vt:lpstr>Ион</vt:lpstr>
      <vt:lpstr>Dnepropetrovsk Tube Works</vt:lpstr>
      <vt:lpstr>MARKET POSITION</vt:lpstr>
      <vt:lpstr>OPPORTUNITIES</vt:lpstr>
      <vt:lpstr>The production volume in 2013 - 6 months of 2019, tons</vt:lpstr>
      <vt:lpstr>The volume of domestic pipe consumption in Ukraine in 2018.  Domestic production, thousand tons.</vt:lpstr>
      <vt:lpstr>The volume of domestic pipe consumption in Ukraine in 2018. Import, thousand tons</vt:lpstr>
      <vt:lpstr>BRIEF INFORMATION. </vt:lpstr>
      <vt:lpstr>BRIEF INFORMATION. CERTIFICATION.</vt:lpstr>
      <vt:lpstr>BRIEF INFORMATION. CERTIFICATION.</vt:lpstr>
      <vt:lpstr>BRIEF INFORMATION. BASIC WORKSHOPS. </vt:lpstr>
      <vt:lpstr>BRIEF INFORMATION. INFRASTRUCTURE.</vt:lpstr>
      <vt:lpstr>BRIEF INFORMATION. EQUIPMENT.</vt:lpstr>
      <vt:lpstr>BRIEF INFORMATION. EQUIPMENT.</vt:lpstr>
      <vt:lpstr>SALES MARKETS. UKRAINE.</vt:lpstr>
      <vt:lpstr>SALES MARKETS. EU.</vt:lpstr>
      <vt:lpstr>SALES MARKETS. USA.</vt:lpstr>
      <vt:lpstr>SALES MARKETS. MIDDLE EASTERN REGION.</vt:lpstr>
      <vt:lpstr>SALES MARKETS. RUSSIAN FEDERATION.</vt:lpstr>
      <vt:lpstr>SALES MARKETS. CIS COUNTRIES.</vt:lpstr>
      <vt:lpstr>SALES MARKETS. FORECAST.</vt:lpstr>
      <vt:lpstr>PRODUCTION CAPACITY. </vt:lpstr>
      <vt:lpstr>PRODUCTION CAPACITY.</vt:lpstr>
      <vt:lpstr>SALES MARKETS. LOGISTICS.</vt:lpstr>
      <vt:lpstr>CHANGES IN MARGINAL INCOME.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2019-07-03T12:34:14Z</dcterms:created>
  <dcterms:modified xsi:type="dcterms:W3CDTF">2019-10-02T12:36:58Z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